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312" r:id="rId2"/>
    <p:sldId id="459" r:id="rId3"/>
    <p:sldId id="314" r:id="rId4"/>
    <p:sldId id="315" r:id="rId5"/>
    <p:sldId id="466" r:id="rId6"/>
    <p:sldId id="313" r:id="rId7"/>
    <p:sldId id="481" r:id="rId8"/>
    <p:sldId id="461" r:id="rId9"/>
    <p:sldId id="460" r:id="rId10"/>
    <p:sldId id="464" r:id="rId11"/>
    <p:sldId id="463" r:id="rId12"/>
    <p:sldId id="318" r:id="rId13"/>
    <p:sldId id="419" r:id="rId14"/>
    <p:sldId id="349" r:id="rId15"/>
    <p:sldId id="316" r:id="rId16"/>
    <p:sldId id="462" r:id="rId17"/>
    <p:sldId id="319" r:id="rId18"/>
    <p:sldId id="467" r:id="rId19"/>
    <p:sldId id="468" r:id="rId20"/>
    <p:sldId id="469" r:id="rId21"/>
    <p:sldId id="470" r:id="rId22"/>
    <p:sldId id="471" r:id="rId23"/>
    <p:sldId id="472" r:id="rId24"/>
    <p:sldId id="473" r:id="rId25"/>
    <p:sldId id="474" r:id="rId26"/>
    <p:sldId id="475" r:id="rId27"/>
    <p:sldId id="476" r:id="rId28"/>
    <p:sldId id="477" r:id="rId29"/>
    <p:sldId id="478" r:id="rId30"/>
    <p:sldId id="479" r:id="rId31"/>
    <p:sldId id="480" r:id="rId32"/>
    <p:sldId id="320" r:id="rId33"/>
  </p:sldIdLst>
  <p:sldSz cx="12190413"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0000FF"/>
    <a:srgbClr val="00FF00"/>
    <a:srgbClr val="CC00CC"/>
    <a:srgbClr val="FF33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autoAdjust="0"/>
    <p:restoredTop sz="92385"/>
  </p:normalViewPr>
  <p:slideViewPr>
    <p:cSldViewPr>
      <p:cViewPr varScale="1">
        <p:scale>
          <a:sx n="103" d="100"/>
          <a:sy n="103" d="100"/>
        </p:scale>
        <p:origin x="1792"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91C60A-D3FB-44E8-A0DC-4D6F4CEB9CA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E6510128-62D7-4AB5-A977-5068C7BCAB52}">
      <dgm:prSet custT="1"/>
      <dgm:spPr/>
      <dgm:t>
        <a:bodyPr/>
        <a:lstStyle/>
        <a:p>
          <a:pPr rtl="0"/>
          <a:r>
            <a:rPr lang="es-ES" sz="1800" b="1" dirty="0">
              <a:solidFill>
                <a:srgbClr val="002060"/>
              </a:solidFill>
            </a:rPr>
            <a:t>Cuando hay competencia pura:  </a:t>
          </a:r>
          <a:r>
            <a:rPr lang="es-ES" sz="1700" dirty="0"/>
            <a:t>Ningún comprador o vendedor individual imprime un efecto importante sobre el precio vigente en el mercado</a:t>
          </a:r>
          <a:endParaRPr lang="es-CO" sz="1700" dirty="0"/>
        </a:p>
      </dgm:t>
    </dgm:pt>
    <dgm:pt modelId="{E69A63EB-ACF0-4FFA-AEAB-156320AB0871}" type="parTrans" cxnId="{122019E2-069D-496C-A0FF-5D05EB2945A7}">
      <dgm:prSet/>
      <dgm:spPr/>
      <dgm:t>
        <a:bodyPr/>
        <a:lstStyle/>
        <a:p>
          <a:endParaRPr lang="es-ES"/>
        </a:p>
      </dgm:t>
    </dgm:pt>
    <dgm:pt modelId="{6185F8D7-288B-41E9-8B98-5BDCFF396BC1}" type="sibTrans" cxnId="{122019E2-069D-496C-A0FF-5D05EB2945A7}">
      <dgm:prSet/>
      <dgm:spPr/>
      <dgm:t>
        <a:bodyPr/>
        <a:lstStyle/>
        <a:p>
          <a:endParaRPr lang="es-ES"/>
        </a:p>
      </dgm:t>
    </dgm:pt>
    <dgm:pt modelId="{1F51E161-A4B7-4D6A-A36A-E83548F9282E}">
      <dgm:prSet/>
      <dgm:spPr/>
      <dgm:t>
        <a:bodyPr/>
        <a:lstStyle/>
        <a:p>
          <a:pPr rtl="0"/>
          <a:r>
            <a:rPr lang="es-ES" b="1" dirty="0">
              <a:solidFill>
                <a:srgbClr val="002060"/>
              </a:solidFill>
            </a:rPr>
            <a:t>En una competencia monopólica o </a:t>
          </a:r>
          <a:r>
            <a:rPr lang="es-ES" b="1" dirty="0" err="1">
              <a:solidFill>
                <a:srgbClr val="002060"/>
              </a:solidFill>
            </a:rPr>
            <a:t>oligopolística</a:t>
          </a:r>
          <a:r>
            <a:rPr lang="es-ES" b="1" dirty="0">
              <a:solidFill>
                <a:srgbClr val="002060"/>
              </a:solidFill>
            </a:rPr>
            <a:t> </a:t>
          </a:r>
          <a:r>
            <a:rPr lang="es-ES" b="1" dirty="0"/>
            <a:t>: </a:t>
          </a:r>
          <a:r>
            <a:rPr lang="es-ES" dirty="0"/>
            <a:t>El mercado consiste en muchos compradores y vendedores que comercian dentro de un rango de precios, en vez de con un solo precio de mercado</a:t>
          </a:r>
          <a:endParaRPr lang="es-CO" dirty="0"/>
        </a:p>
      </dgm:t>
    </dgm:pt>
    <dgm:pt modelId="{0231862E-EBF6-42CA-869E-3CE92BC3F02E}" type="parTrans" cxnId="{A6E48238-49BE-499B-ABB7-F77B6577D1FF}">
      <dgm:prSet/>
      <dgm:spPr/>
      <dgm:t>
        <a:bodyPr/>
        <a:lstStyle/>
        <a:p>
          <a:endParaRPr lang="es-ES"/>
        </a:p>
      </dgm:t>
    </dgm:pt>
    <dgm:pt modelId="{C5A41CAB-24A6-44AE-9367-58C767A77D2A}" type="sibTrans" cxnId="{A6E48238-49BE-499B-ABB7-F77B6577D1FF}">
      <dgm:prSet/>
      <dgm:spPr/>
      <dgm:t>
        <a:bodyPr/>
        <a:lstStyle/>
        <a:p>
          <a:endParaRPr lang="es-ES"/>
        </a:p>
      </dgm:t>
    </dgm:pt>
    <dgm:pt modelId="{7834E874-DDAF-4F31-A890-9DDEA46FA8BD}">
      <dgm:prSet custT="1"/>
      <dgm:spPr/>
      <dgm:t>
        <a:bodyPr/>
        <a:lstStyle/>
        <a:p>
          <a:pPr rtl="0"/>
          <a:r>
            <a:rPr lang="es-ES" sz="1800" b="1" dirty="0">
              <a:solidFill>
                <a:srgbClr val="002060"/>
              </a:solidFill>
            </a:rPr>
            <a:t>Cuando hay competencia oligopólica</a:t>
          </a:r>
          <a:r>
            <a:rPr lang="es-ES" sz="1800" dirty="0">
              <a:solidFill>
                <a:srgbClr val="002060"/>
              </a:solidFill>
            </a:rPr>
            <a:t>, </a:t>
          </a:r>
          <a:r>
            <a:rPr lang="es-ES" sz="1700" dirty="0"/>
            <a:t>unas cuantas compañías vendedoras muy sensibles a las estrategias de precios y marketing de sus competidores constituyen el mercado, hay un rango de precios porque quienes venden pueden diferenciar sus ofertas ante quienes compran</a:t>
          </a:r>
          <a:endParaRPr lang="es-CO" sz="1700" dirty="0"/>
        </a:p>
      </dgm:t>
    </dgm:pt>
    <dgm:pt modelId="{A8A24493-7E12-476F-8621-BCDC24CA5BA3}" type="parTrans" cxnId="{E0126924-6EBC-4867-8AF3-207A079A8CB8}">
      <dgm:prSet/>
      <dgm:spPr/>
      <dgm:t>
        <a:bodyPr/>
        <a:lstStyle/>
        <a:p>
          <a:endParaRPr lang="es-ES"/>
        </a:p>
      </dgm:t>
    </dgm:pt>
    <dgm:pt modelId="{6320C073-8705-4EEF-B54B-FCABDDE3B6D3}" type="sibTrans" cxnId="{E0126924-6EBC-4867-8AF3-207A079A8CB8}">
      <dgm:prSet/>
      <dgm:spPr/>
      <dgm:t>
        <a:bodyPr/>
        <a:lstStyle/>
        <a:p>
          <a:endParaRPr lang="es-ES"/>
        </a:p>
      </dgm:t>
    </dgm:pt>
    <dgm:pt modelId="{4E53C595-F9A2-4C6D-8082-2AAD84DA872D}">
      <dgm:prSet/>
      <dgm:spPr/>
      <dgm:t>
        <a:bodyPr/>
        <a:lstStyle/>
        <a:p>
          <a:pPr rtl="0"/>
          <a:r>
            <a:rPr lang="es-ES" b="1" dirty="0">
              <a:solidFill>
                <a:srgbClr val="002060"/>
              </a:solidFill>
            </a:rPr>
            <a:t>En un monopolio puro</a:t>
          </a:r>
          <a:r>
            <a:rPr lang="es-ES" dirty="0">
              <a:solidFill>
                <a:srgbClr val="002060"/>
              </a:solidFill>
            </a:rPr>
            <a:t>, </a:t>
          </a:r>
          <a:r>
            <a:rPr lang="es-ES" dirty="0"/>
            <a:t>una compañía vendedora constituye al mercado. Podría ser un monopolio del gobierno (el servicio postal, por ejemplo), un monopolio privado regulado (una compañía de electricidad)</a:t>
          </a:r>
          <a:endParaRPr lang="es-CO" dirty="0"/>
        </a:p>
      </dgm:t>
    </dgm:pt>
    <dgm:pt modelId="{903164A7-EB36-4CEE-9B00-DAE770A616B6}" type="parTrans" cxnId="{D9DB6CB1-31AB-48E4-B100-B25AD7B16C2E}">
      <dgm:prSet/>
      <dgm:spPr/>
      <dgm:t>
        <a:bodyPr/>
        <a:lstStyle/>
        <a:p>
          <a:endParaRPr lang="es-ES"/>
        </a:p>
      </dgm:t>
    </dgm:pt>
    <dgm:pt modelId="{BF168989-6650-4E65-AC1E-5CD8AD307A07}" type="sibTrans" cxnId="{D9DB6CB1-31AB-48E4-B100-B25AD7B16C2E}">
      <dgm:prSet/>
      <dgm:spPr/>
      <dgm:t>
        <a:bodyPr/>
        <a:lstStyle/>
        <a:p>
          <a:endParaRPr lang="es-ES"/>
        </a:p>
      </dgm:t>
    </dgm:pt>
    <dgm:pt modelId="{B9693910-E322-4DCC-B9C2-FE6100A3ED35}" type="pres">
      <dgm:prSet presAssocID="{0A91C60A-D3FB-44E8-A0DC-4D6F4CEB9CAD}" presName="linear" presStyleCnt="0">
        <dgm:presLayoutVars>
          <dgm:animLvl val="lvl"/>
          <dgm:resizeHandles val="exact"/>
        </dgm:presLayoutVars>
      </dgm:prSet>
      <dgm:spPr/>
    </dgm:pt>
    <dgm:pt modelId="{575F5761-A0F0-446E-BDB8-6B88E996D0C9}" type="pres">
      <dgm:prSet presAssocID="{E6510128-62D7-4AB5-A977-5068C7BCAB52}" presName="parentText" presStyleLbl="node1" presStyleIdx="0" presStyleCnt="4">
        <dgm:presLayoutVars>
          <dgm:chMax val="0"/>
          <dgm:bulletEnabled val="1"/>
        </dgm:presLayoutVars>
      </dgm:prSet>
      <dgm:spPr/>
    </dgm:pt>
    <dgm:pt modelId="{782EF00C-799A-4026-8266-97EBF7C4C5FD}" type="pres">
      <dgm:prSet presAssocID="{6185F8D7-288B-41E9-8B98-5BDCFF396BC1}" presName="spacer" presStyleCnt="0"/>
      <dgm:spPr/>
    </dgm:pt>
    <dgm:pt modelId="{3E3E42B0-E00F-4B7E-A711-7D5F6E6E2802}" type="pres">
      <dgm:prSet presAssocID="{1F51E161-A4B7-4D6A-A36A-E83548F9282E}" presName="parentText" presStyleLbl="node1" presStyleIdx="1" presStyleCnt="4">
        <dgm:presLayoutVars>
          <dgm:chMax val="0"/>
          <dgm:bulletEnabled val="1"/>
        </dgm:presLayoutVars>
      </dgm:prSet>
      <dgm:spPr/>
    </dgm:pt>
    <dgm:pt modelId="{B3045EDE-19EA-419E-A97A-3E7BD6133590}" type="pres">
      <dgm:prSet presAssocID="{C5A41CAB-24A6-44AE-9367-58C767A77D2A}" presName="spacer" presStyleCnt="0"/>
      <dgm:spPr/>
    </dgm:pt>
    <dgm:pt modelId="{9198D44D-C322-4723-830E-DCC3768F5EF4}" type="pres">
      <dgm:prSet presAssocID="{7834E874-DDAF-4F31-A890-9DDEA46FA8BD}" presName="parentText" presStyleLbl="node1" presStyleIdx="2" presStyleCnt="4">
        <dgm:presLayoutVars>
          <dgm:chMax val="0"/>
          <dgm:bulletEnabled val="1"/>
        </dgm:presLayoutVars>
      </dgm:prSet>
      <dgm:spPr/>
    </dgm:pt>
    <dgm:pt modelId="{805BC725-2D2D-4DB4-84DE-16E90224BF2C}" type="pres">
      <dgm:prSet presAssocID="{6320C073-8705-4EEF-B54B-FCABDDE3B6D3}" presName="spacer" presStyleCnt="0"/>
      <dgm:spPr/>
    </dgm:pt>
    <dgm:pt modelId="{EBE0B22C-22BC-4682-A43A-30410B55692E}" type="pres">
      <dgm:prSet presAssocID="{4E53C595-F9A2-4C6D-8082-2AAD84DA872D}" presName="parentText" presStyleLbl="node1" presStyleIdx="3" presStyleCnt="4">
        <dgm:presLayoutVars>
          <dgm:chMax val="0"/>
          <dgm:bulletEnabled val="1"/>
        </dgm:presLayoutVars>
      </dgm:prSet>
      <dgm:spPr/>
    </dgm:pt>
  </dgm:ptLst>
  <dgm:cxnLst>
    <dgm:cxn modelId="{3B96460D-021F-459B-B23B-5ADA4E2E5BD3}" type="presOf" srcId="{1F51E161-A4B7-4D6A-A36A-E83548F9282E}" destId="{3E3E42B0-E00F-4B7E-A711-7D5F6E6E2802}" srcOrd="0" destOrd="0" presId="urn:microsoft.com/office/officeart/2005/8/layout/vList2"/>
    <dgm:cxn modelId="{E0126924-6EBC-4867-8AF3-207A079A8CB8}" srcId="{0A91C60A-D3FB-44E8-A0DC-4D6F4CEB9CAD}" destId="{7834E874-DDAF-4F31-A890-9DDEA46FA8BD}" srcOrd="2" destOrd="0" parTransId="{A8A24493-7E12-476F-8621-BCDC24CA5BA3}" sibTransId="{6320C073-8705-4EEF-B54B-FCABDDE3B6D3}"/>
    <dgm:cxn modelId="{683F4438-953D-40E6-AC35-7CF0FB7A5552}" type="presOf" srcId="{0A91C60A-D3FB-44E8-A0DC-4D6F4CEB9CAD}" destId="{B9693910-E322-4DCC-B9C2-FE6100A3ED35}" srcOrd="0" destOrd="0" presId="urn:microsoft.com/office/officeart/2005/8/layout/vList2"/>
    <dgm:cxn modelId="{A6E48238-49BE-499B-ABB7-F77B6577D1FF}" srcId="{0A91C60A-D3FB-44E8-A0DC-4D6F4CEB9CAD}" destId="{1F51E161-A4B7-4D6A-A36A-E83548F9282E}" srcOrd="1" destOrd="0" parTransId="{0231862E-EBF6-42CA-869E-3CE92BC3F02E}" sibTransId="{C5A41CAB-24A6-44AE-9367-58C767A77D2A}"/>
    <dgm:cxn modelId="{E95E0A55-7ECC-48FD-80B1-E9051556BD4C}" type="presOf" srcId="{E6510128-62D7-4AB5-A977-5068C7BCAB52}" destId="{575F5761-A0F0-446E-BDB8-6B88E996D0C9}" srcOrd="0" destOrd="0" presId="urn:microsoft.com/office/officeart/2005/8/layout/vList2"/>
    <dgm:cxn modelId="{67895A5B-4956-4D3B-A93C-631CBA17A99E}" type="presOf" srcId="{7834E874-DDAF-4F31-A890-9DDEA46FA8BD}" destId="{9198D44D-C322-4723-830E-DCC3768F5EF4}" srcOrd="0" destOrd="0" presId="urn:microsoft.com/office/officeart/2005/8/layout/vList2"/>
    <dgm:cxn modelId="{D9DB6CB1-31AB-48E4-B100-B25AD7B16C2E}" srcId="{0A91C60A-D3FB-44E8-A0DC-4D6F4CEB9CAD}" destId="{4E53C595-F9A2-4C6D-8082-2AAD84DA872D}" srcOrd="3" destOrd="0" parTransId="{903164A7-EB36-4CEE-9B00-DAE770A616B6}" sibTransId="{BF168989-6650-4E65-AC1E-5CD8AD307A07}"/>
    <dgm:cxn modelId="{DEE4CAE1-BD98-4500-BB12-F2E8A82DF83B}" type="presOf" srcId="{4E53C595-F9A2-4C6D-8082-2AAD84DA872D}" destId="{EBE0B22C-22BC-4682-A43A-30410B55692E}" srcOrd="0" destOrd="0" presId="urn:microsoft.com/office/officeart/2005/8/layout/vList2"/>
    <dgm:cxn modelId="{122019E2-069D-496C-A0FF-5D05EB2945A7}" srcId="{0A91C60A-D3FB-44E8-A0DC-4D6F4CEB9CAD}" destId="{E6510128-62D7-4AB5-A977-5068C7BCAB52}" srcOrd="0" destOrd="0" parTransId="{E69A63EB-ACF0-4FFA-AEAB-156320AB0871}" sibTransId="{6185F8D7-288B-41E9-8B98-5BDCFF396BC1}"/>
    <dgm:cxn modelId="{76DF3D00-2B16-40E6-B3FD-19712D28348F}" type="presParOf" srcId="{B9693910-E322-4DCC-B9C2-FE6100A3ED35}" destId="{575F5761-A0F0-446E-BDB8-6B88E996D0C9}" srcOrd="0" destOrd="0" presId="urn:microsoft.com/office/officeart/2005/8/layout/vList2"/>
    <dgm:cxn modelId="{320038F7-A691-48EF-8685-44B847EF3258}" type="presParOf" srcId="{B9693910-E322-4DCC-B9C2-FE6100A3ED35}" destId="{782EF00C-799A-4026-8266-97EBF7C4C5FD}" srcOrd="1" destOrd="0" presId="urn:microsoft.com/office/officeart/2005/8/layout/vList2"/>
    <dgm:cxn modelId="{351987FC-AA18-439D-9072-D32BFC095F3F}" type="presParOf" srcId="{B9693910-E322-4DCC-B9C2-FE6100A3ED35}" destId="{3E3E42B0-E00F-4B7E-A711-7D5F6E6E2802}" srcOrd="2" destOrd="0" presId="urn:microsoft.com/office/officeart/2005/8/layout/vList2"/>
    <dgm:cxn modelId="{EBFA76CD-EB4F-4E9B-8037-E4995322C15E}" type="presParOf" srcId="{B9693910-E322-4DCC-B9C2-FE6100A3ED35}" destId="{B3045EDE-19EA-419E-A97A-3E7BD6133590}" srcOrd="3" destOrd="0" presId="urn:microsoft.com/office/officeart/2005/8/layout/vList2"/>
    <dgm:cxn modelId="{A5C186E3-0760-438F-853E-297DF258FE1B}" type="presParOf" srcId="{B9693910-E322-4DCC-B9C2-FE6100A3ED35}" destId="{9198D44D-C322-4723-830E-DCC3768F5EF4}" srcOrd="4" destOrd="0" presId="urn:microsoft.com/office/officeart/2005/8/layout/vList2"/>
    <dgm:cxn modelId="{8C5797D3-7F2A-4279-B9D2-C472C31A76BD}" type="presParOf" srcId="{B9693910-E322-4DCC-B9C2-FE6100A3ED35}" destId="{805BC725-2D2D-4DB4-84DE-16E90224BF2C}" srcOrd="5" destOrd="0" presId="urn:microsoft.com/office/officeart/2005/8/layout/vList2"/>
    <dgm:cxn modelId="{18688433-3E17-4B3C-9715-483F5408CF31}" type="presParOf" srcId="{B9693910-E322-4DCC-B9C2-FE6100A3ED35}" destId="{EBE0B22C-22BC-4682-A43A-30410B55692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A77338-D779-A24A-82B3-7915D15BE085}" type="doc">
      <dgm:prSet loTypeId="urn:microsoft.com/office/officeart/2005/8/layout/vList2" loCatId="list" qsTypeId="urn:microsoft.com/office/officeart/2005/8/quickstyle/3D1" qsCatId="3D" csTypeId="urn:microsoft.com/office/officeart/2005/8/colors/colorful2" csCatId="colorful" phldr="1"/>
      <dgm:spPr/>
      <dgm:t>
        <a:bodyPr/>
        <a:lstStyle/>
        <a:p>
          <a:endParaRPr lang="es-ES_tradnl"/>
        </a:p>
      </dgm:t>
    </dgm:pt>
    <dgm:pt modelId="{11CF2EA6-D443-E446-887F-3664FB67767A}">
      <dgm:prSet custT="1"/>
      <dgm:spPr/>
      <dgm:t>
        <a:bodyPr/>
        <a:lstStyle/>
        <a:p>
          <a:pPr rtl="0"/>
          <a:r>
            <a:rPr lang="es-CO" sz="2800"/>
            <a:t>Factores: </a:t>
          </a:r>
        </a:p>
      </dgm:t>
    </dgm:pt>
    <dgm:pt modelId="{EB19623F-9C84-5C42-B1B0-0BBE6E23E577}" type="parTrans" cxnId="{A6817F07-97CF-944B-B38C-77C471672170}">
      <dgm:prSet/>
      <dgm:spPr/>
      <dgm:t>
        <a:bodyPr/>
        <a:lstStyle/>
        <a:p>
          <a:endParaRPr lang="es-ES_tradnl" sz="1400"/>
        </a:p>
      </dgm:t>
    </dgm:pt>
    <dgm:pt modelId="{6EEE52AC-FFB9-E54E-9833-9C3D850B0C6D}" type="sibTrans" cxnId="{A6817F07-97CF-944B-B38C-77C471672170}">
      <dgm:prSet/>
      <dgm:spPr/>
      <dgm:t>
        <a:bodyPr/>
        <a:lstStyle/>
        <a:p>
          <a:endParaRPr lang="es-ES_tradnl" sz="1400"/>
        </a:p>
      </dgm:t>
    </dgm:pt>
    <dgm:pt modelId="{B6D99087-D7E7-A24F-A927-07042EB52828}">
      <dgm:prSet custT="1"/>
      <dgm:spPr/>
      <dgm:t>
        <a:bodyPr/>
        <a:lstStyle/>
        <a:p>
          <a:pPr rtl="0"/>
          <a:r>
            <a:rPr lang="es-CO" sz="2000" dirty="0"/>
            <a:t>Utilidad para el consumidor</a:t>
          </a:r>
        </a:p>
      </dgm:t>
    </dgm:pt>
    <dgm:pt modelId="{9C4CBFBB-7F3C-D34C-9C7F-A3CE080BE91A}" type="parTrans" cxnId="{7B0AD537-9A71-BB49-B642-4CC70977F156}">
      <dgm:prSet/>
      <dgm:spPr/>
      <dgm:t>
        <a:bodyPr/>
        <a:lstStyle/>
        <a:p>
          <a:endParaRPr lang="es-ES_tradnl" sz="1400"/>
        </a:p>
      </dgm:t>
    </dgm:pt>
    <dgm:pt modelId="{C6E6F01D-BF3E-F54F-864B-90621CC31E4E}" type="sibTrans" cxnId="{7B0AD537-9A71-BB49-B642-4CC70977F156}">
      <dgm:prSet/>
      <dgm:spPr/>
      <dgm:t>
        <a:bodyPr/>
        <a:lstStyle/>
        <a:p>
          <a:endParaRPr lang="es-ES_tradnl" sz="1400"/>
        </a:p>
      </dgm:t>
    </dgm:pt>
    <dgm:pt modelId="{65AB4633-2E02-3B48-9C9D-D567BF4B2321}">
      <dgm:prSet custT="1"/>
      <dgm:spPr/>
      <dgm:t>
        <a:bodyPr/>
        <a:lstStyle/>
        <a:p>
          <a:pPr rtl="0"/>
          <a:r>
            <a:rPr lang="es-CO" sz="2000" dirty="0"/>
            <a:t>Calidad percibida</a:t>
          </a:r>
        </a:p>
      </dgm:t>
    </dgm:pt>
    <dgm:pt modelId="{3480C4DC-A1C3-FB42-9538-792126F42D9D}" type="parTrans" cxnId="{AB989003-A212-C14A-9D14-5FF50D2E327D}">
      <dgm:prSet/>
      <dgm:spPr/>
      <dgm:t>
        <a:bodyPr/>
        <a:lstStyle/>
        <a:p>
          <a:endParaRPr lang="es-ES_tradnl" sz="1400"/>
        </a:p>
      </dgm:t>
    </dgm:pt>
    <dgm:pt modelId="{FFD3F174-5A80-AB4C-9626-ECA36D76D802}" type="sibTrans" cxnId="{AB989003-A212-C14A-9D14-5FF50D2E327D}">
      <dgm:prSet/>
      <dgm:spPr/>
      <dgm:t>
        <a:bodyPr/>
        <a:lstStyle/>
        <a:p>
          <a:endParaRPr lang="es-ES_tradnl" sz="1400"/>
        </a:p>
      </dgm:t>
    </dgm:pt>
    <dgm:pt modelId="{F27333EA-7E9D-554C-9910-58CE369F06CF}">
      <dgm:prSet custT="1"/>
      <dgm:spPr/>
      <dgm:t>
        <a:bodyPr/>
        <a:lstStyle/>
        <a:p>
          <a:pPr rtl="0"/>
          <a:r>
            <a:rPr lang="es-CO" sz="2000" dirty="0"/>
            <a:t>Imagen creada mediante la publicidad</a:t>
          </a:r>
        </a:p>
      </dgm:t>
    </dgm:pt>
    <dgm:pt modelId="{BAE211DB-A2D9-7D4C-9C95-66C9DF013E5D}" type="parTrans" cxnId="{29B68E82-C0CD-7344-BF12-0D767891C748}">
      <dgm:prSet/>
      <dgm:spPr/>
      <dgm:t>
        <a:bodyPr/>
        <a:lstStyle/>
        <a:p>
          <a:endParaRPr lang="es-ES_tradnl" sz="1400"/>
        </a:p>
      </dgm:t>
    </dgm:pt>
    <dgm:pt modelId="{D5B709F8-0A77-9E46-9856-73910B532AB7}" type="sibTrans" cxnId="{29B68E82-C0CD-7344-BF12-0D767891C748}">
      <dgm:prSet/>
      <dgm:spPr/>
      <dgm:t>
        <a:bodyPr/>
        <a:lstStyle/>
        <a:p>
          <a:endParaRPr lang="es-ES_tradnl" sz="1400"/>
        </a:p>
      </dgm:t>
    </dgm:pt>
    <dgm:pt modelId="{8AC268A9-8BCD-6C49-9E78-57EFAC18F7E2}">
      <dgm:prSet custT="1"/>
      <dgm:spPr/>
      <dgm:t>
        <a:bodyPr/>
        <a:lstStyle/>
        <a:p>
          <a:pPr rtl="0"/>
          <a:r>
            <a:rPr lang="es-CO" sz="2000" dirty="0"/>
            <a:t>Disponibilidad para los distribuidores</a:t>
          </a:r>
        </a:p>
      </dgm:t>
    </dgm:pt>
    <dgm:pt modelId="{77734234-49B3-2748-9FBC-98F9EFBC848A}" type="parTrans" cxnId="{4F0F3E05-1437-8A4C-9370-F92FE76512D1}">
      <dgm:prSet/>
      <dgm:spPr/>
      <dgm:t>
        <a:bodyPr/>
        <a:lstStyle/>
        <a:p>
          <a:endParaRPr lang="es-ES_tradnl" sz="1400"/>
        </a:p>
      </dgm:t>
    </dgm:pt>
    <dgm:pt modelId="{31F9D308-DC1E-0E44-9FEA-5A51429366D1}" type="sibTrans" cxnId="{4F0F3E05-1437-8A4C-9370-F92FE76512D1}">
      <dgm:prSet/>
      <dgm:spPr/>
      <dgm:t>
        <a:bodyPr/>
        <a:lstStyle/>
        <a:p>
          <a:endParaRPr lang="es-ES_tradnl" sz="1400"/>
        </a:p>
      </dgm:t>
    </dgm:pt>
    <dgm:pt modelId="{02570B60-EF4C-DA49-B972-7C65C74FF358}">
      <dgm:prSet custT="1"/>
      <dgm:spPr/>
      <dgm:t>
        <a:bodyPr/>
        <a:lstStyle/>
        <a:p>
          <a:pPr rtl="0"/>
          <a:r>
            <a:rPr lang="es-CO" sz="2000" dirty="0"/>
            <a:t>Nivel de servicios que acompaña el producto</a:t>
          </a:r>
        </a:p>
      </dgm:t>
    </dgm:pt>
    <dgm:pt modelId="{0D8AD6F7-50D2-CD42-963A-2C0ABEEFD86F}" type="parTrans" cxnId="{52A0C8D0-86A9-A347-B284-7C620CE7DF8B}">
      <dgm:prSet/>
      <dgm:spPr/>
      <dgm:t>
        <a:bodyPr/>
        <a:lstStyle/>
        <a:p>
          <a:endParaRPr lang="es-ES_tradnl" sz="1400"/>
        </a:p>
      </dgm:t>
    </dgm:pt>
    <dgm:pt modelId="{7247CE52-C5C1-DC4F-8FC7-9C87CDFAE7A5}" type="sibTrans" cxnId="{52A0C8D0-86A9-A347-B284-7C620CE7DF8B}">
      <dgm:prSet/>
      <dgm:spPr/>
      <dgm:t>
        <a:bodyPr/>
        <a:lstStyle/>
        <a:p>
          <a:endParaRPr lang="es-ES_tradnl" sz="1400"/>
        </a:p>
      </dgm:t>
    </dgm:pt>
    <dgm:pt modelId="{41320FB9-FE0C-E644-A417-2F0770F25F10}" type="pres">
      <dgm:prSet presAssocID="{9DA77338-D779-A24A-82B3-7915D15BE085}" presName="linear" presStyleCnt="0">
        <dgm:presLayoutVars>
          <dgm:animLvl val="lvl"/>
          <dgm:resizeHandles val="exact"/>
        </dgm:presLayoutVars>
      </dgm:prSet>
      <dgm:spPr/>
    </dgm:pt>
    <dgm:pt modelId="{85E01205-2E9D-AA40-92A0-277623E102BA}" type="pres">
      <dgm:prSet presAssocID="{11CF2EA6-D443-E446-887F-3664FB67767A}" presName="parentText" presStyleLbl="node1" presStyleIdx="0" presStyleCnt="1" custScaleY="29765">
        <dgm:presLayoutVars>
          <dgm:chMax val="0"/>
          <dgm:bulletEnabled val="1"/>
        </dgm:presLayoutVars>
      </dgm:prSet>
      <dgm:spPr/>
    </dgm:pt>
    <dgm:pt modelId="{925E50DC-E37A-F748-8E9E-BEB038228E11}" type="pres">
      <dgm:prSet presAssocID="{11CF2EA6-D443-E446-887F-3664FB67767A}" presName="childText" presStyleLbl="revTx" presStyleIdx="0" presStyleCnt="1">
        <dgm:presLayoutVars>
          <dgm:bulletEnabled val="1"/>
        </dgm:presLayoutVars>
      </dgm:prSet>
      <dgm:spPr/>
    </dgm:pt>
  </dgm:ptLst>
  <dgm:cxnLst>
    <dgm:cxn modelId="{AB989003-A212-C14A-9D14-5FF50D2E327D}" srcId="{11CF2EA6-D443-E446-887F-3664FB67767A}" destId="{65AB4633-2E02-3B48-9C9D-D567BF4B2321}" srcOrd="1" destOrd="0" parTransId="{3480C4DC-A1C3-FB42-9538-792126F42D9D}" sibTransId="{FFD3F174-5A80-AB4C-9626-ECA36D76D802}"/>
    <dgm:cxn modelId="{4F0F3E05-1437-8A4C-9370-F92FE76512D1}" srcId="{11CF2EA6-D443-E446-887F-3664FB67767A}" destId="{8AC268A9-8BCD-6C49-9E78-57EFAC18F7E2}" srcOrd="3" destOrd="0" parTransId="{77734234-49B3-2748-9FBC-98F9EFBC848A}" sibTransId="{31F9D308-DC1E-0E44-9FEA-5A51429366D1}"/>
    <dgm:cxn modelId="{A6817F07-97CF-944B-B38C-77C471672170}" srcId="{9DA77338-D779-A24A-82B3-7915D15BE085}" destId="{11CF2EA6-D443-E446-887F-3664FB67767A}" srcOrd="0" destOrd="0" parTransId="{EB19623F-9C84-5C42-B1B0-0BBE6E23E577}" sibTransId="{6EEE52AC-FFB9-E54E-9833-9C3D850B0C6D}"/>
    <dgm:cxn modelId="{4753E91E-7967-6745-B0C8-41AEF6C79B14}" type="presOf" srcId="{8AC268A9-8BCD-6C49-9E78-57EFAC18F7E2}" destId="{925E50DC-E37A-F748-8E9E-BEB038228E11}" srcOrd="0" destOrd="3" presId="urn:microsoft.com/office/officeart/2005/8/layout/vList2"/>
    <dgm:cxn modelId="{7B0AD537-9A71-BB49-B642-4CC70977F156}" srcId="{11CF2EA6-D443-E446-887F-3664FB67767A}" destId="{B6D99087-D7E7-A24F-A927-07042EB52828}" srcOrd="0" destOrd="0" parTransId="{9C4CBFBB-7F3C-D34C-9C7F-A3CE080BE91A}" sibTransId="{C6E6F01D-BF3E-F54F-864B-90621CC31E4E}"/>
    <dgm:cxn modelId="{59A4A55C-3C0F-874B-A6BE-D3BF981A3E50}" type="presOf" srcId="{02570B60-EF4C-DA49-B972-7C65C74FF358}" destId="{925E50DC-E37A-F748-8E9E-BEB038228E11}" srcOrd="0" destOrd="4" presId="urn:microsoft.com/office/officeart/2005/8/layout/vList2"/>
    <dgm:cxn modelId="{5B614C6A-B7F0-9F46-8933-CB2C2C387277}" type="presOf" srcId="{B6D99087-D7E7-A24F-A927-07042EB52828}" destId="{925E50DC-E37A-F748-8E9E-BEB038228E11}" srcOrd="0" destOrd="0" presId="urn:microsoft.com/office/officeart/2005/8/layout/vList2"/>
    <dgm:cxn modelId="{29B68E82-C0CD-7344-BF12-0D767891C748}" srcId="{11CF2EA6-D443-E446-887F-3664FB67767A}" destId="{F27333EA-7E9D-554C-9910-58CE369F06CF}" srcOrd="2" destOrd="0" parTransId="{BAE211DB-A2D9-7D4C-9C95-66C9DF013E5D}" sibTransId="{D5B709F8-0A77-9E46-9856-73910B532AB7}"/>
    <dgm:cxn modelId="{08888E91-F7E8-8448-BC28-3F36F359929A}" type="presOf" srcId="{9DA77338-D779-A24A-82B3-7915D15BE085}" destId="{41320FB9-FE0C-E644-A417-2F0770F25F10}" srcOrd="0" destOrd="0" presId="urn:microsoft.com/office/officeart/2005/8/layout/vList2"/>
    <dgm:cxn modelId="{B3D08E9B-8D52-F64F-AE97-5BE817E3AA21}" type="presOf" srcId="{65AB4633-2E02-3B48-9C9D-D567BF4B2321}" destId="{925E50DC-E37A-F748-8E9E-BEB038228E11}" srcOrd="0" destOrd="1" presId="urn:microsoft.com/office/officeart/2005/8/layout/vList2"/>
    <dgm:cxn modelId="{B5A13BAE-7F77-4B44-9779-1800127B8CFC}" type="presOf" srcId="{11CF2EA6-D443-E446-887F-3664FB67767A}" destId="{85E01205-2E9D-AA40-92A0-277623E102BA}" srcOrd="0" destOrd="0" presId="urn:microsoft.com/office/officeart/2005/8/layout/vList2"/>
    <dgm:cxn modelId="{52A0C8D0-86A9-A347-B284-7C620CE7DF8B}" srcId="{11CF2EA6-D443-E446-887F-3664FB67767A}" destId="{02570B60-EF4C-DA49-B972-7C65C74FF358}" srcOrd="4" destOrd="0" parTransId="{0D8AD6F7-50D2-CD42-963A-2C0ABEEFD86F}" sibTransId="{7247CE52-C5C1-DC4F-8FC7-9C87CDFAE7A5}"/>
    <dgm:cxn modelId="{9D66ACE2-5A3F-3B49-9C8F-42277E16E818}" type="presOf" srcId="{F27333EA-7E9D-554C-9910-58CE369F06CF}" destId="{925E50DC-E37A-F748-8E9E-BEB038228E11}" srcOrd="0" destOrd="2" presId="urn:microsoft.com/office/officeart/2005/8/layout/vList2"/>
    <dgm:cxn modelId="{91296D41-89CE-6F46-9111-67A0262AD356}" type="presParOf" srcId="{41320FB9-FE0C-E644-A417-2F0770F25F10}" destId="{85E01205-2E9D-AA40-92A0-277623E102BA}" srcOrd="0" destOrd="0" presId="urn:microsoft.com/office/officeart/2005/8/layout/vList2"/>
    <dgm:cxn modelId="{7FF424AD-9E8D-0345-8C1D-81B0EA0A03F2}" type="presParOf" srcId="{41320FB9-FE0C-E644-A417-2F0770F25F10}" destId="{925E50DC-E37A-F748-8E9E-BEB038228E1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4E1F1C-28E3-264D-A100-A613E6B02307}"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s-ES"/>
        </a:p>
      </dgm:t>
    </dgm:pt>
    <dgm:pt modelId="{30E2319F-6521-9A49-A71F-B3D859200225}">
      <dgm:prSet/>
      <dgm:spPr/>
      <dgm:t>
        <a:bodyPr/>
        <a:lstStyle/>
        <a:p>
          <a:r>
            <a:rPr lang="es-ES"/>
            <a:t>Orientados a las ganancias: </a:t>
          </a:r>
          <a:endParaRPr lang="es-CO"/>
        </a:p>
      </dgm:t>
    </dgm:pt>
    <dgm:pt modelId="{F48E0F26-5DC8-7E4D-9F9E-914A8548079B}" type="parTrans" cxnId="{F22116BC-5AA5-FC42-919A-AB20F36BF59F}">
      <dgm:prSet/>
      <dgm:spPr/>
      <dgm:t>
        <a:bodyPr/>
        <a:lstStyle/>
        <a:p>
          <a:endParaRPr lang="es-ES"/>
        </a:p>
      </dgm:t>
    </dgm:pt>
    <dgm:pt modelId="{A4599833-7849-0748-87E6-7C80D3F1EE56}" type="sibTrans" cxnId="{F22116BC-5AA5-FC42-919A-AB20F36BF59F}">
      <dgm:prSet/>
      <dgm:spPr/>
      <dgm:t>
        <a:bodyPr/>
        <a:lstStyle/>
        <a:p>
          <a:endParaRPr lang="es-ES"/>
        </a:p>
      </dgm:t>
    </dgm:pt>
    <dgm:pt modelId="{47827F48-2E72-3D45-9BFB-DC3126E6476B}">
      <dgm:prSet/>
      <dgm:spPr/>
      <dgm:t>
        <a:bodyPr/>
        <a:lstStyle/>
        <a:p>
          <a:r>
            <a:rPr lang="es-ES"/>
            <a:t>Lograr una retribución meta </a:t>
          </a:r>
          <a:endParaRPr lang="es-CO"/>
        </a:p>
      </dgm:t>
    </dgm:pt>
    <dgm:pt modelId="{E464F3CD-DB43-234D-87C4-4A130B1EDCD9}" type="parTrans" cxnId="{B5C04A9E-1BDB-454C-9D33-5CC7F725C7C7}">
      <dgm:prSet/>
      <dgm:spPr/>
      <dgm:t>
        <a:bodyPr/>
        <a:lstStyle/>
        <a:p>
          <a:endParaRPr lang="es-ES"/>
        </a:p>
      </dgm:t>
    </dgm:pt>
    <dgm:pt modelId="{7B3769D3-E5A6-9246-990D-FDEBC70E70CC}" type="sibTrans" cxnId="{B5C04A9E-1BDB-454C-9D33-5CC7F725C7C7}">
      <dgm:prSet/>
      <dgm:spPr/>
      <dgm:t>
        <a:bodyPr/>
        <a:lstStyle/>
        <a:p>
          <a:endParaRPr lang="es-ES"/>
        </a:p>
      </dgm:t>
    </dgm:pt>
    <dgm:pt modelId="{CF2B12CE-4938-AD40-968B-20FC09B0DC28}">
      <dgm:prSet/>
      <dgm:spPr/>
      <dgm:t>
        <a:bodyPr/>
        <a:lstStyle/>
        <a:p>
          <a:r>
            <a:rPr lang="es-ES"/>
            <a:t>Maximizar las utilidades </a:t>
          </a:r>
          <a:endParaRPr lang="es-CO"/>
        </a:p>
      </dgm:t>
    </dgm:pt>
    <dgm:pt modelId="{767E1B66-8CD7-6344-A510-4897F6B4CC06}" type="parTrans" cxnId="{90EDC849-D3E0-2D4B-B5DA-2A0B24BBCA27}">
      <dgm:prSet/>
      <dgm:spPr/>
      <dgm:t>
        <a:bodyPr/>
        <a:lstStyle/>
        <a:p>
          <a:endParaRPr lang="es-ES"/>
        </a:p>
      </dgm:t>
    </dgm:pt>
    <dgm:pt modelId="{677AACF8-F33F-D447-84FE-4E4580CF8B29}" type="sibTrans" cxnId="{90EDC849-D3E0-2D4B-B5DA-2A0B24BBCA27}">
      <dgm:prSet/>
      <dgm:spPr/>
      <dgm:t>
        <a:bodyPr/>
        <a:lstStyle/>
        <a:p>
          <a:endParaRPr lang="es-ES"/>
        </a:p>
      </dgm:t>
    </dgm:pt>
    <dgm:pt modelId="{3B9994E2-FF30-3149-ACB4-922FA758853A}">
      <dgm:prSet/>
      <dgm:spPr/>
      <dgm:t>
        <a:bodyPr/>
        <a:lstStyle/>
        <a:p>
          <a:r>
            <a:rPr lang="es-ES"/>
            <a:t>Orientados a las ventas: </a:t>
          </a:r>
          <a:endParaRPr lang="es-CO"/>
        </a:p>
      </dgm:t>
    </dgm:pt>
    <dgm:pt modelId="{911E1C64-C9B6-5942-B8C0-3D799F464580}" type="parTrans" cxnId="{0256907C-7222-0643-8068-1CC44D5287BB}">
      <dgm:prSet/>
      <dgm:spPr/>
      <dgm:t>
        <a:bodyPr/>
        <a:lstStyle/>
        <a:p>
          <a:endParaRPr lang="es-ES"/>
        </a:p>
      </dgm:t>
    </dgm:pt>
    <dgm:pt modelId="{11AD5688-DA42-F342-A6CB-CF4B307E69A9}" type="sibTrans" cxnId="{0256907C-7222-0643-8068-1CC44D5287BB}">
      <dgm:prSet/>
      <dgm:spPr/>
      <dgm:t>
        <a:bodyPr/>
        <a:lstStyle/>
        <a:p>
          <a:endParaRPr lang="es-ES"/>
        </a:p>
      </dgm:t>
    </dgm:pt>
    <dgm:pt modelId="{68AE51E8-6310-8D41-8DF4-FE95C851FA3A}">
      <dgm:prSet/>
      <dgm:spPr/>
      <dgm:t>
        <a:bodyPr/>
        <a:lstStyle/>
        <a:p>
          <a:r>
            <a:rPr lang="es-ES"/>
            <a:t>Crecer  el volumen de ventas </a:t>
          </a:r>
          <a:endParaRPr lang="es-CO"/>
        </a:p>
      </dgm:t>
    </dgm:pt>
    <dgm:pt modelId="{D59DA47E-8A54-1C4B-88BB-7718A4D39474}" type="parTrans" cxnId="{C66444A2-51F9-4A44-839D-12677FAECEEB}">
      <dgm:prSet/>
      <dgm:spPr/>
      <dgm:t>
        <a:bodyPr/>
        <a:lstStyle/>
        <a:p>
          <a:endParaRPr lang="es-ES"/>
        </a:p>
      </dgm:t>
    </dgm:pt>
    <dgm:pt modelId="{7346DC0B-E868-3842-988F-CA45CEC3F72C}" type="sibTrans" cxnId="{C66444A2-51F9-4A44-839D-12677FAECEEB}">
      <dgm:prSet/>
      <dgm:spPr/>
      <dgm:t>
        <a:bodyPr/>
        <a:lstStyle/>
        <a:p>
          <a:endParaRPr lang="es-ES"/>
        </a:p>
      </dgm:t>
    </dgm:pt>
    <dgm:pt modelId="{0B3BA567-3FF6-1349-91D1-6025790C1D21}">
      <dgm:prSet/>
      <dgm:spPr/>
      <dgm:t>
        <a:bodyPr/>
        <a:lstStyle/>
        <a:p>
          <a:r>
            <a:rPr lang="es-ES"/>
            <a:t>Mantener o acrecentar la participación de mercado </a:t>
          </a:r>
          <a:endParaRPr lang="es-CO"/>
        </a:p>
      </dgm:t>
    </dgm:pt>
    <dgm:pt modelId="{95E0EB19-7CDB-7F4C-9614-DF98D590B72B}" type="parTrans" cxnId="{9B142CAA-50F3-5741-8353-C6210307751D}">
      <dgm:prSet/>
      <dgm:spPr/>
      <dgm:t>
        <a:bodyPr/>
        <a:lstStyle/>
        <a:p>
          <a:endParaRPr lang="es-ES"/>
        </a:p>
      </dgm:t>
    </dgm:pt>
    <dgm:pt modelId="{A91307A8-6480-3F43-841B-61BD94AEC99A}" type="sibTrans" cxnId="{9B142CAA-50F3-5741-8353-C6210307751D}">
      <dgm:prSet/>
      <dgm:spPr/>
      <dgm:t>
        <a:bodyPr/>
        <a:lstStyle/>
        <a:p>
          <a:endParaRPr lang="es-ES"/>
        </a:p>
      </dgm:t>
    </dgm:pt>
    <dgm:pt modelId="{59937BFC-7D35-E343-88A5-B96E351384E1}">
      <dgm:prSet/>
      <dgm:spPr/>
      <dgm:t>
        <a:bodyPr/>
        <a:lstStyle/>
        <a:p>
          <a:r>
            <a:rPr lang="es-ES"/>
            <a:t>Orientados al status quo </a:t>
          </a:r>
          <a:endParaRPr lang="es-CO"/>
        </a:p>
      </dgm:t>
    </dgm:pt>
    <dgm:pt modelId="{F4B8778F-D801-3B49-AEAD-86CD6C3DE513}" type="parTrans" cxnId="{D9E488C3-4DCF-A14C-A263-3DC6F9EFEA0F}">
      <dgm:prSet/>
      <dgm:spPr/>
      <dgm:t>
        <a:bodyPr/>
        <a:lstStyle/>
        <a:p>
          <a:endParaRPr lang="es-ES"/>
        </a:p>
      </dgm:t>
    </dgm:pt>
    <dgm:pt modelId="{AC4F1DCF-F81D-514A-92E7-7814D514F954}" type="sibTrans" cxnId="{D9E488C3-4DCF-A14C-A263-3DC6F9EFEA0F}">
      <dgm:prSet/>
      <dgm:spPr/>
      <dgm:t>
        <a:bodyPr/>
        <a:lstStyle/>
        <a:p>
          <a:endParaRPr lang="es-ES"/>
        </a:p>
      </dgm:t>
    </dgm:pt>
    <dgm:pt modelId="{A8F3DA1C-67E9-8D41-9237-95C44F150831}">
      <dgm:prSet/>
      <dgm:spPr/>
      <dgm:t>
        <a:bodyPr/>
        <a:lstStyle/>
        <a:p>
          <a:r>
            <a:rPr lang="es-ES"/>
            <a:t>Estabilizar los precios </a:t>
          </a:r>
          <a:endParaRPr lang="es-CO"/>
        </a:p>
      </dgm:t>
    </dgm:pt>
    <dgm:pt modelId="{DC115747-64AF-B14E-8BDC-14E6DA5F6205}" type="parTrans" cxnId="{8C5C2D49-4FC6-4947-88F7-1B7FA97F5CB0}">
      <dgm:prSet/>
      <dgm:spPr/>
      <dgm:t>
        <a:bodyPr/>
        <a:lstStyle/>
        <a:p>
          <a:endParaRPr lang="es-ES"/>
        </a:p>
      </dgm:t>
    </dgm:pt>
    <dgm:pt modelId="{07FE3AFC-6E80-CF46-AF71-1F4BAF7CC05C}" type="sibTrans" cxnId="{8C5C2D49-4FC6-4947-88F7-1B7FA97F5CB0}">
      <dgm:prSet/>
      <dgm:spPr/>
      <dgm:t>
        <a:bodyPr/>
        <a:lstStyle/>
        <a:p>
          <a:endParaRPr lang="es-ES"/>
        </a:p>
      </dgm:t>
    </dgm:pt>
    <dgm:pt modelId="{88CCB64E-06D3-044A-9AE2-069AEFD7A6E8}">
      <dgm:prSet/>
      <dgm:spPr/>
      <dgm:t>
        <a:bodyPr/>
        <a:lstStyle/>
        <a:p>
          <a:r>
            <a:rPr lang="es-ES"/>
            <a:t>Hacer frente a la competencia</a:t>
          </a:r>
          <a:endParaRPr lang="es-CO"/>
        </a:p>
      </dgm:t>
    </dgm:pt>
    <dgm:pt modelId="{8A78AA5A-2B01-CE4F-9DC4-CE39C590AF1A}" type="parTrans" cxnId="{FED71F57-1E77-FD4F-B845-98CDB1F98E42}">
      <dgm:prSet/>
      <dgm:spPr/>
      <dgm:t>
        <a:bodyPr/>
        <a:lstStyle/>
        <a:p>
          <a:endParaRPr lang="es-ES"/>
        </a:p>
      </dgm:t>
    </dgm:pt>
    <dgm:pt modelId="{029C94B6-399B-124B-9307-603B0AEB5C0B}" type="sibTrans" cxnId="{FED71F57-1E77-FD4F-B845-98CDB1F98E42}">
      <dgm:prSet/>
      <dgm:spPr/>
      <dgm:t>
        <a:bodyPr/>
        <a:lstStyle/>
        <a:p>
          <a:endParaRPr lang="es-ES"/>
        </a:p>
      </dgm:t>
    </dgm:pt>
    <dgm:pt modelId="{72B62E59-C83B-394A-B7F4-3EB6D221B836}" type="pres">
      <dgm:prSet presAssocID="{0A4E1F1C-28E3-264D-A100-A613E6B02307}" presName="Name0" presStyleCnt="0">
        <dgm:presLayoutVars>
          <dgm:dir/>
          <dgm:animLvl val="lvl"/>
          <dgm:resizeHandles val="exact"/>
        </dgm:presLayoutVars>
      </dgm:prSet>
      <dgm:spPr/>
    </dgm:pt>
    <dgm:pt modelId="{15F80973-F9C2-434A-9235-1CFAAEC09D20}" type="pres">
      <dgm:prSet presAssocID="{30E2319F-6521-9A49-A71F-B3D859200225}" presName="composite" presStyleCnt="0"/>
      <dgm:spPr/>
    </dgm:pt>
    <dgm:pt modelId="{53987A01-0D48-4343-A302-3179AABD9C57}" type="pres">
      <dgm:prSet presAssocID="{30E2319F-6521-9A49-A71F-B3D859200225}" presName="parTx" presStyleLbl="alignNode1" presStyleIdx="0" presStyleCnt="3">
        <dgm:presLayoutVars>
          <dgm:chMax val="0"/>
          <dgm:chPref val="0"/>
          <dgm:bulletEnabled val="1"/>
        </dgm:presLayoutVars>
      </dgm:prSet>
      <dgm:spPr/>
    </dgm:pt>
    <dgm:pt modelId="{A7B1D94C-510C-2B49-BC49-4C29CAE8E2E9}" type="pres">
      <dgm:prSet presAssocID="{30E2319F-6521-9A49-A71F-B3D859200225}" presName="desTx" presStyleLbl="alignAccFollowNode1" presStyleIdx="0" presStyleCnt="3">
        <dgm:presLayoutVars>
          <dgm:bulletEnabled val="1"/>
        </dgm:presLayoutVars>
      </dgm:prSet>
      <dgm:spPr/>
    </dgm:pt>
    <dgm:pt modelId="{7277B09C-844F-1E47-968F-477AF4CC9ED0}" type="pres">
      <dgm:prSet presAssocID="{A4599833-7849-0748-87E6-7C80D3F1EE56}" presName="space" presStyleCnt="0"/>
      <dgm:spPr/>
    </dgm:pt>
    <dgm:pt modelId="{E00E4D5A-FC88-4E43-8B99-78BE2022EFFB}" type="pres">
      <dgm:prSet presAssocID="{3B9994E2-FF30-3149-ACB4-922FA758853A}" presName="composite" presStyleCnt="0"/>
      <dgm:spPr/>
    </dgm:pt>
    <dgm:pt modelId="{AF066B5E-CBC6-4D40-9D6A-5CEE63AC738D}" type="pres">
      <dgm:prSet presAssocID="{3B9994E2-FF30-3149-ACB4-922FA758853A}" presName="parTx" presStyleLbl="alignNode1" presStyleIdx="1" presStyleCnt="3">
        <dgm:presLayoutVars>
          <dgm:chMax val="0"/>
          <dgm:chPref val="0"/>
          <dgm:bulletEnabled val="1"/>
        </dgm:presLayoutVars>
      </dgm:prSet>
      <dgm:spPr/>
    </dgm:pt>
    <dgm:pt modelId="{F611EEE3-14CF-FA46-A4C0-B4764B21FF91}" type="pres">
      <dgm:prSet presAssocID="{3B9994E2-FF30-3149-ACB4-922FA758853A}" presName="desTx" presStyleLbl="alignAccFollowNode1" presStyleIdx="1" presStyleCnt="3">
        <dgm:presLayoutVars>
          <dgm:bulletEnabled val="1"/>
        </dgm:presLayoutVars>
      </dgm:prSet>
      <dgm:spPr/>
    </dgm:pt>
    <dgm:pt modelId="{9D2EF9AC-1A5C-C343-96AD-87C24141A7BD}" type="pres">
      <dgm:prSet presAssocID="{11AD5688-DA42-F342-A6CB-CF4B307E69A9}" presName="space" presStyleCnt="0"/>
      <dgm:spPr/>
    </dgm:pt>
    <dgm:pt modelId="{520D3869-DE55-914B-A91C-86FCF0FC86BB}" type="pres">
      <dgm:prSet presAssocID="{59937BFC-7D35-E343-88A5-B96E351384E1}" presName="composite" presStyleCnt="0"/>
      <dgm:spPr/>
    </dgm:pt>
    <dgm:pt modelId="{F80435DE-4B29-6244-85EA-34CE042287C0}" type="pres">
      <dgm:prSet presAssocID="{59937BFC-7D35-E343-88A5-B96E351384E1}" presName="parTx" presStyleLbl="alignNode1" presStyleIdx="2" presStyleCnt="3">
        <dgm:presLayoutVars>
          <dgm:chMax val="0"/>
          <dgm:chPref val="0"/>
          <dgm:bulletEnabled val="1"/>
        </dgm:presLayoutVars>
      </dgm:prSet>
      <dgm:spPr/>
    </dgm:pt>
    <dgm:pt modelId="{135BD3A8-B31E-A243-92AF-A8C0430FCC55}" type="pres">
      <dgm:prSet presAssocID="{59937BFC-7D35-E343-88A5-B96E351384E1}" presName="desTx" presStyleLbl="alignAccFollowNode1" presStyleIdx="2" presStyleCnt="3">
        <dgm:presLayoutVars>
          <dgm:bulletEnabled val="1"/>
        </dgm:presLayoutVars>
      </dgm:prSet>
      <dgm:spPr/>
    </dgm:pt>
  </dgm:ptLst>
  <dgm:cxnLst>
    <dgm:cxn modelId="{E6129810-EEBD-4F4E-ABD1-4E6BE5897BDD}" type="presOf" srcId="{0B3BA567-3FF6-1349-91D1-6025790C1D21}" destId="{F611EEE3-14CF-FA46-A4C0-B4764B21FF91}" srcOrd="0" destOrd="1" presId="urn:microsoft.com/office/officeart/2005/8/layout/hList1"/>
    <dgm:cxn modelId="{3E131B45-0613-6D43-9BFC-A0B6F1D4E463}" type="presOf" srcId="{59937BFC-7D35-E343-88A5-B96E351384E1}" destId="{F80435DE-4B29-6244-85EA-34CE042287C0}" srcOrd="0" destOrd="0" presId="urn:microsoft.com/office/officeart/2005/8/layout/hList1"/>
    <dgm:cxn modelId="{6E7E7145-7789-9C46-BABB-EE7211A3B410}" type="presOf" srcId="{3B9994E2-FF30-3149-ACB4-922FA758853A}" destId="{AF066B5E-CBC6-4D40-9D6A-5CEE63AC738D}" srcOrd="0" destOrd="0" presId="urn:microsoft.com/office/officeart/2005/8/layout/hList1"/>
    <dgm:cxn modelId="{8C5C2D49-4FC6-4947-88F7-1B7FA97F5CB0}" srcId="{59937BFC-7D35-E343-88A5-B96E351384E1}" destId="{A8F3DA1C-67E9-8D41-9237-95C44F150831}" srcOrd="0" destOrd="0" parTransId="{DC115747-64AF-B14E-8BDC-14E6DA5F6205}" sibTransId="{07FE3AFC-6E80-CF46-AF71-1F4BAF7CC05C}"/>
    <dgm:cxn modelId="{90EDC849-D3E0-2D4B-B5DA-2A0B24BBCA27}" srcId="{30E2319F-6521-9A49-A71F-B3D859200225}" destId="{CF2B12CE-4938-AD40-968B-20FC09B0DC28}" srcOrd="1" destOrd="0" parTransId="{767E1B66-8CD7-6344-A510-4897F6B4CC06}" sibTransId="{677AACF8-F33F-D447-84FE-4E4580CF8B29}"/>
    <dgm:cxn modelId="{5007684C-AEFE-A544-A0A5-E45ADEB445A8}" type="presOf" srcId="{30E2319F-6521-9A49-A71F-B3D859200225}" destId="{53987A01-0D48-4343-A302-3179AABD9C57}" srcOrd="0" destOrd="0" presId="urn:microsoft.com/office/officeart/2005/8/layout/hList1"/>
    <dgm:cxn modelId="{FED71F57-1E77-FD4F-B845-98CDB1F98E42}" srcId="{59937BFC-7D35-E343-88A5-B96E351384E1}" destId="{88CCB64E-06D3-044A-9AE2-069AEFD7A6E8}" srcOrd="1" destOrd="0" parTransId="{8A78AA5A-2B01-CE4F-9DC4-CE39C590AF1A}" sibTransId="{029C94B6-399B-124B-9307-603B0AEB5C0B}"/>
    <dgm:cxn modelId="{7FB0E860-5460-C04F-8446-27818AB712E5}" type="presOf" srcId="{88CCB64E-06D3-044A-9AE2-069AEFD7A6E8}" destId="{135BD3A8-B31E-A243-92AF-A8C0430FCC55}" srcOrd="0" destOrd="1" presId="urn:microsoft.com/office/officeart/2005/8/layout/hList1"/>
    <dgm:cxn modelId="{9ED93D74-511B-9C4C-B2B8-D91707870807}" type="presOf" srcId="{CF2B12CE-4938-AD40-968B-20FC09B0DC28}" destId="{A7B1D94C-510C-2B49-BC49-4C29CAE8E2E9}" srcOrd="0" destOrd="1" presId="urn:microsoft.com/office/officeart/2005/8/layout/hList1"/>
    <dgm:cxn modelId="{0256907C-7222-0643-8068-1CC44D5287BB}" srcId="{0A4E1F1C-28E3-264D-A100-A613E6B02307}" destId="{3B9994E2-FF30-3149-ACB4-922FA758853A}" srcOrd="1" destOrd="0" parTransId="{911E1C64-C9B6-5942-B8C0-3D799F464580}" sibTransId="{11AD5688-DA42-F342-A6CB-CF4B307E69A9}"/>
    <dgm:cxn modelId="{B5C04A9E-1BDB-454C-9D33-5CC7F725C7C7}" srcId="{30E2319F-6521-9A49-A71F-B3D859200225}" destId="{47827F48-2E72-3D45-9BFB-DC3126E6476B}" srcOrd="0" destOrd="0" parTransId="{E464F3CD-DB43-234D-87C4-4A130B1EDCD9}" sibTransId="{7B3769D3-E5A6-9246-990D-FDEBC70E70CC}"/>
    <dgm:cxn modelId="{C66444A2-51F9-4A44-839D-12677FAECEEB}" srcId="{3B9994E2-FF30-3149-ACB4-922FA758853A}" destId="{68AE51E8-6310-8D41-8DF4-FE95C851FA3A}" srcOrd="0" destOrd="0" parTransId="{D59DA47E-8A54-1C4B-88BB-7718A4D39474}" sibTransId="{7346DC0B-E868-3842-988F-CA45CEC3F72C}"/>
    <dgm:cxn modelId="{9B142CAA-50F3-5741-8353-C6210307751D}" srcId="{3B9994E2-FF30-3149-ACB4-922FA758853A}" destId="{0B3BA567-3FF6-1349-91D1-6025790C1D21}" srcOrd="1" destOrd="0" parTransId="{95E0EB19-7CDB-7F4C-9614-DF98D590B72B}" sibTransId="{A91307A8-6480-3F43-841B-61BD94AEC99A}"/>
    <dgm:cxn modelId="{9B6CDDB6-54C6-A74D-9D3D-62D2948EBAB6}" type="presOf" srcId="{0A4E1F1C-28E3-264D-A100-A613E6B02307}" destId="{72B62E59-C83B-394A-B7F4-3EB6D221B836}" srcOrd="0" destOrd="0" presId="urn:microsoft.com/office/officeart/2005/8/layout/hList1"/>
    <dgm:cxn modelId="{99411DBB-FE5B-C441-80E4-EB1BA0224437}" type="presOf" srcId="{47827F48-2E72-3D45-9BFB-DC3126E6476B}" destId="{A7B1D94C-510C-2B49-BC49-4C29CAE8E2E9}" srcOrd="0" destOrd="0" presId="urn:microsoft.com/office/officeart/2005/8/layout/hList1"/>
    <dgm:cxn modelId="{F22116BC-5AA5-FC42-919A-AB20F36BF59F}" srcId="{0A4E1F1C-28E3-264D-A100-A613E6B02307}" destId="{30E2319F-6521-9A49-A71F-B3D859200225}" srcOrd="0" destOrd="0" parTransId="{F48E0F26-5DC8-7E4D-9F9E-914A8548079B}" sibTransId="{A4599833-7849-0748-87E6-7C80D3F1EE56}"/>
    <dgm:cxn modelId="{D9E488C3-4DCF-A14C-A263-3DC6F9EFEA0F}" srcId="{0A4E1F1C-28E3-264D-A100-A613E6B02307}" destId="{59937BFC-7D35-E343-88A5-B96E351384E1}" srcOrd="2" destOrd="0" parTransId="{F4B8778F-D801-3B49-AEAD-86CD6C3DE513}" sibTransId="{AC4F1DCF-F81D-514A-92E7-7814D514F954}"/>
    <dgm:cxn modelId="{D5ADD5D2-E17A-E649-8E38-D7E81828D983}" type="presOf" srcId="{68AE51E8-6310-8D41-8DF4-FE95C851FA3A}" destId="{F611EEE3-14CF-FA46-A4C0-B4764B21FF91}" srcOrd="0" destOrd="0" presId="urn:microsoft.com/office/officeart/2005/8/layout/hList1"/>
    <dgm:cxn modelId="{785BE8EE-E248-A64B-A76D-0497FC0E5247}" type="presOf" srcId="{A8F3DA1C-67E9-8D41-9237-95C44F150831}" destId="{135BD3A8-B31E-A243-92AF-A8C0430FCC55}" srcOrd="0" destOrd="0" presId="urn:microsoft.com/office/officeart/2005/8/layout/hList1"/>
    <dgm:cxn modelId="{0B8F53DA-BA3E-FB4B-AE2D-D0B4C8F36C65}" type="presParOf" srcId="{72B62E59-C83B-394A-B7F4-3EB6D221B836}" destId="{15F80973-F9C2-434A-9235-1CFAAEC09D20}" srcOrd="0" destOrd="0" presId="urn:microsoft.com/office/officeart/2005/8/layout/hList1"/>
    <dgm:cxn modelId="{1AE4CDC7-20A5-074E-A7E4-43E8B02A624C}" type="presParOf" srcId="{15F80973-F9C2-434A-9235-1CFAAEC09D20}" destId="{53987A01-0D48-4343-A302-3179AABD9C57}" srcOrd="0" destOrd="0" presId="urn:microsoft.com/office/officeart/2005/8/layout/hList1"/>
    <dgm:cxn modelId="{36C53639-2A29-0D43-A487-29457E48FA9F}" type="presParOf" srcId="{15F80973-F9C2-434A-9235-1CFAAEC09D20}" destId="{A7B1D94C-510C-2B49-BC49-4C29CAE8E2E9}" srcOrd="1" destOrd="0" presId="urn:microsoft.com/office/officeart/2005/8/layout/hList1"/>
    <dgm:cxn modelId="{5FAC5749-D542-2749-A120-7C7AC28FBEBD}" type="presParOf" srcId="{72B62E59-C83B-394A-B7F4-3EB6D221B836}" destId="{7277B09C-844F-1E47-968F-477AF4CC9ED0}" srcOrd="1" destOrd="0" presId="urn:microsoft.com/office/officeart/2005/8/layout/hList1"/>
    <dgm:cxn modelId="{E666F69C-2654-CA4A-A9CA-E046546B5817}" type="presParOf" srcId="{72B62E59-C83B-394A-B7F4-3EB6D221B836}" destId="{E00E4D5A-FC88-4E43-8B99-78BE2022EFFB}" srcOrd="2" destOrd="0" presId="urn:microsoft.com/office/officeart/2005/8/layout/hList1"/>
    <dgm:cxn modelId="{AB736903-21B1-1F48-985C-A2EF9ABC6935}" type="presParOf" srcId="{E00E4D5A-FC88-4E43-8B99-78BE2022EFFB}" destId="{AF066B5E-CBC6-4D40-9D6A-5CEE63AC738D}" srcOrd="0" destOrd="0" presId="urn:microsoft.com/office/officeart/2005/8/layout/hList1"/>
    <dgm:cxn modelId="{3C767F51-D5D8-1A4E-AFA0-14EBCF49EEF8}" type="presParOf" srcId="{E00E4D5A-FC88-4E43-8B99-78BE2022EFFB}" destId="{F611EEE3-14CF-FA46-A4C0-B4764B21FF91}" srcOrd="1" destOrd="0" presId="urn:microsoft.com/office/officeart/2005/8/layout/hList1"/>
    <dgm:cxn modelId="{3C4A4ADC-556A-AC40-9F94-1508E5B82C45}" type="presParOf" srcId="{72B62E59-C83B-394A-B7F4-3EB6D221B836}" destId="{9D2EF9AC-1A5C-C343-96AD-87C24141A7BD}" srcOrd="3" destOrd="0" presId="urn:microsoft.com/office/officeart/2005/8/layout/hList1"/>
    <dgm:cxn modelId="{2FD94102-5E10-FE4B-9742-6CF505075396}" type="presParOf" srcId="{72B62E59-C83B-394A-B7F4-3EB6D221B836}" destId="{520D3869-DE55-914B-A91C-86FCF0FC86BB}" srcOrd="4" destOrd="0" presId="urn:microsoft.com/office/officeart/2005/8/layout/hList1"/>
    <dgm:cxn modelId="{7D2DDF62-36DF-B147-8EDD-E660E2086C00}" type="presParOf" srcId="{520D3869-DE55-914B-A91C-86FCF0FC86BB}" destId="{F80435DE-4B29-6244-85EA-34CE042287C0}" srcOrd="0" destOrd="0" presId="urn:microsoft.com/office/officeart/2005/8/layout/hList1"/>
    <dgm:cxn modelId="{78DAD83B-CFE3-1945-84FE-9A4BD557BF07}" type="presParOf" srcId="{520D3869-DE55-914B-A91C-86FCF0FC86BB}" destId="{135BD3A8-B31E-A243-92AF-A8C0430FCC5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E778FE-75EF-45F3-B133-76BEF4BF73B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s-CO"/>
        </a:p>
      </dgm:t>
    </dgm:pt>
    <dgm:pt modelId="{4289740E-AB30-42BC-A9CA-03080A48951C}">
      <dgm:prSet phldrT="[Texto]"/>
      <dgm:spPr>
        <a:solidFill>
          <a:srgbClr val="FF0000"/>
        </a:solidFill>
      </dgm:spPr>
      <dgm:t>
        <a:bodyPr/>
        <a:lstStyle/>
        <a:p>
          <a:r>
            <a:rPr lang="es-CO" dirty="0"/>
            <a:t>Programa de precios</a:t>
          </a:r>
        </a:p>
        <a:p>
          <a:r>
            <a:rPr lang="es-CO" dirty="0"/>
            <a:t>Status Quo</a:t>
          </a:r>
        </a:p>
        <a:p>
          <a:r>
            <a:rPr lang="es-CO" dirty="0"/>
            <a:t>Premium</a:t>
          </a:r>
        </a:p>
      </dgm:t>
    </dgm:pt>
    <dgm:pt modelId="{2CAE79DD-ED1F-4BC4-B985-3FB785593931}" type="parTrans" cxnId="{F0393546-0348-486E-932D-925C038E1605}">
      <dgm:prSet/>
      <dgm:spPr/>
      <dgm:t>
        <a:bodyPr/>
        <a:lstStyle/>
        <a:p>
          <a:endParaRPr lang="es-CO"/>
        </a:p>
      </dgm:t>
    </dgm:pt>
    <dgm:pt modelId="{17740448-9739-4E3D-A7AC-257D8AA070F2}" type="sibTrans" cxnId="{F0393546-0348-486E-932D-925C038E1605}">
      <dgm:prSet/>
      <dgm:spPr/>
      <dgm:t>
        <a:bodyPr/>
        <a:lstStyle/>
        <a:p>
          <a:endParaRPr lang="es-CO"/>
        </a:p>
      </dgm:t>
    </dgm:pt>
    <dgm:pt modelId="{D289A2C8-AEBF-4461-950F-A7B8232D299C}">
      <dgm:prSet phldrT="[Texto]"/>
      <dgm:spPr>
        <a:solidFill>
          <a:srgbClr val="002060"/>
        </a:solidFill>
      </dgm:spPr>
      <dgm:t>
        <a:bodyPr/>
        <a:lstStyle/>
        <a:p>
          <a:r>
            <a:rPr lang="es-CO" dirty="0"/>
            <a:t>Acciones de los competidores</a:t>
          </a:r>
        </a:p>
      </dgm:t>
    </dgm:pt>
    <dgm:pt modelId="{39D5DE45-091F-477F-B829-95A1B291793A}" type="parTrans" cxnId="{7028E8D7-7E99-42AB-9F19-F10685B87A50}">
      <dgm:prSet/>
      <dgm:spPr/>
      <dgm:t>
        <a:bodyPr/>
        <a:lstStyle/>
        <a:p>
          <a:endParaRPr lang="es-CO"/>
        </a:p>
      </dgm:t>
    </dgm:pt>
    <dgm:pt modelId="{710A2057-96B4-4AB8-9B53-E09A2FF48CF2}" type="sibTrans" cxnId="{7028E8D7-7E99-42AB-9F19-F10685B87A50}">
      <dgm:prSet/>
      <dgm:spPr/>
      <dgm:t>
        <a:bodyPr/>
        <a:lstStyle/>
        <a:p>
          <a:endParaRPr lang="es-CO"/>
        </a:p>
      </dgm:t>
    </dgm:pt>
    <dgm:pt modelId="{CA070218-696A-4C7A-8BB1-76DEF8C1CE87}">
      <dgm:prSet phldrT="[Texto]"/>
      <dgm:spPr>
        <a:solidFill>
          <a:schemeClr val="accent1"/>
        </a:solidFill>
      </dgm:spPr>
      <dgm:t>
        <a:bodyPr/>
        <a:lstStyle/>
        <a:p>
          <a:r>
            <a:rPr lang="es-CO" dirty="0"/>
            <a:t>Análisis del punto de equilibrio</a:t>
          </a:r>
        </a:p>
      </dgm:t>
    </dgm:pt>
    <dgm:pt modelId="{A08482C2-3F05-4063-8B94-DB96FA81A3D8}" type="parTrans" cxnId="{ED6894ED-5DAC-4D63-BB5B-48B6CD333088}">
      <dgm:prSet/>
      <dgm:spPr/>
      <dgm:t>
        <a:bodyPr/>
        <a:lstStyle/>
        <a:p>
          <a:endParaRPr lang="es-CO"/>
        </a:p>
      </dgm:t>
    </dgm:pt>
    <dgm:pt modelId="{784B16FA-0A56-4FC8-9E15-BED4118624FF}" type="sibTrans" cxnId="{ED6894ED-5DAC-4D63-BB5B-48B6CD333088}">
      <dgm:prSet/>
      <dgm:spPr/>
      <dgm:t>
        <a:bodyPr/>
        <a:lstStyle/>
        <a:p>
          <a:endParaRPr lang="es-CO"/>
        </a:p>
      </dgm:t>
    </dgm:pt>
    <dgm:pt modelId="{4686C58C-4735-4426-B444-F1318BF608CC}">
      <dgm:prSet phldrT="[Texto]"/>
      <dgm:spPr/>
      <dgm:t>
        <a:bodyPr/>
        <a:lstStyle/>
        <a:p>
          <a:r>
            <a:rPr lang="es-CO" dirty="0"/>
            <a:t>Costos</a:t>
          </a:r>
        </a:p>
      </dgm:t>
    </dgm:pt>
    <dgm:pt modelId="{92343C18-60C6-4784-BBA3-D932AA426710}" type="parTrans" cxnId="{0CE0B199-498A-42DA-B57B-11B68138DE6F}">
      <dgm:prSet/>
      <dgm:spPr/>
      <dgm:t>
        <a:bodyPr/>
        <a:lstStyle/>
        <a:p>
          <a:endParaRPr lang="es-CO"/>
        </a:p>
      </dgm:t>
    </dgm:pt>
    <dgm:pt modelId="{A539282B-473F-463C-BC16-9C24D6400E9D}" type="sibTrans" cxnId="{0CE0B199-498A-42DA-B57B-11B68138DE6F}">
      <dgm:prSet/>
      <dgm:spPr/>
      <dgm:t>
        <a:bodyPr/>
        <a:lstStyle/>
        <a:p>
          <a:endParaRPr lang="es-CO"/>
        </a:p>
      </dgm:t>
    </dgm:pt>
    <dgm:pt modelId="{8DA691A7-BBA3-4CED-BB3B-CB4840D528B9}">
      <dgm:prSet phldrT="[Texto]"/>
      <dgm:spPr>
        <a:solidFill>
          <a:srgbClr val="7030A0"/>
        </a:solidFill>
      </dgm:spPr>
      <dgm:t>
        <a:bodyPr/>
        <a:lstStyle/>
        <a:p>
          <a:r>
            <a:rPr lang="es-CO" dirty="0"/>
            <a:t>Elasticidad de la demanda y la oferta</a:t>
          </a:r>
        </a:p>
      </dgm:t>
    </dgm:pt>
    <dgm:pt modelId="{17881EBF-0929-4A79-BC36-6F74FA3678D9}" type="parTrans" cxnId="{72BD9535-46C0-4DB8-8067-1B40703AA336}">
      <dgm:prSet/>
      <dgm:spPr/>
      <dgm:t>
        <a:bodyPr/>
        <a:lstStyle/>
        <a:p>
          <a:endParaRPr lang="es-CO"/>
        </a:p>
      </dgm:t>
    </dgm:pt>
    <dgm:pt modelId="{F3EFD6AF-E2CE-417C-ACAE-CC4D82CBF45E}" type="sibTrans" cxnId="{72BD9535-46C0-4DB8-8067-1B40703AA336}">
      <dgm:prSet/>
      <dgm:spPr/>
      <dgm:t>
        <a:bodyPr/>
        <a:lstStyle/>
        <a:p>
          <a:endParaRPr lang="es-CO"/>
        </a:p>
      </dgm:t>
    </dgm:pt>
    <dgm:pt modelId="{11904FDC-183C-4FA9-B53F-363765232478}">
      <dgm:prSet phldrT="[Texto]"/>
      <dgm:spPr>
        <a:solidFill>
          <a:srgbClr val="002060"/>
        </a:solidFill>
      </dgm:spPr>
      <dgm:t>
        <a:bodyPr/>
        <a:lstStyle/>
        <a:p>
          <a:r>
            <a:rPr lang="es-CO" dirty="0"/>
            <a:t>Contribución para lograr la estrategia de marketing</a:t>
          </a:r>
        </a:p>
      </dgm:t>
    </dgm:pt>
    <dgm:pt modelId="{C6F5BB29-EBA8-4CC3-AF50-8DE82D483EA1}" type="parTrans" cxnId="{30080D46-416F-4CF8-924C-BB9C47571717}">
      <dgm:prSet/>
      <dgm:spPr/>
      <dgm:t>
        <a:bodyPr/>
        <a:lstStyle/>
        <a:p>
          <a:endParaRPr lang="es-CO"/>
        </a:p>
      </dgm:t>
    </dgm:pt>
    <dgm:pt modelId="{92E2EE49-D2FD-46DC-96B9-94C426D13A6B}" type="sibTrans" cxnId="{30080D46-416F-4CF8-924C-BB9C47571717}">
      <dgm:prSet/>
      <dgm:spPr/>
      <dgm:t>
        <a:bodyPr/>
        <a:lstStyle/>
        <a:p>
          <a:endParaRPr lang="es-CO"/>
        </a:p>
      </dgm:t>
    </dgm:pt>
    <dgm:pt modelId="{D1781ED7-88C7-4325-994C-4A7ECB1E9E8A}" type="pres">
      <dgm:prSet presAssocID="{3AE778FE-75EF-45F3-B133-76BEF4BF73BB}" presName="diagram" presStyleCnt="0">
        <dgm:presLayoutVars>
          <dgm:dir/>
          <dgm:resizeHandles val="exact"/>
        </dgm:presLayoutVars>
      </dgm:prSet>
      <dgm:spPr/>
    </dgm:pt>
    <dgm:pt modelId="{17A1C0A9-0086-43D2-9D5E-464E3D50D1DF}" type="pres">
      <dgm:prSet presAssocID="{4289740E-AB30-42BC-A9CA-03080A48951C}" presName="node" presStyleLbl="node1" presStyleIdx="0" presStyleCnt="6">
        <dgm:presLayoutVars>
          <dgm:bulletEnabled val="1"/>
        </dgm:presLayoutVars>
      </dgm:prSet>
      <dgm:spPr/>
    </dgm:pt>
    <dgm:pt modelId="{7C2DB3AC-5D52-42AA-A1A0-5DF2E28C47A7}" type="pres">
      <dgm:prSet presAssocID="{17740448-9739-4E3D-A7AC-257D8AA070F2}" presName="sibTrans" presStyleCnt="0"/>
      <dgm:spPr/>
    </dgm:pt>
    <dgm:pt modelId="{2A05003F-F512-4092-BB1C-7A1C51BAF9EE}" type="pres">
      <dgm:prSet presAssocID="{D289A2C8-AEBF-4461-950F-A7B8232D299C}" presName="node" presStyleLbl="node1" presStyleIdx="1" presStyleCnt="6">
        <dgm:presLayoutVars>
          <dgm:bulletEnabled val="1"/>
        </dgm:presLayoutVars>
      </dgm:prSet>
      <dgm:spPr/>
    </dgm:pt>
    <dgm:pt modelId="{C6480E1D-A40B-4C6A-B6EA-E29C53E14B08}" type="pres">
      <dgm:prSet presAssocID="{710A2057-96B4-4AB8-9B53-E09A2FF48CF2}" presName="sibTrans" presStyleCnt="0"/>
      <dgm:spPr/>
    </dgm:pt>
    <dgm:pt modelId="{BBDFCDBA-67B5-4AC4-A70F-6A755A267CC1}" type="pres">
      <dgm:prSet presAssocID="{CA070218-696A-4C7A-8BB1-76DEF8C1CE87}" presName="node" presStyleLbl="node1" presStyleIdx="2" presStyleCnt="6">
        <dgm:presLayoutVars>
          <dgm:bulletEnabled val="1"/>
        </dgm:presLayoutVars>
      </dgm:prSet>
      <dgm:spPr/>
    </dgm:pt>
    <dgm:pt modelId="{1991F4B9-EA4D-47A7-837B-93982455950F}" type="pres">
      <dgm:prSet presAssocID="{784B16FA-0A56-4FC8-9E15-BED4118624FF}" presName="sibTrans" presStyleCnt="0"/>
      <dgm:spPr/>
    </dgm:pt>
    <dgm:pt modelId="{F8E39F61-0FCA-4544-B0E1-6A32BA85B571}" type="pres">
      <dgm:prSet presAssocID="{4686C58C-4735-4426-B444-F1318BF608CC}" presName="node" presStyleLbl="node1" presStyleIdx="3" presStyleCnt="6">
        <dgm:presLayoutVars>
          <dgm:bulletEnabled val="1"/>
        </dgm:presLayoutVars>
      </dgm:prSet>
      <dgm:spPr/>
    </dgm:pt>
    <dgm:pt modelId="{FF0FBB97-8433-43F0-8BA9-DB4AD502CD27}" type="pres">
      <dgm:prSet presAssocID="{A539282B-473F-463C-BC16-9C24D6400E9D}" presName="sibTrans" presStyleCnt="0"/>
      <dgm:spPr/>
    </dgm:pt>
    <dgm:pt modelId="{D4C94E14-FD26-4438-811D-21433D75FCAC}" type="pres">
      <dgm:prSet presAssocID="{11904FDC-183C-4FA9-B53F-363765232478}" presName="node" presStyleLbl="node1" presStyleIdx="4" presStyleCnt="6">
        <dgm:presLayoutVars>
          <dgm:bulletEnabled val="1"/>
        </dgm:presLayoutVars>
      </dgm:prSet>
      <dgm:spPr/>
    </dgm:pt>
    <dgm:pt modelId="{6CBA915D-1AF7-4967-9EB9-1298BC1599AA}" type="pres">
      <dgm:prSet presAssocID="{92E2EE49-D2FD-46DC-96B9-94C426D13A6B}" presName="sibTrans" presStyleCnt="0"/>
      <dgm:spPr/>
    </dgm:pt>
    <dgm:pt modelId="{68296438-4741-490E-B3AB-394F3082F601}" type="pres">
      <dgm:prSet presAssocID="{8DA691A7-BBA3-4CED-BB3B-CB4840D528B9}" presName="node" presStyleLbl="node1" presStyleIdx="5" presStyleCnt="6">
        <dgm:presLayoutVars>
          <dgm:bulletEnabled val="1"/>
        </dgm:presLayoutVars>
      </dgm:prSet>
      <dgm:spPr/>
    </dgm:pt>
  </dgm:ptLst>
  <dgm:cxnLst>
    <dgm:cxn modelId="{2E57230A-7FF6-4E78-8857-08DBE071977F}" type="presOf" srcId="{8DA691A7-BBA3-4CED-BB3B-CB4840D528B9}" destId="{68296438-4741-490E-B3AB-394F3082F601}" srcOrd="0" destOrd="0" presId="urn:microsoft.com/office/officeart/2005/8/layout/default"/>
    <dgm:cxn modelId="{AFEC900F-B457-48C0-92C1-0F3F79E44573}" type="presOf" srcId="{CA070218-696A-4C7A-8BB1-76DEF8C1CE87}" destId="{BBDFCDBA-67B5-4AC4-A70F-6A755A267CC1}" srcOrd="0" destOrd="0" presId="urn:microsoft.com/office/officeart/2005/8/layout/default"/>
    <dgm:cxn modelId="{67BCA218-9989-405E-9FE4-837D82AAAEB1}" type="presOf" srcId="{3AE778FE-75EF-45F3-B133-76BEF4BF73BB}" destId="{D1781ED7-88C7-4325-994C-4A7ECB1E9E8A}" srcOrd="0" destOrd="0" presId="urn:microsoft.com/office/officeart/2005/8/layout/default"/>
    <dgm:cxn modelId="{72BD9535-46C0-4DB8-8067-1B40703AA336}" srcId="{3AE778FE-75EF-45F3-B133-76BEF4BF73BB}" destId="{8DA691A7-BBA3-4CED-BB3B-CB4840D528B9}" srcOrd="5" destOrd="0" parTransId="{17881EBF-0929-4A79-BC36-6F74FA3678D9}" sibTransId="{F3EFD6AF-E2CE-417C-ACAE-CC4D82CBF45E}"/>
    <dgm:cxn modelId="{6059E641-5FCD-4BA0-A3ED-96AC271A79DE}" type="presOf" srcId="{D289A2C8-AEBF-4461-950F-A7B8232D299C}" destId="{2A05003F-F512-4092-BB1C-7A1C51BAF9EE}" srcOrd="0" destOrd="0" presId="urn:microsoft.com/office/officeart/2005/8/layout/default"/>
    <dgm:cxn modelId="{30080D46-416F-4CF8-924C-BB9C47571717}" srcId="{3AE778FE-75EF-45F3-B133-76BEF4BF73BB}" destId="{11904FDC-183C-4FA9-B53F-363765232478}" srcOrd="4" destOrd="0" parTransId="{C6F5BB29-EBA8-4CC3-AF50-8DE82D483EA1}" sibTransId="{92E2EE49-D2FD-46DC-96B9-94C426D13A6B}"/>
    <dgm:cxn modelId="{F0393546-0348-486E-932D-925C038E1605}" srcId="{3AE778FE-75EF-45F3-B133-76BEF4BF73BB}" destId="{4289740E-AB30-42BC-A9CA-03080A48951C}" srcOrd="0" destOrd="0" parTransId="{2CAE79DD-ED1F-4BC4-B985-3FB785593931}" sibTransId="{17740448-9739-4E3D-A7AC-257D8AA070F2}"/>
    <dgm:cxn modelId="{0CE0B199-498A-42DA-B57B-11B68138DE6F}" srcId="{3AE778FE-75EF-45F3-B133-76BEF4BF73BB}" destId="{4686C58C-4735-4426-B444-F1318BF608CC}" srcOrd="3" destOrd="0" parTransId="{92343C18-60C6-4784-BBA3-D932AA426710}" sibTransId="{A539282B-473F-463C-BC16-9C24D6400E9D}"/>
    <dgm:cxn modelId="{55C5F8A8-7AFA-402A-BEF3-5393A903486C}" type="presOf" srcId="{4686C58C-4735-4426-B444-F1318BF608CC}" destId="{F8E39F61-0FCA-4544-B0E1-6A32BA85B571}" srcOrd="0" destOrd="0" presId="urn:microsoft.com/office/officeart/2005/8/layout/default"/>
    <dgm:cxn modelId="{BD4F11C8-9538-4837-8A30-7B8C46FFA50C}" type="presOf" srcId="{4289740E-AB30-42BC-A9CA-03080A48951C}" destId="{17A1C0A9-0086-43D2-9D5E-464E3D50D1DF}" srcOrd="0" destOrd="0" presId="urn:microsoft.com/office/officeart/2005/8/layout/default"/>
    <dgm:cxn modelId="{7028E8D7-7E99-42AB-9F19-F10685B87A50}" srcId="{3AE778FE-75EF-45F3-B133-76BEF4BF73BB}" destId="{D289A2C8-AEBF-4461-950F-A7B8232D299C}" srcOrd="1" destOrd="0" parTransId="{39D5DE45-091F-477F-B829-95A1B291793A}" sibTransId="{710A2057-96B4-4AB8-9B53-E09A2FF48CF2}"/>
    <dgm:cxn modelId="{ED6894ED-5DAC-4D63-BB5B-48B6CD333088}" srcId="{3AE778FE-75EF-45F3-B133-76BEF4BF73BB}" destId="{CA070218-696A-4C7A-8BB1-76DEF8C1CE87}" srcOrd="2" destOrd="0" parTransId="{A08482C2-3F05-4063-8B94-DB96FA81A3D8}" sibTransId="{784B16FA-0A56-4FC8-9E15-BED4118624FF}"/>
    <dgm:cxn modelId="{92A51EFC-375C-45AE-8072-F906D3AF400C}" type="presOf" srcId="{11904FDC-183C-4FA9-B53F-363765232478}" destId="{D4C94E14-FD26-4438-811D-21433D75FCAC}" srcOrd="0" destOrd="0" presId="urn:microsoft.com/office/officeart/2005/8/layout/default"/>
    <dgm:cxn modelId="{457669E2-A514-4BDE-8CDA-E45E348CE125}" type="presParOf" srcId="{D1781ED7-88C7-4325-994C-4A7ECB1E9E8A}" destId="{17A1C0A9-0086-43D2-9D5E-464E3D50D1DF}" srcOrd="0" destOrd="0" presId="urn:microsoft.com/office/officeart/2005/8/layout/default"/>
    <dgm:cxn modelId="{93C7E333-F89D-479F-BCF9-291C277DE345}" type="presParOf" srcId="{D1781ED7-88C7-4325-994C-4A7ECB1E9E8A}" destId="{7C2DB3AC-5D52-42AA-A1A0-5DF2E28C47A7}" srcOrd="1" destOrd="0" presId="urn:microsoft.com/office/officeart/2005/8/layout/default"/>
    <dgm:cxn modelId="{FA83A0E1-40CD-45B2-B70C-C070D469A647}" type="presParOf" srcId="{D1781ED7-88C7-4325-994C-4A7ECB1E9E8A}" destId="{2A05003F-F512-4092-BB1C-7A1C51BAF9EE}" srcOrd="2" destOrd="0" presId="urn:microsoft.com/office/officeart/2005/8/layout/default"/>
    <dgm:cxn modelId="{7AFACA20-E307-4113-A681-B41BAEB3CD0C}" type="presParOf" srcId="{D1781ED7-88C7-4325-994C-4A7ECB1E9E8A}" destId="{C6480E1D-A40B-4C6A-B6EA-E29C53E14B08}" srcOrd="3" destOrd="0" presId="urn:microsoft.com/office/officeart/2005/8/layout/default"/>
    <dgm:cxn modelId="{A97EE7F5-F97C-4CD6-81B1-B84780F9E4AA}" type="presParOf" srcId="{D1781ED7-88C7-4325-994C-4A7ECB1E9E8A}" destId="{BBDFCDBA-67B5-4AC4-A70F-6A755A267CC1}" srcOrd="4" destOrd="0" presId="urn:microsoft.com/office/officeart/2005/8/layout/default"/>
    <dgm:cxn modelId="{5E302DFF-23B7-4049-B17B-1E6AA547CD47}" type="presParOf" srcId="{D1781ED7-88C7-4325-994C-4A7ECB1E9E8A}" destId="{1991F4B9-EA4D-47A7-837B-93982455950F}" srcOrd="5" destOrd="0" presId="urn:microsoft.com/office/officeart/2005/8/layout/default"/>
    <dgm:cxn modelId="{834EF336-6DEA-4F0E-AABC-BC849C3DB9EF}" type="presParOf" srcId="{D1781ED7-88C7-4325-994C-4A7ECB1E9E8A}" destId="{F8E39F61-0FCA-4544-B0E1-6A32BA85B571}" srcOrd="6" destOrd="0" presId="urn:microsoft.com/office/officeart/2005/8/layout/default"/>
    <dgm:cxn modelId="{45F100CE-013D-48F3-B4FC-13370C0190EA}" type="presParOf" srcId="{D1781ED7-88C7-4325-994C-4A7ECB1E9E8A}" destId="{FF0FBB97-8433-43F0-8BA9-DB4AD502CD27}" srcOrd="7" destOrd="0" presId="urn:microsoft.com/office/officeart/2005/8/layout/default"/>
    <dgm:cxn modelId="{785360B8-A96D-4B20-A932-FB16E9CDACC5}" type="presParOf" srcId="{D1781ED7-88C7-4325-994C-4A7ECB1E9E8A}" destId="{D4C94E14-FD26-4438-811D-21433D75FCAC}" srcOrd="8" destOrd="0" presId="urn:microsoft.com/office/officeart/2005/8/layout/default"/>
    <dgm:cxn modelId="{E6BFFBD9-580F-42AB-903C-AACB1C810929}" type="presParOf" srcId="{D1781ED7-88C7-4325-994C-4A7ECB1E9E8A}" destId="{6CBA915D-1AF7-4967-9EB9-1298BC1599AA}" srcOrd="9" destOrd="0" presId="urn:microsoft.com/office/officeart/2005/8/layout/default"/>
    <dgm:cxn modelId="{EEB89CAE-2470-4FAE-B1D8-F4207AFC9E4E}" type="presParOf" srcId="{D1781ED7-88C7-4325-994C-4A7ECB1E9E8A}" destId="{68296438-4741-490E-B3AB-394F3082F60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8BD22F-01BA-4097-862A-CD0FFEBDEB44}" type="doc">
      <dgm:prSet loTypeId="urn:microsoft.com/office/officeart/2005/8/layout/balance1" loCatId="relationship" qsTypeId="urn:microsoft.com/office/officeart/2005/8/quickstyle/simple5" qsCatId="simple" csTypeId="urn:microsoft.com/office/officeart/2005/8/colors/colorful1" csCatId="colorful" phldr="1"/>
      <dgm:spPr/>
      <dgm:t>
        <a:bodyPr/>
        <a:lstStyle/>
        <a:p>
          <a:endParaRPr lang="es-CO"/>
        </a:p>
      </dgm:t>
    </dgm:pt>
    <dgm:pt modelId="{D5EACC9D-C1F5-45CE-9945-F4DCF158D2E4}">
      <dgm:prSet phldrT="[Texto]"/>
      <dgm:spPr/>
      <dgm:t>
        <a:bodyPr/>
        <a:lstStyle/>
        <a:p>
          <a:r>
            <a:rPr lang="es-CO" dirty="0"/>
            <a:t>Racionales</a:t>
          </a:r>
        </a:p>
      </dgm:t>
    </dgm:pt>
    <dgm:pt modelId="{584D37A3-FB70-4124-99CA-37B69F392451}" type="parTrans" cxnId="{9963462B-0616-4B2B-839F-EB1113F191BE}">
      <dgm:prSet/>
      <dgm:spPr/>
      <dgm:t>
        <a:bodyPr/>
        <a:lstStyle/>
        <a:p>
          <a:endParaRPr lang="es-CO"/>
        </a:p>
      </dgm:t>
    </dgm:pt>
    <dgm:pt modelId="{EA445B28-E007-44A4-8776-7B64420B8137}" type="sibTrans" cxnId="{9963462B-0616-4B2B-839F-EB1113F191BE}">
      <dgm:prSet/>
      <dgm:spPr/>
      <dgm:t>
        <a:bodyPr/>
        <a:lstStyle/>
        <a:p>
          <a:endParaRPr lang="es-CO"/>
        </a:p>
      </dgm:t>
    </dgm:pt>
    <dgm:pt modelId="{2BDCE65D-5C5E-4BB7-8BE5-4A2483CDABD7}">
      <dgm:prSet phldrT="[Texto]"/>
      <dgm:spPr/>
      <dgm:t>
        <a:bodyPr/>
        <a:lstStyle/>
        <a:p>
          <a:r>
            <a:rPr lang="es-CO" dirty="0"/>
            <a:t>Seguridad</a:t>
          </a:r>
        </a:p>
      </dgm:t>
    </dgm:pt>
    <dgm:pt modelId="{A2A8971C-BC0D-40AC-8155-D1ED8AA252E3}" type="parTrans" cxnId="{66A7DB94-7FAD-4BA6-A0B6-E1A2603180E5}">
      <dgm:prSet/>
      <dgm:spPr/>
      <dgm:t>
        <a:bodyPr/>
        <a:lstStyle/>
        <a:p>
          <a:endParaRPr lang="es-CO"/>
        </a:p>
      </dgm:t>
    </dgm:pt>
    <dgm:pt modelId="{1EC6F7A1-2836-4F96-A83E-33DD9DD97F58}" type="sibTrans" cxnId="{66A7DB94-7FAD-4BA6-A0B6-E1A2603180E5}">
      <dgm:prSet/>
      <dgm:spPr/>
      <dgm:t>
        <a:bodyPr/>
        <a:lstStyle/>
        <a:p>
          <a:endParaRPr lang="es-CO"/>
        </a:p>
      </dgm:t>
    </dgm:pt>
    <dgm:pt modelId="{595AF044-BE50-404F-AABC-DDC8883BBDA5}">
      <dgm:prSet phldrT="[Texto]"/>
      <dgm:spPr/>
      <dgm:t>
        <a:bodyPr/>
        <a:lstStyle/>
        <a:p>
          <a:r>
            <a:rPr lang="es-CO" dirty="0"/>
            <a:t>Inversión </a:t>
          </a:r>
        </a:p>
      </dgm:t>
    </dgm:pt>
    <dgm:pt modelId="{A0AB3E97-86B6-447A-A876-40B2499A9DD7}" type="parTrans" cxnId="{DCD975BF-5F68-4812-955D-867AF45458EB}">
      <dgm:prSet/>
      <dgm:spPr/>
      <dgm:t>
        <a:bodyPr/>
        <a:lstStyle/>
        <a:p>
          <a:endParaRPr lang="es-CO"/>
        </a:p>
      </dgm:t>
    </dgm:pt>
    <dgm:pt modelId="{006CC9ED-A0DA-4C8D-A6BF-FFB41BE48532}" type="sibTrans" cxnId="{DCD975BF-5F68-4812-955D-867AF45458EB}">
      <dgm:prSet/>
      <dgm:spPr/>
      <dgm:t>
        <a:bodyPr/>
        <a:lstStyle/>
        <a:p>
          <a:endParaRPr lang="es-CO"/>
        </a:p>
      </dgm:t>
    </dgm:pt>
    <dgm:pt modelId="{8D95F091-D3C4-4E24-BD0B-8473FEF5031E}">
      <dgm:prSet phldrT="[Texto]"/>
      <dgm:spPr/>
      <dgm:t>
        <a:bodyPr/>
        <a:lstStyle/>
        <a:p>
          <a:r>
            <a:rPr lang="es-CO" dirty="0"/>
            <a:t>Emocionales</a:t>
          </a:r>
        </a:p>
      </dgm:t>
    </dgm:pt>
    <dgm:pt modelId="{B4653AD0-D5D7-4EEC-B4A1-58DBC2BF6371}" type="parTrans" cxnId="{6562CD47-E74F-421C-9BAE-A2884272012C}">
      <dgm:prSet/>
      <dgm:spPr/>
      <dgm:t>
        <a:bodyPr/>
        <a:lstStyle/>
        <a:p>
          <a:endParaRPr lang="es-CO"/>
        </a:p>
      </dgm:t>
    </dgm:pt>
    <dgm:pt modelId="{996C386F-AB57-4F51-9442-032C15EFFBCB}" type="sibTrans" cxnId="{6562CD47-E74F-421C-9BAE-A2884272012C}">
      <dgm:prSet/>
      <dgm:spPr/>
      <dgm:t>
        <a:bodyPr/>
        <a:lstStyle/>
        <a:p>
          <a:endParaRPr lang="es-CO"/>
        </a:p>
      </dgm:t>
    </dgm:pt>
    <dgm:pt modelId="{C7FB6100-347D-43FD-9633-FFE173118B78}">
      <dgm:prSet phldrT="[Texto]"/>
      <dgm:spPr/>
      <dgm:t>
        <a:bodyPr/>
        <a:lstStyle/>
        <a:p>
          <a:r>
            <a:rPr lang="es-CO" dirty="0"/>
            <a:t>Progreso</a:t>
          </a:r>
        </a:p>
      </dgm:t>
    </dgm:pt>
    <dgm:pt modelId="{294845DF-EA81-4D0B-BC56-5BFFC14E3EF7}" type="parTrans" cxnId="{957BBB89-94D6-488A-89F7-2760F84CA9A1}">
      <dgm:prSet/>
      <dgm:spPr/>
      <dgm:t>
        <a:bodyPr/>
        <a:lstStyle/>
        <a:p>
          <a:endParaRPr lang="es-CO"/>
        </a:p>
      </dgm:t>
    </dgm:pt>
    <dgm:pt modelId="{16F14F31-4455-47C6-9E3F-7CA48B221DFC}" type="sibTrans" cxnId="{957BBB89-94D6-488A-89F7-2760F84CA9A1}">
      <dgm:prSet/>
      <dgm:spPr/>
      <dgm:t>
        <a:bodyPr/>
        <a:lstStyle/>
        <a:p>
          <a:endParaRPr lang="es-CO"/>
        </a:p>
      </dgm:t>
    </dgm:pt>
    <dgm:pt modelId="{A443086D-6C36-4A07-820A-F3C6BFD65CE9}">
      <dgm:prSet phldrT="[Texto]"/>
      <dgm:spPr/>
      <dgm:t>
        <a:bodyPr/>
        <a:lstStyle/>
        <a:p>
          <a:r>
            <a:rPr lang="es-CO" dirty="0"/>
            <a:t>Status</a:t>
          </a:r>
        </a:p>
      </dgm:t>
    </dgm:pt>
    <dgm:pt modelId="{6D88C539-594C-4AD9-916D-1B705452DA93}" type="parTrans" cxnId="{97B088AC-603E-4BAB-A98C-A03C3D092A30}">
      <dgm:prSet/>
      <dgm:spPr/>
      <dgm:t>
        <a:bodyPr/>
        <a:lstStyle/>
        <a:p>
          <a:endParaRPr lang="es-CO"/>
        </a:p>
      </dgm:t>
    </dgm:pt>
    <dgm:pt modelId="{BE3D318E-F3BB-4721-B7B9-4D1DBDD1CCBC}" type="sibTrans" cxnId="{97B088AC-603E-4BAB-A98C-A03C3D092A30}">
      <dgm:prSet/>
      <dgm:spPr/>
      <dgm:t>
        <a:bodyPr/>
        <a:lstStyle/>
        <a:p>
          <a:endParaRPr lang="es-CO"/>
        </a:p>
      </dgm:t>
    </dgm:pt>
    <dgm:pt modelId="{B2DD9AE7-0FBB-4392-815F-7440D6229B04}">
      <dgm:prSet phldrT="[Texto]"/>
      <dgm:spPr/>
      <dgm:t>
        <a:bodyPr/>
        <a:lstStyle/>
        <a:p>
          <a:r>
            <a:rPr lang="es-CO" dirty="0"/>
            <a:t>Estilo de vida</a:t>
          </a:r>
        </a:p>
      </dgm:t>
    </dgm:pt>
    <dgm:pt modelId="{EFE78723-017E-476A-B032-C48C59FB54FD}" type="parTrans" cxnId="{ADA2DCFB-F61F-478F-A88C-F36468BE322B}">
      <dgm:prSet/>
      <dgm:spPr/>
      <dgm:t>
        <a:bodyPr/>
        <a:lstStyle/>
        <a:p>
          <a:endParaRPr lang="es-CO"/>
        </a:p>
      </dgm:t>
    </dgm:pt>
    <dgm:pt modelId="{4DFC8DE6-A654-4B52-B925-6C3294A5016D}" type="sibTrans" cxnId="{ADA2DCFB-F61F-478F-A88C-F36468BE322B}">
      <dgm:prSet/>
      <dgm:spPr/>
      <dgm:t>
        <a:bodyPr/>
        <a:lstStyle/>
        <a:p>
          <a:endParaRPr lang="es-CO"/>
        </a:p>
      </dgm:t>
    </dgm:pt>
    <dgm:pt modelId="{B1BA0136-F752-442E-925E-7FF7AABBA6EE}">
      <dgm:prSet phldrT="[Texto]"/>
      <dgm:spPr/>
      <dgm:t>
        <a:bodyPr/>
        <a:lstStyle/>
        <a:p>
          <a:r>
            <a:rPr lang="es-CO" dirty="0"/>
            <a:t>Futuro</a:t>
          </a:r>
        </a:p>
      </dgm:t>
    </dgm:pt>
    <dgm:pt modelId="{14757B80-3F5D-4E6C-B5E7-6735E4D88399}" type="parTrans" cxnId="{4BFBFE49-DA3C-4518-9C7C-B61EB25E8971}">
      <dgm:prSet/>
      <dgm:spPr/>
      <dgm:t>
        <a:bodyPr/>
        <a:lstStyle/>
        <a:p>
          <a:endParaRPr lang="es-CO"/>
        </a:p>
      </dgm:t>
    </dgm:pt>
    <dgm:pt modelId="{8AD64590-682F-41E5-B1A3-E2F00687911C}" type="sibTrans" cxnId="{4BFBFE49-DA3C-4518-9C7C-B61EB25E8971}">
      <dgm:prSet/>
      <dgm:spPr/>
      <dgm:t>
        <a:bodyPr/>
        <a:lstStyle/>
        <a:p>
          <a:endParaRPr lang="es-CO"/>
        </a:p>
      </dgm:t>
    </dgm:pt>
    <dgm:pt modelId="{4D0D8DAB-DBBF-42DB-8087-928665B14627}" type="pres">
      <dgm:prSet presAssocID="{DC8BD22F-01BA-4097-862A-CD0FFEBDEB44}" presName="outerComposite" presStyleCnt="0">
        <dgm:presLayoutVars>
          <dgm:chMax val="2"/>
          <dgm:animLvl val="lvl"/>
          <dgm:resizeHandles val="exact"/>
        </dgm:presLayoutVars>
      </dgm:prSet>
      <dgm:spPr/>
    </dgm:pt>
    <dgm:pt modelId="{EDC2F40E-9CDA-4DD7-9997-5661AFD60798}" type="pres">
      <dgm:prSet presAssocID="{DC8BD22F-01BA-4097-862A-CD0FFEBDEB44}" presName="dummyMaxCanvas" presStyleCnt="0"/>
      <dgm:spPr/>
    </dgm:pt>
    <dgm:pt modelId="{847628C7-DB0A-4921-9AFA-8549F190376B}" type="pres">
      <dgm:prSet presAssocID="{DC8BD22F-01BA-4097-862A-CD0FFEBDEB44}" presName="parentComposite" presStyleCnt="0"/>
      <dgm:spPr/>
    </dgm:pt>
    <dgm:pt modelId="{B04CFAC0-D75E-4577-AE78-4F9B09A508F8}" type="pres">
      <dgm:prSet presAssocID="{DC8BD22F-01BA-4097-862A-CD0FFEBDEB44}" presName="parent1" presStyleLbl="alignAccFollowNode1" presStyleIdx="0" presStyleCnt="4">
        <dgm:presLayoutVars>
          <dgm:chMax val="4"/>
        </dgm:presLayoutVars>
      </dgm:prSet>
      <dgm:spPr/>
    </dgm:pt>
    <dgm:pt modelId="{AE9A325C-7731-4C2F-B89E-C6464FA36D2F}" type="pres">
      <dgm:prSet presAssocID="{DC8BD22F-01BA-4097-862A-CD0FFEBDEB44}" presName="parent2" presStyleLbl="alignAccFollowNode1" presStyleIdx="1" presStyleCnt="4">
        <dgm:presLayoutVars>
          <dgm:chMax val="4"/>
        </dgm:presLayoutVars>
      </dgm:prSet>
      <dgm:spPr/>
    </dgm:pt>
    <dgm:pt modelId="{6E67C7C1-A7BD-4FB3-A84D-81A14098FF6D}" type="pres">
      <dgm:prSet presAssocID="{DC8BD22F-01BA-4097-862A-CD0FFEBDEB44}" presName="childrenComposite" presStyleCnt="0"/>
      <dgm:spPr/>
    </dgm:pt>
    <dgm:pt modelId="{06FD9123-4D09-48AE-967C-49A31280FC16}" type="pres">
      <dgm:prSet presAssocID="{DC8BD22F-01BA-4097-862A-CD0FFEBDEB44}" presName="dummyMaxCanvas_ChildArea" presStyleCnt="0"/>
      <dgm:spPr/>
    </dgm:pt>
    <dgm:pt modelId="{C194FA2B-1772-49B9-8C46-C756DD26A53D}" type="pres">
      <dgm:prSet presAssocID="{DC8BD22F-01BA-4097-862A-CD0FFEBDEB44}" presName="fulcrum" presStyleLbl="alignAccFollowNode1" presStyleIdx="2" presStyleCnt="4"/>
      <dgm:spPr/>
    </dgm:pt>
    <dgm:pt modelId="{0C111BA6-B246-4EA7-80D8-82A7A91BF099}" type="pres">
      <dgm:prSet presAssocID="{DC8BD22F-01BA-4097-862A-CD0FFEBDEB44}" presName="balance_24" presStyleLbl="alignAccFollowNode1" presStyleIdx="3" presStyleCnt="4">
        <dgm:presLayoutVars>
          <dgm:bulletEnabled val="1"/>
        </dgm:presLayoutVars>
      </dgm:prSet>
      <dgm:spPr/>
    </dgm:pt>
    <dgm:pt modelId="{1FD89FA0-82A0-4709-91E3-141721FE678E}" type="pres">
      <dgm:prSet presAssocID="{DC8BD22F-01BA-4097-862A-CD0FFEBDEB44}" presName="right_24_1" presStyleLbl="node1" presStyleIdx="0" presStyleCnt="6">
        <dgm:presLayoutVars>
          <dgm:bulletEnabled val="1"/>
        </dgm:presLayoutVars>
      </dgm:prSet>
      <dgm:spPr/>
    </dgm:pt>
    <dgm:pt modelId="{48486E33-A35C-489F-AD43-32E0F0EA2B55}" type="pres">
      <dgm:prSet presAssocID="{DC8BD22F-01BA-4097-862A-CD0FFEBDEB44}" presName="right_24_2" presStyleLbl="node1" presStyleIdx="1" presStyleCnt="6">
        <dgm:presLayoutVars>
          <dgm:bulletEnabled val="1"/>
        </dgm:presLayoutVars>
      </dgm:prSet>
      <dgm:spPr/>
    </dgm:pt>
    <dgm:pt modelId="{BE1669ED-9E94-45EA-A715-83E8125CFBD1}" type="pres">
      <dgm:prSet presAssocID="{DC8BD22F-01BA-4097-862A-CD0FFEBDEB44}" presName="right_24_3" presStyleLbl="node1" presStyleIdx="2" presStyleCnt="6">
        <dgm:presLayoutVars>
          <dgm:bulletEnabled val="1"/>
        </dgm:presLayoutVars>
      </dgm:prSet>
      <dgm:spPr/>
    </dgm:pt>
    <dgm:pt modelId="{0EB0906B-563F-43F8-9569-86837C2E555E}" type="pres">
      <dgm:prSet presAssocID="{DC8BD22F-01BA-4097-862A-CD0FFEBDEB44}" presName="right_24_4" presStyleLbl="node1" presStyleIdx="3" presStyleCnt="6">
        <dgm:presLayoutVars>
          <dgm:bulletEnabled val="1"/>
        </dgm:presLayoutVars>
      </dgm:prSet>
      <dgm:spPr/>
    </dgm:pt>
    <dgm:pt modelId="{932289A6-730F-40BA-B628-E862389EFD80}" type="pres">
      <dgm:prSet presAssocID="{DC8BD22F-01BA-4097-862A-CD0FFEBDEB44}" presName="left_24_1" presStyleLbl="node1" presStyleIdx="4" presStyleCnt="6">
        <dgm:presLayoutVars>
          <dgm:bulletEnabled val="1"/>
        </dgm:presLayoutVars>
      </dgm:prSet>
      <dgm:spPr/>
    </dgm:pt>
    <dgm:pt modelId="{87F51742-E327-4BCC-80C2-CB75CC868FB2}" type="pres">
      <dgm:prSet presAssocID="{DC8BD22F-01BA-4097-862A-CD0FFEBDEB44}" presName="left_24_2" presStyleLbl="node1" presStyleIdx="5" presStyleCnt="6">
        <dgm:presLayoutVars>
          <dgm:bulletEnabled val="1"/>
        </dgm:presLayoutVars>
      </dgm:prSet>
      <dgm:spPr/>
    </dgm:pt>
  </dgm:ptLst>
  <dgm:cxnLst>
    <dgm:cxn modelId="{225D450A-528B-48D7-8C24-6CC432B72BBC}" type="presOf" srcId="{A443086D-6C36-4A07-820A-F3C6BFD65CE9}" destId="{48486E33-A35C-489F-AD43-32E0F0EA2B55}" srcOrd="0" destOrd="0" presId="urn:microsoft.com/office/officeart/2005/8/layout/balance1"/>
    <dgm:cxn modelId="{72B2960B-07E3-47D5-BFC3-034759DA8A35}" type="presOf" srcId="{B2DD9AE7-0FBB-4392-815F-7440D6229B04}" destId="{BE1669ED-9E94-45EA-A715-83E8125CFBD1}" srcOrd="0" destOrd="0" presId="urn:microsoft.com/office/officeart/2005/8/layout/balance1"/>
    <dgm:cxn modelId="{15DAFE25-A1AE-438D-90BB-4862888ACCF7}" type="presOf" srcId="{2BDCE65D-5C5E-4BB7-8BE5-4A2483CDABD7}" destId="{932289A6-730F-40BA-B628-E862389EFD80}" srcOrd="0" destOrd="0" presId="urn:microsoft.com/office/officeart/2005/8/layout/balance1"/>
    <dgm:cxn modelId="{9963462B-0616-4B2B-839F-EB1113F191BE}" srcId="{DC8BD22F-01BA-4097-862A-CD0FFEBDEB44}" destId="{D5EACC9D-C1F5-45CE-9945-F4DCF158D2E4}" srcOrd="0" destOrd="0" parTransId="{584D37A3-FB70-4124-99CA-37B69F392451}" sibTransId="{EA445B28-E007-44A4-8776-7B64420B8137}"/>
    <dgm:cxn modelId="{1E076A3F-E938-4F6B-BDFE-BD9D99314ED0}" type="presOf" srcId="{DC8BD22F-01BA-4097-862A-CD0FFEBDEB44}" destId="{4D0D8DAB-DBBF-42DB-8087-928665B14627}" srcOrd="0" destOrd="0" presId="urn:microsoft.com/office/officeart/2005/8/layout/balance1"/>
    <dgm:cxn modelId="{6562CD47-E74F-421C-9BAE-A2884272012C}" srcId="{DC8BD22F-01BA-4097-862A-CD0FFEBDEB44}" destId="{8D95F091-D3C4-4E24-BD0B-8473FEF5031E}" srcOrd="1" destOrd="0" parTransId="{B4653AD0-D5D7-4EEC-B4A1-58DBC2BF6371}" sibTransId="{996C386F-AB57-4F51-9442-032C15EFFBCB}"/>
    <dgm:cxn modelId="{4BFBFE49-DA3C-4518-9C7C-B61EB25E8971}" srcId="{8D95F091-D3C4-4E24-BD0B-8473FEF5031E}" destId="{B1BA0136-F752-442E-925E-7FF7AABBA6EE}" srcOrd="3" destOrd="0" parTransId="{14757B80-3F5D-4E6C-B5E7-6735E4D88399}" sibTransId="{8AD64590-682F-41E5-B1A3-E2F00687911C}"/>
    <dgm:cxn modelId="{A96DD86B-7938-47F9-AF81-8163BAF1CEFF}" type="presOf" srcId="{595AF044-BE50-404F-AABC-DDC8883BBDA5}" destId="{87F51742-E327-4BCC-80C2-CB75CC868FB2}" srcOrd="0" destOrd="0" presId="urn:microsoft.com/office/officeart/2005/8/layout/balance1"/>
    <dgm:cxn modelId="{5D16AD89-E016-400B-A494-B08238B88BD1}" type="presOf" srcId="{B1BA0136-F752-442E-925E-7FF7AABBA6EE}" destId="{0EB0906B-563F-43F8-9569-86837C2E555E}" srcOrd="0" destOrd="0" presId="urn:microsoft.com/office/officeart/2005/8/layout/balance1"/>
    <dgm:cxn modelId="{957BBB89-94D6-488A-89F7-2760F84CA9A1}" srcId="{8D95F091-D3C4-4E24-BD0B-8473FEF5031E}" destId="{C7FB6100-347D-43FD-9633-FFE173118B78}" srcOrd="0" destOrd="0" parTransId="{294845DF-EA81-4D0B-BC56-5BFFC14E3EF7}" sibTransId="{16F14F31-4455-47C6-9E3F-7CA48B221DFC}"/>
    <dgm:cxn modelId="{66A7DB94-7FAD-4BA6-A0B6-E1A2603180E5}" srcId="{D5EACC9D-C1F5-45CE-9945-F4DCF158D2E4}" destId="{2BDCE65D-5C5E-4BB7-8BE5-4A2483CDABD7}" srcOrd="0" destOrd="0" parTransId="{A2A8971C-BC0D-40AC-8155-D1ED8AA252E3}" sibTransId="{1EC6F7A1-2836-4F96-A83E-33DD9DD97F58}"/>
    <dgm:cxn modelId="{97B088AC-603E-4BAB-A98C-A03C3D092A30}" srcId="{8D95F091-D3C4-4E24-BD0B-8473FEF5031E}" destId="{A443086D-6C36-4A07-820A-F3C6BFD65CE9}" srcOrd="1" destOrd="0" parTransId="{6D88C539-594C-4AD9-916D-1B705452DA93}" sibTransId="{BE3D318E-F3BB-4721-B7B9-4D1DBDD1CCBC}"/>
    <dgm:cxn modelId="{DCD975BF-5F68-4812-955D-867AF45458EB}" srcId="{D5EACC9D-C1F5-45CE-9945-F4DCF158D2E4}" destId="{595AF044-BE50-404F-AABC-DDC8883BBDA5}" srcOrd="1" destOrd="0" parTransId="{A0AB3E97-86B6-447A-A876-40B2499A9DD7}" sibTransId="{006CC9ED-A0DA-4C8D-A6BF-FFB41BE48532}"/>
    <dgm:cxn modelId="{22B70BD3-6435-4DC5-8F4B-02FEB527A841}" type="presOf" srcId="{D5EACC9D-C1F5-45CE-9945-F4DCF158D2E4}" destId="{B04CFAC0-D75E-4577-AE78-4F9B09A508F8}" srcOrd="0" destOrd="0" presId="urn:microsoft.com/office/officeart/2005/8/layout/balance1"/>
    <dgm:cxn modelId="{FC8EECEB-24C4-4538-8AD9-AD74BB73FA8D}" type="presOf" srcId="{8D95F091-D3C4-4E24-BD0B-8473FEF5031E}" destId="{AE9A325C-7731-4C2F-B89E-C6464FA36D2F}" srcOrd="0" destOrd="0" presId="urn:microsoft.com/office/officeart/2005/8/layout/balance1"/>
    <dgm:cxn modelId="{8CA5F7EC-6BB4-4C89-B8E7-BE3D9942449F}" type="presOf" srcId="{C7FB6100-347D-43FD-9633-FFE173118B78}" destId="{1FD89FA0-82A0-4709-91E3-141721FE678E}" srcOrd="0" destOrd="0" presId="urn:microsoft.com/office/officeart/2005/8/layout/balance1"/>
    <dgm:cxn modelId="{ADA2DCFB-F61F-478F-A88C-F36468BE322B}" srcId="{8D95F091-D3C4-4E24-BD0B-8473FEF5031E}" destId="{B2DD9AE7-0FBB-4392-815F-7440D6229B04}" srcOrd="2" destOrd="0" parTransId="{EFE78723-017E-476A-B032-C48C59FB54FD}" sibTransId="{4DFC8DE6-A654-4B52-B925-6C3294A5016D}"/>
    <dgm:cxn modelId="{B4B96861-6979-4317-9AE3-9494ABA7CA13}" type="presParOf" srcId="{4D0D8DAB-DBBF-42DB-8087-928665B14627}" destId="{EDC2F40E-9CDA-4DD7-9997-5661AFD60798}" srcOrd="0" destOrd="0" presId="urn:microsoft.com/office/officeart/2005/8/layout/balance1"/>
    <dgm:cxn modelId="{D3F5E752-3C22-4667-857F-FCF1062F471B}" type="presParOf" srcId="{4D0D8DAB-DBBF-42DB-8087-928665B14627}" destId="{847628C7-DB0A-4921-9AFA-8549F190376B}" srcOrd="1" destOrd="0" presId="urn:microsoft.com/office/officeart/2005/8/layout/balance1"/>
    <dgm:cxn modelId="{EE0AC222-93DC-4B23-A104-46DC81413C0B}" type="presParOf" srcId="{847628C7-DB0A-4921-9AFA-8549F190376B}" destId="{B04CFAC0-D75E-4577-AE78-4F9B09A508F8}" srcOrd="0" destOrd="0" presId="urn:microsoft.com/office/officeart/2005/8/layout/balance1"/>
    <dgm:cxn modelId="{7DC26277-E147-453F-AE7F-F0B73A4D8739}" type="presParOf" srcId="{847628C7-DB0A-4921-9AFA-8549F190376B}" destId="{AE9A325C-7731-4C2F-B89E-C6464FA36D2F}" srcOrd="1" destOrd="0" presId="urn:microsoft.com/office/officeart/2005/8/layout/balance1"/>
    <dgm:cxn modelId="{A6CAAC0E-CEA6-4550-AFE4-AF823F4F7D30}" type="presParOf" srcId="{4D0D8DAB-DBBF-42DB-8087-928665B14627}" destId="{6E67C7C1-A7BD-4FB3-A84D-81A14098FF6D}" srcOrd="2" destOrd="0" presId="urn:microsoft.com/office/officeart/2005/8/layout/balance1"/>
    <dgm:cxn modelId="{531B8294-D37E-4943-ABB3-DDFA4E477247}" type="presParOf" srcId="{6E67C7C1-A7BD-4FB3-A84D-81A14098FF6D}" destId="{06FD9123-4D09-48AE-967C-49A31280FC16}" srcOrd="0" destOrd="0" presId="urn:microsoft.com/office/officeart/2005/8/layout/balance1"/>
    <dgm:cxn modelId="{03B96F08-884C-445C-9906-F02090D5F902}" type="presParOf" srcId="{6E67C7C1-A7BD-4FB3-A84D-81A14098FF6D}" destId="{C194FA2B-1772-49B9-8C46-C756DD26A53D}" srcOrd="1" destOrd="0" presId="urn:microsoft.com/office/officeart/2005/8/layout/balance1"/>
    <dgm:cxn modelId="{78472673-D038-4E3F-9222-C1DC3201BB76}" type="presParOf" srcId="{6E67C7C1-A7BD-4FB3-A84D-81A14098FF6D}" destId="{0C111BA6-B246-4EA7-80D8-82A7A91BF099}" srcOrd="2" destOrd="0" presId="urn:microsoft.com/office/officeart/2005/8/layout/balance1"/>
    <dgm:cxn modelId="{52178932-75FE-4A69-BBB5-0CC015F94A96}" type="presParOf" srcId="{6E67C7C1-A7BD-4FB3-A84D-81A14098FF6D}" destId="{1FD89FA0-82A0-4709-91E3-141721FE678E}" srcOrd="3" destOrd="0" presId="urn:microsoft.com/office/officeart/2005/8/layout/balance1"/>
    <dgm:cxn modelId="{E2BCD0D1-0F94-452D-B06D-3D9251A30204}" type="presParOf" srcId="{6E67C7C1-A7BD-4FB3-A84D-81A14098FF6D}" destId="{48486E33-A35C-489F-AD43-32E0F0EA2B55}" srcOrd="4" destOrd="0" presId="urn:microsoft.com/office/officeart/2005/8/layout/balance1"/>
    <dgm:cxn modelId="{F740C446-5BFA-45FB-89A0-398005DF8079}" type="presParOf" srcId="{6E67C7C1-A7BD-4FB3-A84D-81A14098FF6D}" destId="{BE1669ED-9E94-45EA-A715-83E8125CFBD1}" srcOrd="5" destOrd="0" presId="urn:microsoft.com/office/officeart/2005/8/layout/balance1"/>
    <dgm:cxn modelId="{87B69868-A847-476A-85F7-559CAD914D1B}" type="presParOf" srcId="{6E67C7C1-A7BD-4FB3-A84D-81A14098FF6D}" destId="{0EB0906B-563F-43F8-9569-86837C2E555E}" srcOrd="6" destOrd="0" presId="urn:microsoft.com/office/officeart/2005/8/layout/balance1"/>
    <dgm:cxn modelId="{FAF7CA0A-2F6A-4811-98E3-9C097C9ED31E}" type="presParOf" srcId="{6E67C7C1-A7BD-4FB3-A84D-81A14098FF6D}" destId="{932289A6-730F-40BA-B628-E862389EFD80}" srcOrd="7" destOrd="0" presId="urn:microsoft.com/office/officeart/2005/8/layout/balance1"/>
    <dgm:cxn modelId="{283DC4E7-F69E-4E39-8CD3-006570BC0336}" type="presParOf" srcId="{6E67C7C1-A7BD-4FB3-A84D-81A14098FF6D}" destId="{87F51742-E327-4BCC-80C2-CB75CC868FB2}" srcOrd="8"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FD33C97-BAE3-4ADD-86C8-19D577D1915F}"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s-CO"/>
        </a:p>
      </dgm:t>
    </dgm:pt>
    <dgm:pt modelId="{86308DE1-F1EB-4758-A6E1-48265E7F502E}">
      <dgm:prSet phldrT="[Texto]"/>
      <dgm:spPr/>
      <dgm:t>
        <a:bodyPr/>
        <a:lstStyle/>
        <a:p>
          <a:r>
            <a:rPr lang="es-CO" dirty="0"/>
            <a:t>Alto</a:t>
          </a:r>
        </a:p>
      </dgm:t>
    </dgm:pt>
    <dgm:pt modelId="{190E2909-3F10-410D-BDCE-73198017321C}" type="parTrans" cxnId="{DBCA5E99-E3C2-4C45-8369-570DC8D784A4}">
      <dgm:prSet/>
      <dgm:spPr/>
      <dgm:t>
        <a:bodyPr/>
        <a:lstStyle/>
        <a:p>
          <a:endParaRPr lang="es-CO"/>
        </a:p>
      </dgm:t>
    </dgm:pt>
    <dgm:pt modelId="{30D5BDE7-C2B1-4B78-A863-A7BB270593B4}" type="sibTrans" cxnId="{DBCA5E99-E3C2-4C45-8369-570DC8D784A4}">
      <dgm:prSet/>
      <dgm:spPr/>
      <dgm:t>
        <a:bodyPr/>
        <a:lstStyle/>
        <a:p>
          <a:endParaRPr lang="es-CO"/>
        </a:p>
      </dgm:t>
    </dgm:pt>
    <dgm:pt modelId="{4D80A15C-30E0-47B8-8FD5-2B0197CB9919}">
      <dgm:prSet phldrT="[Texto]"/>
      <dgm:spPr/>
      <dgm:t>
        <a:bodyPr/>
        <a:lstStyle/>
        <a:p>
          <a:r>
            <a:rPr lang="es-CO" dirty="0"/>
            <a:t>Estrategia Superior</a:t>
          </a:r>
        </a:p>
      </dgm:t>
    </dgm:pt>
    <dgm:pt modelId="{2761FCEC-765C-4B91-AC06-724AB77C64D5}" type="parTrans" cxnId="{5154FFC1-B7F1-44F8-AABE-FDBCAAB8D261}">
      <dgm:prSet/>
      <dgm:spPr/>
      <dgm:t>
        <a:bodyPr/>
        <a:lstStyle/>
        <a:p>
          <a:endParaRPr lang="es-CO"/>
        </a:p>
      </dgm:t>
    </dgm:pt>
    <dgm:pt modelId="{2596C83D-FC33-4AE8-8C56-8CBE13E8BFE1}" type="sibTrans" cxnId="{5154FFC1-B7F1-44F8-AABE-FDBCAAB8D261}">
      <dgm:prSet/>
      <dgm:spPr/>
      <dgm:t>
        <a:bodyPr/>
        <a:lstStyle/>
        <a:p>
          <a:endParaRPr lang="es-CO"/>
        </a:p>
      </dgm:t>
    </dgm:pt>
    <dgm:pt modelId="{3D49B8CF-4C68-44B5-BF8C-B1A4718795E2}">
      <dgm:prSet phldrT="[Texto]"/>
      <dgm:spPr/>
      <dgm:t>
        <a:bodyPr/>
        <a:lstStyle/>
        <a:p>
          <a:r>
            <a:rPr lang="es-CO" dirty="0"/>
            <a:t>Estrategia de cobro en exceso</a:t>
          </a:r>
        </a:p>
      </dgm:t>
    </dgm:pt>
    <dgm:pt modelId="{FEB424AD-F885-4F53-B6E8-5D1F0A5B2F3F}" type="parTrans" cxnId="{08503A1A-9DC1-4C04-8C7F-CE375831D28C}">
      <dgm:prSet/>
      <dgm:spPr/>
      <dgm:t>
        <a:bodyPr/>
        <a:lstStyle/>
        <a:p>
          <a:endParaRPr lang="es-CO"/>
        </a:p>
      </dgm:t>
    </dgm:pt>
    <dgm:pt modelId="{0726D38A-5E8D-4031-82CA-446AA2BE9D59}" type="sibTrans" cxnId="{08503A1A-9DC1-4C04-8C7F-CE375831D28C}">
      <dgm:prSet/>
      <dgm:spPr/>
      <dgm:t>
        <a:bodyPr/>
        <a:lstStyle/>
        <a:p>
          <a:endParaRPr lang="es-CO"/>
        </a:p>
      </dgm:t>
    </dgm:pt>
    <dgm:pt modelId="{65C346BE-0F94-4C13-8EC3-9A5557E1BD2F}">
      <dgm:prSet phldrT="[Texto]"/>
      <dgm:spPr/>
      <dgm:t>
        <a:bodyPr/>
        <a:lstStyle/>
        <a:p>
          <a:r>
            <a:rPr lang="es-CO" dirty="0"/>
            <a:t>Precio Medio</a:t>
          </a:r>
        </a:p>
      </dgm:t>
    </dgm:pt>
    <dgm:pt modelId="{EF403D19-072C-41E8-86FE-DBD50794D1FB}" type="parTrans" cxnId="{0F55B3BB-6229-495B-B1C1-A87F89BFB02A}">
      <dgm:prSet/>
      <dgm:spPr/>
      <dgm:t>
        <a:bodyPr/>
        <a:lstStyle/>
        <a:p>
          <a:endParaRPr lang="es-CO"/>
        </a:p>
      </dgm:t>
    </dgm:pt>
    <dgm:pt modelId="{F7BDF59B-50C0-4599-895B-75EC5728118E}" type="sibTrans" cxnId="{0F55B3BB-6229-495B-B1C1-A87F89BFB02A}">
      <dgm:prSet/>
      <dgm:spPr/>
      <dgm:t>
        <a:bodyPr/>
        <a:lstStyle/>
        <a:p>
          <a:endParaRPr lang="es-CO"/>
        </a:p>
      </dgm:t>
    </dgm:pt>
    <dgm:pt modelId="{6E03B425-5C56-4BDC-9E94-5A428AC2E4F6}">
      <dgm:prSet phldrT="[Texto]"/>
      <dgm:spPr/>
      <dgm:t>
        <a:bodyPr/>
        <a:lstStyle/>
        <a:p>
          <a:r>
            <a:rPr lang="es-CO" dirty="0"/>
            <a:t>Estrategia de valor alto</a:t>
          </a:r>
        </a:p>
      </dgm:t>
    </dgm:pt>
    <dgm:pt modelId="{2696E7A6-9E96-481C-81F3-6F3136FC483C}" type="parTrans" cxnId="{D227D33E-D771-4129-8CBF-551C58F6714B}">
      <dgm:prSet/>
      <dgm:spPr/>
      <dgm:t>
        <a:bodyPr/>
        <a:lstStyle/>
        <a:p>
          <a:endParaRPr lang="es-CO"/>
        </a:p>
      </dgm:t>
    </dgm:pt>
    <dgm:pt modelId="{8D0325D8-2095-4120-B3EC-4FDCB872F5A6}" type="sibTrans" cxnId="{D227D33E-D771-4129-8CBF-551C58F6714B}">
      <dgm:prSet/>
      <dgm:spPr/>
      <dgm:t>
        <a:bodyPr/>
        <a:lstStyle/>
        <a:p>
          <a:endParaRPr lang="es-CO"/>
        </a:p>
      </dgm:t>
    </dgm:pt>
    <dgm:pt modelId="{2E26CB5D-8D02-4270-823F-4F9608C1B6F7}">
      <dgm:prSet phldrT="[Texto]"/>
      <dgm:spPr/>
      <dgm:t>
        <a:bodyPr/>
        <a:lstStyle/>
        <a:p>
          <a:r>
            <a:rPr lang="es-CO" dirty="0"/>
            <a:t>Estrategia de valor medio</a:t>
          </a:r>
        </a:p>
      </dgm:t>
    </dgm:pt>
    <dgm:pt modelId="{799C04BE-7C64-4CD4-B9E4-664BB34607D2}" type="parTrans" cxnId="{AC2F96FE-1B25-49BF-95CE-C88C39570260}">
      <dgm:prSet/>
      <dgm:spPr/>
      <dgm:t>
        <a:bodyPr/>
        <a:lstStyle/>
        <a:p>
          <a:endParaRPr lang="es-CO"/>
        </a:p>
      </dgm:t>
    </dgm:pt>
    <dgm:pt modelId="{09254176-2400-493D-BB50-2E932B9A0583}" type="sibTrans" cxnId="{AC2F96FE-1B25-49BF-95CE-C88C39570260}">
      <dgm:prSet/>
      <dgm:spPr/>
      <dgm:t>
        <a:bodyPr/>
        <a:lstStyle/>
        <a:p>
          <a:endParaRPr lang="es-CO"/>
        </a:p>
      </dgm:t>
    </dgm:pt>
    <dgm:pt modelId="{8961D33A-D1BE-4965-838C-703496A9FC8B}">
      <dgm:prSet phldrT="[Texto]"/>
      <dgm:spPr/>
      <dgm:t>
        <a:bodyPr/>
        <a:lstStyle/>
        <a:p>
          <a:r>
            <a:rPr lang="es-CO" dirty="0"/>
            <a:t>Precio Bajo</a:t>
          </a:r>
        </a:p>
      </dgm:t>
    </dgm:pt>
    <dgm:pt modelId="{8B5F9A8A-ACB0-416A-AFBF-A68851354A53}" type="parTrans" cxnId="{432B2966-6367-4F7C-B8C9-197FD614F6C7}">
      <dgm:prSet/>
      <dgm:spPr/>
      <dgm:t>
        <a:bodyPr/>
        <a:lstStyle/>
        <a:p>
          <a:endParaRPr lang="es-CO"/>
        </a:p>
      </dgm:t>
    </dgm:pt>
    <dgm:pt modelId="{D2F852B6-7A84-46B3-B290-843FBB672B8F}" type="sibTrans" cxnId="{432B2966-6367-4F7C-B8C9-197FD614F6C7}">
      <dgm:prSet/>
      <dgm:spPr/>
      <dgm:t>
        <a:bodyPr/>
        <a:lstStyle/>
        <a:p>
          <a:endParaRPr lang="es-CO"/>
        </a:p>
      </dgm:t>
    </dgm:pt>
    <dgm:pt modelId="{D7C69949-1B99-47CB-8D36-53AEE407CC33}">
      <dgm:prSet phldrT="[Texto]"/>
      <dgm:spPr/>
      <dgm:t>
        <a:bodyPr/>
        <a:lstStyle/>
        <a:p>
          <a:r>
            <a:rPr lang="es-CO" dirty="0"/>
            <a:t>Estrategia de valor superior</a:t>
          </a:r>
        </a:p>
      </dgm:t>
    </dgm:pt>
    <dgm:pt modelId="{97D6C23A-9842-4F6C-BCBC-0D0979B3C437}" type="parTrans" cxnId="{E00F287D-D88F-4538-8245-6AAE984EFAB2}">
      <dgm:prSet/>
      <dgm:spPr/>
      <dgm:t>
        <a:bodyPr/>
        <a:lstStyle/>
        <a:p>
          <a:endParaRPr lang="es-CO"/>
        </a:p>
      </dgm:t>
    </dgm:pt>
    <dgm:pt modelId="{77376A47-4BB0-4572-B4B6-8344746036A8}" type="sibTrans" cxnId="{E00F287D-D88F-4538-8245-6AAE984EFAB2}">
      <dgm:prSet/>
      <dgm:spPr/>
      <dgm:t>
        <a:bodyPr/>
        <a:lstStyle/>
        <a:p>
          <a:endParaRPr lang="es-CO"/>
        </a:p>
      </dgm:t>
    </dgm:pt>
    <dgm:pt modelId="{423AB1E9-CD58-4EAF-B8B9-C4154F0B0EC4}">
      <dgm:prSet phldrT="[Texto]"/>
      <dgm:spPr/>
      <dgm:t>
        <a:bodyPr/>
        <a:lstStyle/>
        <a:p>
          <a:r>
            <a:rPr lang="es-CO" dirty="0"/>
            <a:t>Estrategia de valor medios</a:t>
          </a:r>
        </a:p>
      </dgm:t>
    </dgm:pt>
    <dgm:pt modelId="{A23BA8F7-2920-47CA-AF5E-056372A12373}" type="parTrans" cxnId="{199F08EA-0495-4EE2-B07C-7F12382A0CD0}">
      <dgm:prSet/>
      <dgm:spPr/>
      <dgm:t>
        <a:bodyPr/>
        <a:lstStyle/>
        <a:p>
          <a:endParaRPr lang="es-CO"/>
        </a:p>
      </dgm:t>
    </dgm:pt>
    <dgm:pt modelId="{39F741F2-D5F1-45C3-B84B-8756FA97E844}" type="sibTrans" cxnId="{199F08EA-0495-4EE2-B07C-7F12382A0CD0}">
      <dgm:prSet/>
      <dgm:spPr/>
      <dgm:t>
        <a:bodyPr/>
        <a:lstStyle/>
        <a:p>
          <a:endParaRPr lang="es-CO"/>
        </a:p>
      </dgm:t>
    </dgm:pt>
    <dgm:pt modelId="{93CB3AF0-7597-477E-93C8-FE54AE0D543E}">
      <dgm:prSet phldrT="[Texto]"/>
      <dgm:spPr/>
      <dgm:t>
        <a:bodyPr/>
        <a:lstStyle/>
        <a:p>
          <a:r>
            <a:rPr lang="es-CO" dirty="0"/>
            <a:t>Estrategia de ganancia violenta</a:t>
          </a:r>
        </a:p>
      </dgm:t>
    </dgm:pt>
    <dgm:pt modelId="{41DBA142-A616-4C33-9E06-E8617AA676C9}" type="parTrans" cxnId="{DBBF8397-938C-483F-981E-B962EF522607}">
      <dgm:prSet/>
      <dgm:spPr/>
      <dgm:t>
        <a:bodyPr/>
        <a:lstStyle/>
        <a:p>
          <a:endParaRPr lang="es-CO"/>
        </a:p>
      </dgm:t>
    </dgm:pt>
    <dgm:pt modelId="{B47B74ED-3AF1-4D4A-9F02-9B0098C94611}" type="sibTrans" cxnId="{DBBF8397-938C-483F-981E-B962EF522607}">
      <dgm:prSet/>
      <dgm:spPr/>
      <dgm:t>
        <a:bodyPr/>
        <a:lstStyle/>
        <a:p>
          <a:endParaRPr lang="es-CO"/>
        </a:p>
      </dgm:t>
    </dgm:pt>
    <dgm:pt modelId="{2AAB128E-16DF-4844-B080-8054961A5127}">
      <dgm:prSet phldrT="[Texto]"/>
      <dgm:spPr/>
      <dgm:t>
        <a:bodyPr/>
        <a:lstStyle/>
        <a:p>
          <a:r>
            <a:rPr lang="es-CO" dirty="0"/>
            <a:t>Estrategia de economía falsa</a:t>
          </a:r>
        </a:p>
      </dgm:t>
    </dgm:pt>
    <dgm:pt modelId="{868BC6C9-EEDD-4DD2-B075-00897C7CAFEC}" type="parTrans" cxnId="{369455BD-0BB1-467E-B5B4-4D6E43E36AD8}">
      <dgm:prSet/>
      <dgm:spPr/>
      <dgm:t>
        <a:bodyPr/>
        <a:lstStyle/>
        <a:p>
          <a:endParaRPr lang="es-CO"/>
        </a:p>
      </dgm:t>
    </dgm:pt>
    <dgm:pt modelId="{0223ECD3-DA1D-4F1C-9CDA-BAE466B33247}" type="sibTrans" cxnId="{369455BD-0BB1-467E-B5B4-4D6E43E36AD8}">
      <dgm:prSet/>
      <dgm:spPr/>
      <dgm:t>
        <a:bodyPr/>
        <a:lstStyle/>
        <a:p>
          <a:endParaRPr lang="es-CO"/>
        </a:p>
      </dgm:t>
    </dgm:pt>
    <dgm:pt modelId="{B81B2E02-7907-4D30-A1C8-6014E2DBB629}">
      <dgm:prSet phldrT="[Texto]"/>
      <dgm:spPr/>
      <dgm:t>
        <a:bodyPr/>
        <a:lstStyle/>
        <a:p>
          <a:r>
            <a:rPr lang="es-CO" dirty="0"/>
            <a:t>Estrategia de economía</a:t>
          </a:r>
        </a:p>
      </dgm:t>
    </dgm:pt>
    <dgm:pt modelId="{7C4D177C-9C14-4119-978B-64A755163E02}" type="parTrans" cxnId="{ED6DF3C5-4F51-45F2-A52F-CF28CE6D6EA4}">
      <dgm:prSet/>
      <dgm:spPr/>
      <dgm:t>
        <a:bodyPr/>
        <a:lstStyle/>
        <a:p>
          <a:endParaRPr lang="es-CO"/>
        </a:p>
      </dgm:t>
    </dgm:pt>
    <dgm:pt modelId="{E3B9073A-CBA3-4C32-BCD7-EC914907B882}" type="sibTrans" cxnId="{ED6DF3C5-4F51-45F2-A52F-CF28CE6D6EA4}">
      <dgm:prSet/>
      <dgm:spPr/>
      <dgm:t>
        <a:bodyPr/>
        <a:lstStyle/>
        <a:p>
          <a:endParaRPr lang="es-CO"/>
        </a:p>
      </dgm:t>
    </dgm:pt>
    <dgm:pt modelId="{79982A33-9914-4080-99FA-6C7C0C1FA067}" type="pres">
      <dgm:prSet presAssocID="{7FD33C97-BAE3-4ADD-86C8-19D577D1915F}" presName="theList" presStyleCnt="0">
        <dgm:presLayoutVars>
          <dgm:dir/>
          <dgm:animLvl val="lvl"/>
          <dgm:resizeHandles val="exact"/>
        </dgm:presLayoutVars>
      </dgm:prSet>
      <dgm:spPr/>
    </dgm:pt>
    <dgm:pt modelId="{32030161-1650-440F-95EC-0E92F2CD9459}" type="pres">
      <dgm:prSet presAssocID="{86308DE1-F1EB-4758-A6E1-48265E7F502E}" presName="compNode" presStyleCnt="0"/>
      <dgm:spPr/>
    </dgm:pt>
    <dgm:pt modelId="{2609EF72-59A7-48A6-94BF-DD4437AD28A8}" type="pres">
      <dgm:prSet presAssocID="{86308DE1-F1EB-4758-A6E1-48265E7F502E}" presName="aNode" presStyleLbl="bgShp" presStyleIdx="0" presStyleCnt="3"/>
      <dgm:spPr/>
    </dgm:pt>
    <dgm:pt modelId="{60CA4727-13F1-4527-94F7-42FFF8B24AC2}" type="pres">
      <dgm:prSet presAssocID="{86308DE1-F1EB-4758-A6E1-48265E7F502E}" presName="textNode" presStyleLbl="bgShp" presStyleIdx="0" presStyleCnt="3"/>
      <dgm:spPr/>
    </dgm:pt>
    <dgm:pt modelId="{EC0C8637-6FB8-4091-AEA8-D5CB6EAA4146}" type="pres">
      <dgm:prSet presAssocID="{86308DE1-F1EB-4758-A6E1-48265E7F502E}" presName="compChildNode" presStyleCnt="0"/>
      <dgm:spPr/>
    </dgm:pt>
    <dgm:pt modelId="{0CD681DD-0E29-43C8-B4AF-E8FF8E97ACA2}" type="pres">
      <dgm:prSet presAssocID="{86308DE1-F1EB-4758-A6E1-48265E7F502E}" presName="theInnerList" presStyleCnt="0"/>
      <dgm:spPr/>
    </dgm:pt>
    <dgm:pt modelId="{44153C35-FA63-40AA-8F9E-55EE365E97F5}" type="pres">
      <dgm:prSet presAssocID="{4D80A15C-30E0-47B8-8FD5-2B0197CB9919}" presName="childNode" presStyleLbl="node1" presStyleIdx="0" presStyleCnt="9">
        <dgm:presLayoutVars>
          <dgm:bulletEnabled val="1"/>
        </dgm:presLayoutVars>
      </dgm:prSet>
      <dgm:spPr/>
    </dgm:pt>
    <dgm:pt modelId="{7D2A0799-659F-4BB7-870D-28744FFE03AF}" type="pres">
      <dgm:prSet presAssocID="{4D80A15C-30E0-47B8-8FD5-2B0197CB9919}" presName="aSpace2" presStyleCnt="0"/>
      <dgm:spPr/>
    </dgm:pt>
    <dgm:pt modelId="{700EE47B-22FE-44C3-8A7E-E2244AEB1054}" type="pres">
      <dgm:prSet presAssocID="{3D49B8CF-4C68-44B5-BF8C-B1A4718795E2}" presName="childNode" presStyleLbl="node1" presStyleIdx="1" presStyleCnt="9">
        <dgm:presLayoutVars>
          <dgm:bulletEnabled val="1"/>
        </dgm:presLayoutVars>
      </dgm:prSet>
      <dgm:spPr/>
    </dgm:pt>
    <dgm:pt modelId="{F1DEAFB5-8552-4804-874F-F2264AADABF0}" type="pres">
      <dgm:prSet presAssocID="{3D49B8CF-4C68-44B5-BF8C-B1A4718795E2}" presName="aSpace2" presStyleCnt="0"/>
      <dgm:spPr/>
    </dgm:pt>
    <dgm:pt modelId="{44DA6592-BBEC-468C-95BB-2711DC8E213C}" type="pres">
      <dgm:prSet presAssocID="{93CB3AF0-7597-477E-93C8-FE54AE0D543E}" presName="childNode" presStyleLbl="node1" presStyleIdx="2" presStyleCnt="9">
        <dgm:presLayoutVars>
          <dgm:bulletEnabled val="1"/>
        </dgm:presLayoutVars>
      </dgm:prSet>
      <dgm:spPr/>
    </dgm:pt>
    <dgm:pt modelId="{7FC6B7AD-0286-49E9-A708-6AD29F47B02B}" type="pres">
      <dgm:prSet presAssocID="{86308DE1-F1EB-4758-A6E1-48265E7F502E}" presName="aSpace" presStyleCnt="0"/>
      <dgm:spPr/>
    </dgm:pt>
    <dgm:pt modelId="{60635A16-71AC-4338-B28E-355B505034B6}" type="pres">
      <dgm:prSet presAssocID="{65C346BE-0F94-4C13-8EC3-9A5557E1BD2F}" presName="compNode" presStyleCnt="0"/>
      <dgm:spPr/>
    </dgm:pt>
    <dgm:pt modelId="{F7EBB804-D2AF-4ECA-9331-DE202008EA20}" type="pres">
      <dgm:prSet presAssocID="{65C346BE-0F94-4C13-8EC3-9A5557E1BD2F}" presName="aNode" presStyleLbl="bgShp" presStyleIdx="1" presStyleCnt="3"/>
      <dgm:spPr/>
    </dgm:pt>
    <dgm:pt modelId="{283B84ED-3A93-4CD3-AC22-5B67C39ABCC3}" type="pres">
      <dgm:prSet presAssocID="{65C346BE-0F94-4C13-8EC3-9A5557E1BD2F}" presName="textNode" presStyleLbl="bgShp" presStyleIdx="1" presStyleCnt="3"/>
      <dgm:spPr/>
    </dgm:pt>
    <dgm:pt modelId="{64DD02EA-879B-4F8E-A34E-D0AF1B14762A}" type="pres">
      <dgm:prSet presAssocID="{65C346BE-0F94-4C13-8EC3-9A5557E1BD2F}" presName="compChildNode" presStyleCnt="0"/>
      <dgm:spPr/>
    </dgm:pt>
    <dgm:pt modelId="{184274C1-5296-4C3C-9573-C2CF5E910066}" type="pres">
      <dgm:prSet presAssocID="{65C346BE-0F94-4C13-8EC3-9A5557E1BD2F}" presName="theInnerList" presStyleCnt="0"/>
      <dgm:spPr/>
    </dgm:pt>
    <dgm:pt modelId="{81CA1295-28BA-4D38-B88B-B38AF4E2C720}" type="pres">
      <dgm:prSet presAssocID="{6E03B425-5C56-4BDC-9E94-5A428AC2E4F6}" presName="childNode" presStyleLbl="node1" presStyleIdx="3" presStyleCnt="9">
        <dgm:presLayoutVars>
          <dgm:bulletEnabled val="1"/>
        </dgm:presLayoutVars>
      </dgm:prSet>
      <dgm:spPr/>
    </dgm:pt>
    <dgm:pt modelId="{1198AF35-04F0-4BDC-A7D1-29F7ED2F38E3}" type="pres">
      <dgm:prSet presAssocID="{6E03B425-5C56-4BDC-9E94-5A428AC2E4F6}" presName="aSpace2" presStyleCnt="0"/>
      <dgm:spPr/>
    </dgm:pt>
    <dgm:pt modelId="{7C85E8EB-D054-4649-92C7-85DA306CEA08}" type="pres">
      <dgm:prSet presAssocID="{2E26CB5D-8D02-4270-823F-4F9608C1B6F7}" presName="childNode" presStyleLbl="node1" presStyleIdx="4" presStyleCnt="9">
        <dgm:presLayoutVars>
          <dgm:bulletEnabled val="1"/>
        </dgm:presLayoutVars>
      </dgm:prSet>
      <dgm:spPr/>
    </dgm:pt>
    <dgm:pt modelId="{794B2A23-4BDA-485B-8C83-9ED6B756B038}" type="pres">
      <dgm:prSet presAssocID="{2E26CB5D-8D02-4270-823F-4F9608C1B6F7}" presName="aSpace2" presStyleCnt="0"/>
      <dgm:spPr/>
    </dgm:pt>
    <dgm:pt modelId="{9A36AE26-9E67-4734-905E-3E46F13E4D77}" type="pres">
      <dgm:prSet presAssocID="{2AAB128E-16DF-4844-B080-8054961A5127}" presName="childNode" presStyleLbl="node1" presStyleIdx="5" presStyleCnt="9">
        <dgm:presLayoutVars>
          <dgm:bulletEnabled val="1"/>
        </dgm:presLayoutVars>
      </dgm:prSet>
      <dgm:spPr/>
    </dgm:pt>
    <dgm:pt modelId="{943BD7D7-FE76-4670-B661-4C6DA958DF93}" type="pres">
      <dgm:prSet presAssocID="{65C346BE-0F94-4C13-8EC3-9A5557E1BD2F}" presName="aSpace" presStyleCnt="0"/>
      <dgm:spPr/>
    </dgm:pt>
    <dgm:pt modelId="{9A7FF6BD-26ED-4E45-86E5-FEF15C7B3689}" type="pres">
      <dgm:prSet presAssocID="{8961D33A-D1BE-4965-838C-703496A9FC8B}" presName="compNode" presStyleCnt="0"/>
      <dgm:spPr/>
    </dgm:pt>
    <dgm:pt modelId="{BA4F56AC-B5EF-426C-9653-F9C34657E661}" type="pres">
      <dgm:prSet presAssocID="{8961D33A-D1BE-4965-838C-703496A9FC8B}" presName="aNode" presStyleLbl="bgShp" presStyleIdx="2" presStyleCnt="3"/>
      <dgm:spPr/>
    </dgm:pt>
    <dgm:pt modelId="{E05137D9-8578-4E20-A09C-F3A6E6793076}" type="pres">
      <dgm:prSet presAssocID="{8961D33A-D1BE-4965-838C-703496A9FC8B}" presName="textNode" presStyleLbl="bgShp" presStyleIdx="2" presStyleCnt="3"/>
      <dgm:spPr/>
    </dgm:pt>
    <dgm:pt modelId="{393BED72-8C17-46EF-A0D7-3C51C3AE8495}" type="pres">
      <dgm:prSet presAssocID="{8961D33A-D1BE-4965-838C-703496A9FC8B}" presName="compChildNode" presStyleCnt="0"/>
      <dgm:spPr/>
    </dgm:pt>
    <dgm:pt modelId="{7FF669B7-5485-4B85-81E4-6F10BFA19E5A}" type="pres">
      <dgm:prSet presAssocID="{8961D33A-D1BE-4965-838C-703496A9FC8B}" presName="theInnerList" presStyleCnt="0"/>
      <dgm:spPr/>
    </dgm:pt>
    <dgm:pt modelId="{E9C5E940-39FB-47F8-9C9C-2F2C4CE4539C}" type="pres">
      <dgm:prSet presAssocID="{D7C69949-1B99-47CB-8D36-53AEE407CC33}" presName="childNode" presStyleLbl="node1" presStyleIdx="6" presStyleCnt="9">
        <dgm:presLayoutVars>
          <dgm:bulletEnabled val="1"/>
        </dgm:presLayoutVars>
      </dgm:prSet>
      <dgm:spPr/>
    </dgm:pt>
    <dgm:pt modelId="{4B8DA51A-2EF5-4171-961A-FC89FAFF686B}" type="pres">
      <dgm:prSet presAssocID="{D7C69949-1B99-47CB-8D36-53AEE407CC33}" presName="aSpace2" presStyleCnt="0"/>
      <dgm:spPr/>
    </dgm:pt>
    <dgm:pt modelId="{DFCDCB6C-67D6-417A-9F00-9DFD867AEC55}" type="pres">
      <dgm:prSet presAssocID="{423AB1E9-CD58-4EAF-B8B9-C4154F0B0EC4}" presName="childNode" presStyleLbl="node1" presStyleIdx="7" presStyleCnt="9">
        <dgm:presLayoutVars>
          <dgm:bulletEnabled val="1"/>
        </dgm:presLayoutVars>
      </dgm:prSet>
      <dgm:spPr/>
    </dgm:pt>
    <dgm:pt modelId="{1445FFD2-2B9D-464C-8218-C51E3F4A9855}" type="pres">
      <dgm:prSet presAssocID="{423AB1E9-CD58-4EAF-B8B9-C4154F0B0EC4}" presName="aSpace2" presStyleCnt="0"/>
      <dgm:spPr/>
    </dgm:pt>
    <dgm:pt modelId="{3EBA2E77-A0AD-44F4-B100-055E3F0C160A}" type="pres">
      <dgm:prSet presAssocID="{B81B2E02-7907-4D30-A1C8-6014E2DBB629}" presName="childNode" presStyleLbl="node1" presStyleIdx="8" presStyleCnt="9">
        <dgm:presLayoutVars>
          <dgm:bulletEnabled val="1"/>
        </dgm:presLayoutVars>
      </dgm:prSet>
      <dgm:spPr/>
    </dgm:pt>
  </dgm:ptLst>
  <dgm:cxnLst>
    <dgm:cxn modelId="{18599301-F8AD-4F8D-86F6-AF3A1F36AA87}" type="presOf" srcId="{86308DE1-F1EB-4758-A6E1-48265E7F502E}" destId="{60CA4727-13F1-4527-94F7-42FFF8B24AC2}" srcOrd="1" destOrd="0" presId="urn:microsoft.com/office/officeart/2005/8/layout/lProcess2"/>
    <dgm:cxn modelId="{FA5F5903-CB6D-4579-A4E8-936B198E7164}" type="presOf" srcId="{423AB1E9-CD58-4EAF-B8B9-C4154F0B0EC4}" destId="{DFCDCB6C-67D6-417A-9F00-9DFD867AEC55}" srcOrd="0" destOrd="0" presId="urn:microsoft.com/office/officeart/2005/8/layout/lProcess2"/>
    <dgm:cxn modelId="{08503A1A-9DC1-4C04-8C7F-CE375831D28C}" srcId="{86308DE1-F1EB-4758-A6E1-48265E7F502E}" destId="{3D49B8CF-4C68-44B5-BF8C-B1A4718795E2}" srcOrd="1" destOrd="0" parTransId="{FEB424AD-F885-4F53-B6E8-5D1F0A5B2F3F}" sibTransId="{0726D38A-5E8D-4031-82CA-446AA2BE9D59}"/>
    <dgm:cxn modelId="{A16C012D-B7AA-4F41-BFB6-9E6806E70C65}" type="presOf" srcId="{B81B2E02-7907-4D30-A1C8-6014E2DBB629}" destId="{3EBA2E77-A0AD-44F4-B100-055E3F0C160A}" srcOrd="0" destOrd="0" presId="urn:microsoft.com/office/officeart/2005/8/layout/lProcess2"/>
    <dgm:cxn modelId="{25A8813C-757C-41BA-BBE7-14734FA37A0F}" type="presOf" srcId="{65C346BE-0F94-4C13-8EC3-9A5557E1BD2F}" destId="{283B84ED-3A93-4CD3-AC22-5B67C39ABCC3}" srcOrd="1" destOrd="0" presId="urn:microsoft.com/office/officeart/2005/8/layout/lProcess2"/>
    <dgm:cxn modelId="{D227D33E-D771-4129-8CBF-551C58F6714B}" srcId="{65C346BE-0F94-4C13-8EC3-9A5557E1BD2F}" destId="{6E03B425-5C56-4BDC-9E94-5A428AC2E4F6}" srcOrd="0" destOrd="0" parTransId="{2696E7A6-9E96-481C-81F3-6F3136FC483C}" sibTransId="{8D0325D8-2095-4120-B3EC-4FDCB872F5A6}"/>
    <dgm:cxn modelId="{FEA1C554-D5D0-4A18-A4BF-0CB277BA4C0D}" type="presOf" srcId="{D7C69949-1B99-47CB-8D36-53AEE407CC33}" destId="{E9C5E940-39FB-47F8-9C9C-2F2C4CE4539C}" srcOrd="0" destOrd="0" presId="urn:microsoft.com/office/officeart/2005/8/layout/lProcess2"/>
    <dgm:cxn modelId="{E6CCCB5B-C4F0-4197-ADA6-B3571459D834}" type="presOf" srcId="{2E26CB5D-8D02-4270-823F-4F9608C1B6F7}" destId="{7C85E8EB-D054-4649-92C7-85DA306CEA08}" srcOrd="0" destOrd="0" presId="urn:microsoft.com/office/officeart/2005/8/layout/lProcess2"/>
    <dgm:cxn modelId="{5122B663-CA6F-43B2-8540-C8885A780D48}" type="presOf" srcId="{6E03B425-5C56-4BDC-9E94-5A428AC2E4F6}" destId="{81CA1295-28BA-4D38-B88B-B38AF4E2C720}" srcOrd="0" destOrd="0" presId="urn:microsoft.com/office/officeart/2005/8/layout/lProcess2"/>
    <dgm:cxn modelId="{432B2966-6367-4F7C-B8C9-197FD614F6C7}" srcId="{7FD33C97-BAE3-4ADD-86C8-19D577D1915F}" destId="{8961D33A-D1BE-4965-838C-703496A9FC8B}" srcOrd="2" destOrd="0" parTransId="{8B5F9A8A-ACB0-416A-AFBF-A68851354A53}" sibTransId="{D2F852B6-7A84-46B3-B290-843FBB672B8F}"/>
    <dgm:cxn modelId="{E500E879-B68B-4699-BBD3-4CABA2A47AC0}" type="presOf" srcId="{8961D33A-D1BE-4965-838C-703496A9FC8B}" destId="{E05137D9-8578-4E20-A09C-F3A6E6793076}" srcOrd="1" destOrd="0" presId="urn:microsoft.com/office/officeart/2005/8/layout/lProcess2"/>
    <dgm:cxn modelId="{E00F287D-D88F-4538-8245-6AAE984EFAB2}" srcId="{8961D33A-D1BE-4965-838C-703496A9FC8B}" destId="{D7C69949-1B99-47CB-8D36-53AEE407CC33}" srcOrd="0" destOrd="0" parTransId="{97D6C23A-9842-4F6C-BCBC-0D0979B3C437}" sibTransId="{77376A47-4BB0-4572-B4B6-8344746036A8}"/>
    <dgm:cxn modelId="{DBBF8397-938C-483F-981E-B962EF522607}" srcId="{86308DE1-F1EB-4758-A6E1-48265E7F502E}" destId="{93CB3AF0-7597-477E-93C8-FE54AE0D543E}" srcOrd="2" destOrd="0" parTransId="{41DBA142-A616-4C33-9E06-E8617AA676C9}" sibTransId="{B47B74ED-3AF1-4D4A-9F02-9B0098C94611}"/>
    <dgm:cxn modelId="{DBCA5E99-E3C2-4C45-8369-570DC8D784A4}" srcId="{7FD33C97-BAE3-4ADD-86C8-19D577D1915F}" destId="{86308DE1-F1EB-4758-A6E1-48265E7F502E}" srcOrd="0" destOrd="0" parTransId="{190E2909-3F10-410D-BDCE-73198017321C}" sibTransId="{30D5BDE7-C2B1-4B78-A863-A7BB270593B4}"/>
    <dgm:cxn modelId="{D5BD1E9E-E2D2-44E2-BD7E-18B7819160C0}" type="presOf" srcId="{8961D33A-D1BE-4965-838C-703496A9FC8B}" destId="{BA4F56AC-B5EF-426C-9653-F9C34657E661}" srcOrd="0" destOrd="0" presId="urn:microsoft.com/office/officeart/2005/8/layout/lProcess2"/>
    <dgm:cxn modelId="{4CA2E5A0-27FA-437C-9530-C1FB60F6F7C7}" type="presOf" srcId="{65C346BE-0F94-4C13-8EC3-9A5557E1BD2F}" destId="{F7EBB804-D2AF-4ECA-9331-DE202008EA20}" srcOrd="0" destOrd="0" presId="urn:microsoft.com/office/officeart/2005/8/layout/lProcess2"/>
    <dgm:cxn modelId="{F64793B7-81E0-433D-85D3-0DC4DF43AFEE}" type="presOf" srcId="{4D80A15C-30E0-47B8-8FD5-2B0197CB9919}" destId="{44153C35-FA63-40AA-8F9E-55EE365E97F5}" srcOrd="0" destOrd="0" presId="urn:microsoft.com/office/officeart/2005/8/layout/lProcess2"/>
    <dgm:cxn modelId="{0F55B3BB-6229-495B-B1C1-A87F89BFB02A}" srcId="{7FD33C97-BAE3-4ADD-86C8-19D577D1915F}" destId="{65C346BE-0F94-4C13-8EC3-9A5557E1BD2F}" srcOrd="1" destOrd="0" parTransId="{EF403D19-072C-41E8-86FE-DBD50794D1FB}" sibTransId="{F7BDF59B-50C0-4599-895B-75EC5728118E}"/>
    <dgm:cxn modelId="{369455BD-0BB1-467E-B5B4-4D6E43E36AD8}" srcId="{65C346BE-0F94-4C13-8EC3-9A5557E1BD2F}" destId="{2AAB128E-16DF-4844-B080-8054961A5127}" srcOrd="2" destOrd="0" parTransId="{868BC6C9-EEDD-4DD2-B075-00897C7CAFEC}" sibTransId="{0223ECD3-DA1D-4F1C-9CDA-BAE466B33247}"/>
    <dgm:cxn modelId="{5154FFC1-B7F1-44F8-AABE-FDBCAAB8D261}" srcId="{86308DE1-F1EB-4758-A6E1-48265E7F502E}" destId="{4D80A15C-30E0-47B8-8FD5-2B0197CB9919}" srcOrd="0" destOrd="0" parTransId="{2761FCEC-765C-4B91-AC06-724AB77C64D5}" sibTransId="{2596C83D-FC33-4AE8-8C56-8CBE13E8BFE1}"/>
    <dgm:cxn modelId="{ED6DF3C5-4F51-45F2-A52F-CF28CE6D6EA4}" srcId="{8961D33A-D1BE-4965-838C-703496A9FC8B}" destId="{B81B2E02-7907-4D30-A1C8-6014E2DBB629}" srcOrd="2" destOrd="0" parTransId="{7C4D177C-9C14-4119-978B-64A755163E02}" sibTransId="{E3B9073A-CBA3-4C32-BCD7-EC914907B882}"/>
    <dgm:cxn modelId="{DCD001C9-3EED-4580-8851-869B5BC32A63}" type="presOf" srcId="{7FD33C97-BAE3-4ADD-86C8-19D577D1915F}" destId="{79982A33-9914-4080-99FA-6C7C0C1FA067}" srcOrd="0" destOrd="0" presId="urn:microsoft.com/office/officeart/2005/8/layout/lProcess2"/>
    <dgm:cxn modelId="{2AB4EBDA-3ED0-4215-BB0F-BE970B8AC01D}" type="presOf" srcId="{3D49B8CF-4C68-44B5-BF8C-B1A4718795E2}" destId="{700EE47B-22FE-44C3-8A7E-E2244AEB1054}" srcOrd="0" destOrd="0" presId="urn:microsoft.com/office/officeart/2005/8/layout/lProcess2"/>
    <dgm:cxn modelId="{56BD32DC-4017-4E66-8810-E307E6F573DC}" type="presOf" srcId="{2AAB128E-16DF-4844-B080-8054961A5127}" destId="{9A36AE26-9E67-4734-905E-3E46F13E4D77}" srcOrd="0" destOrd="0" presId="urn:microsoft.com/office/officeart/2005/8/layout/lProcess2"/>
    <dgm:cxn modelId="{309FABDF-3A40-4D33-A190-C33B09699A5D}" type="presOf" srcId="{86308DE1-F1EB-4758-A6E1-48265E7F502E}" destId="{2609EF72-59A7-48A6-94BF-DD4437AD28A8}" srcOrd="0" destOrd="0" presId="urn:microsoft.com/office/officeart/2005/8/layout/lProcess2"/>
    <dgm:cxn modelId="{199F08EA-0495-4EE2-B07C-7F12382A0CD0}" srcId="{8961D33A-D1BE-4965-838C-703496A9FC8B}" destId="{423AB1E9-CD58-4EAF-B8B9-C4154F0B0EC4}" srcOrd="1" destOrd="0" parTransId="{A23BA8F7-2920-47CA-AF5E-056372A12373}" sibTransId="{39F741F2-D5F1-45C3-B84B-8756FA97E844}"/>
    <dgm:cxn modelId="{CC9E00F4-3848-4392-B6C7-C0F3436E4ABB}" type="presOf" srcId="{93CB3AF0-7597-477E-93C8-FE54AE0D543E}" destId="{44DA6592-BBEC-468C-95BB-2711DC8E213C}" srcOrd="0" destOrd="0" presId="urn:microsoft.com/office/officeart/2005/8/layout/lProcess2"/>
    <dgm:cxn modelId="{AC2F96FE-1B25-49BF-95CE-C88C39570260}" srcId="{65C346BE-0F94-4C13-8EC3-9A5557E1BD2F}" destId="{2E26CB5D-8D02-4270-823F-4F9608C1B6F7}" srcOrd="1" destOrd="0" parTransId="{799C04BE-7C64-4CD4-B9E4-664BB34607D2}" sibTransId="{09254176-2400-493D-BB50-2E932B9A0583}"/>
    <dgm:cxn modelId="{0154A5FD-779E-411C-80B8-324709D251E7}" type="presParOf" srcId="{79982A33-9914-4080-99FA-6C7C0C1FA067}" destId="{32030161-1650-440F-95EC-0E92F2CD9459}" srcOrd="0" destOrd="0" presId="urn:microsoft.com/office/officeart/2005/8/layout/lProcess2"/>
    <dgm:cxn modelId="{B24AA14A-CEE1-4423-9B84-D97FBC80CC6A}" type="presParOf" srcId="{32030161-1650-440F-95EC-0E92F2CD9459}" destId="{2609EF72-59A7-48A6-94BF-DD4437AD28A8}" srcOrd="0" destOrd="0" presId="urn:microsoft.com/office/officeart/2005/8/layout/lProcess2"/>
    <dgm:cxn modelId="{3CB7E091-A4B9-4DE4-8496-71314C6E42E1}" type="presParOf" srcId="{32030161-1650-440F-95EC-0E92F2CD9459}" destId="{60CA4727-13F1-4527-94F7-42FFF8B24AC2}" srcOrd="1" destOrd="0" presId="urn:microsoft.com/office/officeart/2005/8/layout/lProcess2"/>
    <dgm:cxn modelId="{B9A6A5CC-FEA1-4608-BD78-11D7FABAFC4A}" type="presParOf" srcId="{32030161-1650-440F-95EC-0E92F2CD9459}" destId="{EC0C8637-6FB8-4091-AEA8-D5CB6EAA4146}" srcOrd="2" destOrd="0" presId="urn:microsoft.com/office/officeart/2005/8/layout/lProcess2"/>
    <dgm:cxn modelId="{122C7FBB-1064-41CC-8EDB-45545382E6D4}" type="presParOf" srcId="{EC0C8637-6FB8-4091-AEA8-D5CB6EAA4146}" destId="{0CD681DD-0E29-43C8-B4AF-E8FF8E97ACA2}" srcOrd="0" destOrd="0" presId="urn:microsoft.com/office/officeart/2005/8/layout/lProcess2"/>
    <dgm:cxn modelId="{245DB501-2BAB-4570-B85A-CC68C94730B4}" type="presParOf" srcId="{0CD681DD-0E29-43C8-B4AF-E8FF8E97ACA2}" destId="{44153C35-FA63-40AA-8F9E-55EE365E97F5}" srcOrd="0" destOrd="0" presId="urn:microsoft.com/office/officeart/2005/8/layout/lProcess2"/>
    <dgm:cxn modelId="{8AEC9D37-23E4-484A-AE1C-CD197B133AF9}" type="presParOf" srcId="{0CD681DD-0E29-43C8-B4AF-E8FF8E97ACA2}" destId="{7D2A0799-659F-4BB7-870D-28744FFE03AF}" srcOrd="1" destOrd="0" presId="urn:microsoft.com/office/officeart/2005/8/layout/lProcess2"/>
    <dgm:cxn modelId="{85576315-2721-442B-9E82-B1462633A90D}" type="presParOf" srcId="{0CD681DD-0E29-43C8-B4AF-E8FF8E97ACA2}" destId="{700EE47B-22FE-44C3-8A7E-E2244AEB1054}" srcOrd="2" destOrd="0" presId="urn:microsoft.com/office/officeart/2005/8/layout/lProcess2"/>
    <dgm:cxn modelId="{0C77A3CA-B018-4464-9A97-A4DCE1C4682C}" type="presParOf" srcId="{0CD681DD-0E29-43C8-B4AF-E8FF8E97ACA2}" destId="{F1DEAFB5-8552-4804-874F-F2264AADABF0}" srcOrd="3" destOrd="0" presId="urn:microsoft.com/office/officeart/2005/8/layout/lProcess2"/>
    <dgm:cxn modelId="{5D357427-2D9C-4469-8EC0-945658EA041B}" type="presParOf" srcId="{0CD681DD-0E29-43C8-B4AF-E8FF8E97ACA2}" destId="{44DA6592-BBEC-468C-95BB-2711DC8E213C}" srcOrd="4" destOrd="0" presId="urn:microsoft.com/office/officeart/2005/8/layout/lProcess2"/>
    <dgm:cxn modelId="{B3B7E63C-6C4A-44BD-9B6C-47420E201838}" type="presParOf" srcId="{79982A33-9914-4080-99FA-6C7C0C1FA067}" destId="{7FC6B7AD-0286-49E9-A708-6AD29F47B02B}" srcOrd="1" destOrd="0" presId="urn:microsoft.com/office/officeart/2005/8/layout/lProcess2"/>
    <dgm:cxn modelId="{9605ABDF-D7AB-45B9-AA6E-C9754930F0AF}" type="presParOf" srcId="{79982A33-9914-4080-99FA-6C7C0C1FA067}" destId="{60635A16-71AC-4338-B28E-355B505034B6}" srcOrd="2" destOrd="0" presId="urn:microsoft.com/office/officeart/2005/8/layout/lProcess2"/>
    <dgm:cxn modelId="{1FC8F380-2B26-4CB0-B8FE-6F27E24E9A7E}" type="presParOf" srcId="{60635A16-71AC-4338-B28E-355B505034B6}" destId="{F7EBB804-D2AF-4ECA-9331-DE202008EA20}" srcOrd="0" destOrd="0" presId="urn:microsoft.com/office/officeart/2005/8/layout/lProcess2"/>
    <dgm:cxn modelId="{8D488137-533B-440C-9DFA-F097D5071659}" type="presParOf" srcId="{60635A16-71AC-4338-B28E-355B505034B6}" destId="{283B84ED-3A93-4CD3-AC22-5B67C39ABCC3}" srcOrd="1" destOrd="0" presId="urn:microsoft.com/office/officeart/2005/8/layout/lProcess2"/>
    <dgm:cxn modelId="{35EDCDAC-6811-457E-98C3-8B112B6C672E}" type="presParOf" srcId="{60635A16-71AC-4338-B28E-355B505034B6}" destId="{64DD02EA-879B-4F8E-A34E-D0AF1B14762A}" srcOrd="2" destOrd="0" presId="urn:microsoft.com/office/officeart/2005/8/layout/lProcess2"/>
    <dgm:cxn modelId="{B19A8D04-4E4F-41EC-A1B3-F424DBB3BF1B}" type="presParOf" srcId="{64DD02EA-879B-4F8E-A34E-D0AF1B14762A}" destId="{184274C1-5296-4C3C-9573-C2CF5E910066}" srcOrd="0" destOrd="0" presId="urn:microsoft.com/office/officeart/2005/8/layout/lProcess2"/>
    <dgm:cxn modelId="{A0235283-62A6-4E65-A772-5CAB9584D034}" type="presParOf" srcId="{184274C1-5296-4C3C-9573-C2CF5E910066}" destId="{81CA1295-28BA-4D38-B88B-B38AF4E2C720}" srcOrd="0" destOrd="0" presId="urn:microsoft.com/office/officeart/2005/8/layout/lProcess2"/>
    <dgm:cxn modelId="{63CC35C3-3935-47E5-B020-20C1F16721B1}" type="presParOf" srcId="{184274C1-5296-4C3C-9573-C2CF5E910066}" destId="{1198AF35-04F0-4BDC-A7D1-29F7ED2F38E3}" srcOrd="1" destOrd="0" presId="urn:microsoft.com/office/officeart/2005/8/layout/lProcess2"/>
    <dgm:cxn modelId="{22B25972-5705-4BF2-B78D-59F1742F8AEB}" type="presParOf" srcId="{184274C1-5296-4C3C-9573-C2CF5E910066}" destId="{7C85E8EB-D054-4649-92C7-85DA306CEA08}" srcOrd="2" destOrd="0" presId="urn:microsoft.com/office/officeart/2005/8/layout/lProcess2"/>
    <dgm:cxn modelId="{9828FACD-5383-4E26-8719-EEA8DD732CB3}" type="presParOf" srcId="{184274C1-5296-4C3C-9573-C2CF5E910066}" destId="{794B2A23-4BDA-485B-8C83-9ED6B756B038}" srcOrd="3" destOrd="0" presId="urn:microsoft.com/office/officeart/2005/8/layout/lProcess2"/>
    <dgm:cxn modelId="{F73B33BF-132A-4918-94F6-E5D5213CAA55}" type="presParOf" srcId="{184274C1-5296-4C3C-9573-C2CF5E910066}" destId="{9A36AE26-9E67-4734-905E-3E46F13E4D77}" srcOrd="4" destOrd="0" presId="urn:microsoft.com/office/officeart/2005/8/layout/lProcess2"/>
    <dgm:cxn modelId="{234A6207-8764-46FB-8AC8-FA9ED0D74D5C}" type="presParOf" srcId="{79982A33-9914-4080-99FA-6C7C0C1FA067}" destId="{943BD7D7-FE76-4670-B661-4C6DA958DF93}" srcOrd="3" destOrd="0" presId="urn:microsoft.com/office/officeart/2005/8/layout/lProcess2"/>
    <dgm:cxn modelId="{031F2FCE-E92D-440A-9A4A-F7D1AE54955A}" type="presParOf" srcId="{79982A33-9914-4080-99FA-6C7C0C1FA067}" destId="{9A7FF6BD-26ED-4E45-86E5-FEF15C7B3689}" srcOrd="4" destOrd="0" presId="urn:microsoft.com/office/officeart/2005/8/layout/lProcess2"/>
    <dgm:cxn modelId="{4AA8440E-526C-4E8D-9009-21BB9ED23DC0}" type="presParOf" srcId="{9A7FF6BD-26ED-4E45-86E5-FEF15C7B3689}" destId="{BA4F56AC-B5EF-426C-9653-F9C34657E661}" srcOrd="0" destOrd="0" presId="urn:microsoft.com/office/officeart/2005/8/layout/lProcess2"/>
    <dgm:cxn modelId="{BFD541D7-1480-4EF4-B53E-CFF0865A8A0D}" type="presParOf" srcId="{9A7FF6BD-26ED-4E45-86E5-FEF15C7B3689}" destId="{E05137D9-8578-4E20-A09C-F3A6E6793076}" srcOrd="1" destOrd="0" presId="urn:microsoft.com/office/officeart/2005/8/layout/lProcess2"/>
    <dgm:cxn modelId="{E1C409C0-A6EE-4CD3-8520-E2CD96D5EBB6}" type="presParOf" srcId="{9A7FF6BD-26ED-4E45-86E5-FEF15C7B3689}" destId="{393BED72-8C17-46EF-A0D7-3C51C3AE8495}" srcOrd="2" destOrd="0" presId="urn:microsoft.com/office/officeart/2005/8/layout/lProcess2"/>
    <dgm:cxn modelId="{F16F2BBC-BC2B-4709-8B98-0BDDA7923365}" type="presParOf" srcId="{393BED72-8C17-46EF-A0D7-3C51C3AE8495}" destId="{7FF669B7-5485-4B85-81E4-6F10BFA19E5A}" srcOrd="0" destOrd="0" presId="urn:microsoft.com/office/officeart/2005/8/layout/lProcess2"/>
    <dgm:cxn modelId="{C30216EE-5DD7-45AC-BFEC-0E354CE50047}" type="presParOf" srcId="{7FF669B7-5485-4B85-81E4-6F10BFA19E5A}" destId="{E9C5E940-39FB-47F8-9C9C-2F2C4CE4539C}" srcOrd="0" destOrd="0" presId="urn:microsoft.com/office/officeart/2005/8/layout/lProcess2"/>
    <dgm:cxn modelId="{EB9A470E-7BE0-4803-8C94-211C4A843CFD}" type="presParOf" srcId="{7FF669B7-5485-4B85-81E4-6F10BFA19E5A}" destId="{4B8DA51A-2EF5-4171-961A-FC89FAFF686B}" srcOrd="1" destOrd="0" presId="urn:microsoft.com/office/officeart/2005/8/layout/lProcess2"/>
    <dgm:cxn modelId="{BB487E18-7E3B-4FAE-9450-D47BC87C6219}" type="presParOf" srcId="{7FF669B7-5485-4B85-81E4-6F10BFA19E5A}" destId="{DFCDCB6C-67D6-417A-9F00-9DFD867AEC55}" srcOrd="2" destOrd="0" presId="urn:microsoft.com/office/officeart/2005/8/layout/lProcess2"/>
    <dgm:cxn modelId="{A0F59870-B20C-49C9-AE39-B1C67D8FC6CD}" type="presParOf" srcId="{7FF669B7-5485-4B85-81E4-6F10BFA19E5A}" destId="{1445FFD2-2B9D-464C-8218-C51E3F4A9855}" srcOrd="3" destOrd="0" presId="urn:microsoft.com/office/officeart/2005/8/layout/lProcess2"/>
    <dgm:cxn modelId="{150179BF-2540-4270-B4E9-8F005BCC950B}" type="presParOf" srcId="{7FF669B7-5485-4B85-81E4-6F10BFA19E5A}" destId="{3EBA2E77-A0AD-44F4-B100-055E3F0C160A}"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5F5761-A0F0-446E-BDB8-6B88E996D0C9}">
      <dsp:nvSpPr>
        <dsp:cNvPr id="0" name=""/>
        <dsp:cNvSpPr/>
      </dsp:nvSpPr>
      <dsp:spPr>
        <a:xfrm>
          <a:off x="0" y="100784"/>
          <a:ext cx="6985307" cy="1488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1" kern="1200" dirty="0">
              <a:solidFill>
                <a:srgbClr val="002060"/>
              </a:solidFill>
            </a:rPr>
            <a:t>Cuando hay competencia pura:  </a:t>
          </a:r>
          <a:r>
            <a:rPr lang="es-ES" sz="1700" kern="1200" dirty="0"/>
            <a:t>Ningún comprador o vendedor individual imprime un efecto importante sobre el precio vigente en el mercado</a:t>
          </a:r>
          <a:endParaRPr lang="es-CO" sz="1700" kern="1200" dirty="0"/>
        </a:p>
      </dsp:txBody>
      <dsp:txXfrm>
        <a:off x="72639" y="173423"/>
        <a:ext cx="6840029" cy="1342742"/>
      </dsp:txXfrm>
    </dsp:sp>
    <dsp:sp modelId="{3E3E42B0-E00F-4B7E-A711-7D5F6E6E2802}">
      <dsp:nvSpPr>
        <dsp:cNvPr id="0" name=""/>
        <dsp:cNvSpPr/>
      </dsp:nvSpPr>
      <dsp:spPr>
        <a:xfrm>
          <a:off x="0" y="1649285"/>
          <a:ext cx="6985307" cy="148802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s-ES" sz="2100" b="1" kern="1200" dirty="0">
              <a:solidFill>
                <a:srgbClr val="002060"/>
              </a:solidFill>
            </a:rPr>
            <a:t>En una competencia monopólica o </a:t>
          </a:r>
          <a:r>
            <a:rPr lang="es-ES" sz="2100" b="1" kern="1200" dirty="0" err="1">
              <a:solidFill>
                <a:srgbClr val="002060"/>
              </a:solidFill>
            </a:rPr>
            <a:t>oligopolística</a:t>
          </a:r>
          <a:r>
            <a:rPr lang="es-ES" sz="2100" b="1" kern="1200" dirty="0">
              <a:solidFill>
                <a:srgbClr val="002060"/>
              </a:solidFill>
            </a:rPr>
            <a:t> </a:t>
          </a:r>
          <a:r>
            <a:rPr lang="es-ES" sz="2100" b="1" kern="1200" dirty="0"/>
            <a:t>: </a:t>
          </a:r>
          <a:r>
            <a:rPr lang="es-ES" sz="2100" kern="1200" dirty="0"/>
            <a:t>El mercado consiste en muchos compradores y vendedores que comercian dentro de un rango de precios, en vez de con un solo precio de mercado</a:t>
          </a:r>
          <a:endParaRPr lang="es-CO" sz="2100" kern="1200" dirty="0"/>
        </a:p>
      </dsp:txBody>
      <dsp:txXfrm>
        <a:off x="72639" y="1721924"/>
        <a:ext cx="6840029" cy="1342742"/>
      </dsp:txXfrm>
    </dsp:sp>
    <dsp:sp modelId="{9198D44D-C322-4723-830E-DCC3768F5EF4}">
      <dsp:nvSpPr>
        <dsp:cNvPr id="0" name=""/>
        <dsp:cNvSpPr/>
      </dsp:nvSpPr>
      <dsp:spPr>
        <a:xfrm>
          <a:off x="0" y="3197786"/>
          <a:ext cx="6985307" cy="148802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ES" sz="1800" b="1" kern="1200" dirty="0">
              <a:solidFill>
                <a:srgbClr val="002060"/>
              </a:solidFill>
            </a:rPr>
            <a:t>Cuando hay competencia oligopólica</a:t>
          </a:r>
          <a:r>
            <a:rPr lang="es-ES" sz="1800" kern="1200" dirty="0">
              <a:solidFill>
                <a:srgbClr val="002060"/>
              </a:solidFill>
            </a:rPr>
            <a:t>, </a:t>
          </a:r>
          <a:r>
            <a:rPr lang="es-ES" sz="1700" kern="1200" dirty="0"/>
            <a:t>unas cuantas compañías vendedoras muy sensibles a las estrategias de precios y marketing de sus competidores constituyen el mercado, hay un rango de precios porque quienes venden pueden diferenciar sus ofertas ante quienes compran</a:t>
          </a:r>
          <a:endParaRPr lang="es-CO" sz="1700" kern="1200" dirty="0"/>
        </a:p>
      </dsp:txBody>
      <dsp:txXfrm>
        <a:off x="72639" y="3270425"/>
        <a:ext cx="6840029" cy="1342742"/>
      </dsp:txXfrm>
    </dsp:sp>
    <dsp:sp modelId="{EBE0B22C-22BC-4682-A43A-30410B55692E}">
      <dsp:nvSpPr>
        <dsp:cNvPr id="0" name=""/>
        <dsp:cNvSpPr/>
      </dsp:nvSpPr>
      <dsp:spPr>
        <a:xfrm>
          <a:off x="0" y="4746286"/>
          <a:ext cx="6985307" cy="14880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s-ES" sz="2100" b="1" kern="1200" dirty="0">
              <a:solidFill>
                <a:srgbClr val="002060"/>
              </a:solidFill>
            </a:rPr>
            <a:t>En un monopolio puro</a:t>
          </a:r>
          <a:r>
            <a:rPr lang="es-ES" sz="2100" kern="1200" dirty="0">
              <a:solidFill>
                <a:srgbClr val="002060"/>
              </a:solidFill>
            </a:rPr>
            <a:t>, </a:t>
          </a:r>
          <a:r>
            <a:rPr lang="es-ES" sz="2100" kern="1200" dirty="0"/>
            <a:t>una compañía vendedora constituye al mercado. Podría ser un monopolio del gobierno (el servicio postal, por ejemplo), un monopolio privado regulado (una compañía de electricidad)</a:t>
          </a:r>
          <a:endParaRPr lang="es-CO" sz="2100" kern="1200" dirty="0"/>
        </a:p>
      </dsp:txBody>
      <dsp:txXfrm>
        <a:off x="72639" y="4818925"/>
        <a:ext cx="6840029" cy="1342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01205-2E9D-AA40-92A0-277623E102BA}">
      <dsp:nvSpPr>
        <dsp:cNvPr id="0" name=""/>
        <dsp:cNvSpPr/>
      </dsp:nvSpPr>
      <dsp:spPr>
        <a:xfrm>
          <a:off x="0" y="1223557"/>
          <a:ext cx="5328591" cy="356608"/>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s-CO" sz="2800" kern="1200"/>
            <a:t>Factores: </a:t>
          </a:r>
        </a:p>
      </dsp:txBody>
      <dsp:txXfrm>
        <a:off x="17408" y="1240965"/>
        <a:ext cx="5293775" cy="321792"/>
      </dsp:txXfrm>
    </dsp:sp>
    <dsp:sp modelId="{925E50DC-E37A-F748-8E9E-BEB038228E11}">
      <dsp:nvSpPr>
        <dsp:cNvPr id="0" name=""/>
        <dsp:cNvSpPr/>
      </dsp:nvSpPr>
      <dsp:spPr>
        <a:xfrm>
          <a:off x="0" y="1580165"/>
          <a:ext cx="5328591"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183" tIns="25400" rIns="142240" bIns="25400" numCol="1" spcCol="1270" anchor="t" anchorCtr="0">
          <a:noAutofit/>
        </a:bodyPr>
        <a:lstStyle/>
        <a:p>
          <a:pPr marL="228600" lvl="1" indent="-228600" algn="l" defTabSz="889000" rtl="0">
            <a:lnSpc>
              <a:spcPct val="90000"/>
            </a:lnSpc>
            <a:spcBef>
              <a:spcPct val="0"/>
            </a:spcBef>
            <a:spcAft>
              <a:spcPct val="20000"/>
            </a:spcAft>
            <a:buChar char="•"/>
          </a:pPr>
          <a:r>
            <a:rPr lang="es-CO" sz="2000" kern="1200" dirty="0"/>
            <a:t>Utilidad para el consumidor</a:t>
          </a:r>
        </a:p>
        <a:p>
          <a:pPr marL="228600" lvl="1" indent="-228600" algn="l" defTabSz="889000" rtl="0">
            <a:lnSpc>
              <a:spcPct val="90000"/>
            </a:lnSpc>
            <a:spcBef>
              <a:spcPct val="0"/>
            </a:spcBef>
            <a:spcAft>
              <a:spcPct val="20000"/>
            </a:spcAft>
            <a:buChar char="•"/>
          </a:pPr>
          <a:r>
            <a:rPr lang="es-CO" sz="2000" kern="1200" dirty="0"/>
            <a:t>Calidad percibida</a:t>
          </a:r>
        </a:p>
        <a:p>
          <a:pPr marL="228600" lvl="1" indent="-228600" algn="l" defTabSz="889000" rtl="0">
            <a:lnSpc>
              <a:spcPct val="90000"/>
            </a:lnSpc>
            <a:spcBef>
              <a:spcPct val="0"/>
            </a:spcBef>
            <a:spcAft>
              <a:spcPct val="20000"/>
            </a:spcAft>
            <a:buChar char="•"/>
          </a:pPr>
          <a:r>
            <a:rPr lang="es-CO" sz="2000" kern="1200" dirty="0"/>
            <a:t>Imagen creada mediante la publicidad</a:t>
          </a:r>
        </a:p>
        <a:p>
          <a:pPr marL="228600" lvl="1" indent="-228600" algn="l" defTabSz="889000" rtl="0">
            <a:lnSpc>
              <a:spcPct val="90000"/>
            </a:lnSpc>
            <a:spcBef>
              <a:spcPct val="0"/>
            </a:spcBef>
            <a:spcAft>
              <a:spcPct val="20000"/>
            </a:spcAft>
            <a:buChar char="•"/>
          </a:pPr>
          <a:r>
            <a:rPr lang="es-CO" sz="2000" kern="1200" dirty="0"/>
            <a:t>Disponibilidad para los distribuidores</a:t>
          </a:r>
        </a:p>
        <a:p>
          <a:pPr marL="228600" lvl="1" indent="-228600" algn="l" defTabSz="889000" rtl="0">
            <a:lnSpc>
              <a:spcPct val="90000"/>
            </a:lnSpc>
            <a:spcBef>
              <a:spcPct val="0"/>
            </a:spcBef>
            <a:spcAft>
              <a:spcPct val="20000"/>
            </a:spcAft>
            <a:buChar char="•"/>
          </a:pPr>
          <a:r>
            <a:rPr lang="es-CO" sz="2000" kern="1200" dirty="0"/>
            <a:t>Nivel de servicios que acompaña el producto</a:t>
          </a:r>
        </a:p>
      </dsp:txBody>
      <dsp:txXfrm>
        <a:off x="0" y="1580165"/>
        <a:ext cx="5328591" cy="1722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87A01-0D48-4343-A302-3179AABD9C57}">
      <dsp:nvSpPr>
        <dsp:cNvPr id="0" name=""/>
        <dsp:cNvSpPr/>
      </dsp:nvSpPr>
      <dsp:spPr>
        <a:xfrm>
          <a:off x="2182"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 las ganancias: </a:t>
          </a:r>
          <a:endParaRPr lang="es-CO" sz="2300" kern="1200"/>
        </a:p>
      </dsp:txBody>
      <dsp:txXfrm>
        <a:off x="2182" y="453739"/>
        <a:ext cx="2128335" cy="833621"/>
      </dsp:txXfrm>
    </dsp:sp>
    <dsp:sp modelId="{A7B1D94C-510C-2B49-BC49-4C29CAE8E2E9}">
      <dsp:nvSpPr>
        <dsp:cNvPr id="0" name=""/>
        <dsp:cNvSpPr/>
      </dsp:nvSpPr>
      <dsp:spPr>
        <a:xfrm>
          <a:off x="2182"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Lograr una retribución meta </a:t>
          </a:r>
          <a:endParaRPr lang="es-CO" sz="2300" kern="1200"/>
        </a:p>
        <a:p>
          <a:pPr marL="228600" lvl="1" indent="-228600" algn="l" defTabSz="1022350">
            <a:lnSpc>
              <a:spcPct val="90000"/>
            </a:lnSpc>
            <a:spcBef>
              <a:spcPct val="0"/>
            </a:spcBef>
            <a:spcAft>
              <a:spcPct val="15000"/>
            </a:spcAft>
            <a:buChar char="•"/>
          </a:pPr>
          <a:r>
            <a:rPr lang="es-ES" sz="2300" kern="1200"/>
            <a:t>Maximizar las utilidades </a:t>
          </a:r>
          <a:endParaRPr lang="es-CO" sz="2300" kern="1200"/>
        </a:p>
      </dsp:txBody>
      <dsp:txXfrm>
        <a:off x="2182" y="1287361"/>
        <a:ext cx="2128335" cy="2610237"/>
      </dsp:txXfrm>
    </dsp:sp>
    <dsp:sp modelId="{AF066B5E-CBC6-4D40-9D6A-5CEE63AC738D}">
      <dsp:nvSpPr>
        <dsp:cNvPr id="0" name=""/>
        <dsp:cNvSpPr/>
      </dsp:nvSpPr>
      <dsp:spPr>
        <a:xfrm>
          <a:off x="2428485"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 las ventas: </a:t>
          </a:r>
          <a:endParaRPr lang="es-CO" sz="2300" kern="1200"/>
        </a:p>
      </dsp:txBody>
      <dsp:txXfrm>
        <a:off x="2428485" y="453739"/>
        <a:ext cx="2128335" cy="833621"/>
      </dsp:txXfrm>
    </dsp:sp>
    <dsp:sp modelId="{F611EEE3-14CF-FA46-A4C0-B4764B21FF91}">
      <dsp:nvSpPr>
        <dsp:cNvPr id="0" name=""/>
        <dsp:cNvSpPr/>
      </dsp:nvSpPr>
      <dsp:spPr>
        <a:xfrm>
          <a:off x="2428485"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Crecer  el volumen de ventas </a:t>
          </a:r>
          <a:endParaRPr lang="es-CO" sz="2300" kern="1200"/>
        </a:p>
        <a:p>
          <a:pPr marL="228600" lvl="1" indent="-228600" algn="l" defTabSz="1022350">
            <a:lnSpc>
              <a:spcPct val="90000"/>
            </a:lnSpc>
            <a:spcBef>
              <a:spcPct val="0"/>
            </a:spcBef>
            <a:spcAft>
              <a:spcPct val="15000"/>
            </a:spcAft>
            <a:buChar char="•"/>
          </a:pPr>
          <a:r>
            <a:rPr lang="es-ES" sz="2300" kern="1200"/>
            <a:t>Mantener o acrecentar la participación de mercado </a:t>
          </a:r>
          <a:endParaRPr lang="es-CO" sz="2300" kern="1200"/>
        </a:p>
      </dsp:txBody>
      <dsp:txXfrm>
        <a:off x="2428485" y="1287361"/>
        <a:ext cx="2128335" cy="2610237"/>
      </dsp:txXfrm>
    </dsp:sp>
    <dsp:sp modelId="{F80435DE-4B29-6244-85EA-34CE042287C0}">
      <dsp:nvSpPr>
        <dsp:cNvPr id="0" name=""/>
        <dsp:cNvSpPr/>
      </dsp:nvSpPr>
      <dsp:spPr>
        <a:xfrm>
          <a:off x="4854788" y="453739"/>
          <a:ext cx="2128335" cy="8336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s-ES" sz="2300" kern="1200"/>
            <a:t>Orientados al status quo </a:t>
          </a:r>
          <a:endParaRPr lang="es-CO" sz="2300" kern="1200"/>
        </a:p>
      </dsp:txBody>
      <dsp:txXfrm>
        <a:off x="4854788" y="453739"/>
        <a:ext cx="2128335" cy="833621"/>
      </dsp:txXfrm>
    </dsp:sp>
    <dsp:sp modelId="{135BD3A8-B31E-A243-92AF-A8C0430FCC55}">
      <dsp:nvSpPr>
        <dsp:cNvPr id="0" name=""/>
        <dsp:cNvSpPr/>
      </dsp:nvSpPr>
      <dsp:spPr>
        <a:xfrm>
          <a:off x="4854788" y="1287361"/>
          <a:ext cx="2128335" cy="261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s-ES" sz="2300" kern="1200"/>
            <a:t>Estabilizar los precios </a:t>
          </a:r>
          <a:endParaRPr lang="es-CO" sz="2300" kern="1200"/>
        </a:p>
        <a:p>
          <a:pPr marL="228600" lvl="1" indent="-228600" algn="l" defTabSz="1022350">
            <a:lnSpc>
              <a:spcPct val="90000"/>
            </a:lnSpc>
            <a:spcBef>
              <a:spcPct val="0"/>
            </a:spcBef>
            <a:spcAft>
              <a:spcPct val="15000"/>
            </a:spcAft>
            <a:buChar char="•"/>
          </a:pPr>
          <a:r>
            <a:rPr lang="es-ES" sz="2300" kern="1200"/>
            <a:t>Hacer frente a la competencia</a:t>
          </a:r>
          <a:endParaRPr lang="es-CO" sz="2300" kern="1200"/>
        </a:p>
      </dsp:txBody>
      <dsp:txXfrm>
        <a:off x="4854788" y="1287361"/>
        <a:ext cx="2128335" cy="26102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1C0A9-0086-43D2-9D5E-464E3D50D1DF}">
      <dsp:nvSpPr>
        <dsp:cNvPr id="0" name=""/>
        <dsp:cNvSpPr/>
      </dsp:nvSpPr>
      <dsp:spPr>
        <a:xfrm>
          <a:off x="0" y="727955"/>
          <a:ext cx="2092732" cy="1255639"/>
        </a:xfrm>
        <a:prstGeom prst="rect">
          <a:avLst/>
        </a:prstGeom>
        <a:solidFill>
          <a:srgbClr val="FF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Programa de precios</a:t>
          </a:r>
        </a:p>
        <a:p>
          <a:pPr marL="0" lvl="0" indent="0" algn="ctr" defTabSz="800100">
            <a:lnSpc>
              <a:spcPct val="90000"/>
            </a:lnSpc>
            <a:spcBef>
              <a:spcPct val="0"/>
            </a:spcBef>
            <a:spcAft>
              <a:spcPct val="35000"/>
            </a:spcAft>
            <a:buNone/>
          </a:pPr>
          <a:r>
            <a:rPr lang="es-CO" sz="1800" kern="1200" dirty="0"/>
            <a:t>Status Quo</a:t>
          </a:r>
        </a:p>
        <a:p>
          <a:pPr marL="0" lvl="0" indent="0" algn="ctr" defTabSz="800100">
            <a:lnSpc>
              <a:spcPct val="90000"/>
            </a:lnSpc>
            <a:spcBef>
              <a:spcPct val="0"/>
            </a:spcBef>
            <a:spcAft>
              <a:spcPct val="35000"/>
            </a:spcAft>
            <a:buNone/>
          </a:pPr>
          <a:r>
            <a:rPr lang="es-CO" sz="1800" kern="1200" dirty="0"/>
            <a:t>Premium</a:t>
          </a:r>
        </a:p>
      </dsp:txBody>
      <dsp:txXfrm>
        <a:off x="0" y="727955"/>
        <a:ext cx="2092732" cy="1255639"/>
      </dsp:txXfrm>
    </dsp:sp>
    <dsp:sp modelId="{2A05003F-F512-4092-BB1C-7A1C51BAF9EE}">
      <dsp:nvSpPr>
        <dsp:cNvPr id="0" name=""/>
        <dsp:cNvSpPr/>
      </dsp:nvSpPr>
      <dsp:spPr>
        <a:xfrm>
          <a:off x="2302005" y="727955"/>
          <a:ext cx="2092732" cy="1255639"/>
        </a:xfrm>
        <a:prstGeom prst="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Acciones de los competidores</a:t>
          </a:r>
        </a:p>
      </dsp:txBody>
      <dsp:txXfrm>
        <a:off x="2302005" y="727955"/>
        <a:ext cx="2092732" cy="1255639"/>
      </dsp:txXfrm>
    </dsp:sp>
    <dsp:sp modelId="{BBDFCDBA-67B5-4AC4-A70F-6A755A267CC1}">
      <dsp:nvSpPr>
        <dsp:cNvPr id="0" name=""/>
        <dsp:cNvSpPr/>
      </dsp:nvSpPr>
      <dsp:spPr>
        <a:xfrm>
          <a:off x="4604011" y="727955"/>
          <a:ext cx="2092732" cy="1255639"/>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Análisis del punto de equilibrio</a:t>
          </a:r>
        </a:p>
      </dsp:txBody>
      <dsp:txXfrm>
        <a:off x="4604011" y="727955"/>
        <a:ext cx="2092732" cy="1255639"/>
      </dsp:txXfrm>
    </dsp:sp>
    <dsp:sp modelId="{F8E39F61-0FCA-4544-B0E1-6A32BA85B571}">
      <dsp:nvSpPr>
        <dsp:cNvPr id="0" name=""/>
        <dsp:cNvSpPr/>
      </dsp:nvSpPr>
      <dsp:spPr>
        <a:xfrm>
          <a:off x="0" y="2192868"/>
          <a:ext cx="2092732" cy="12556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Costos</a:t>
          </a:r>
        </a:p>
      </dsp:txBody>
      <dsp:txXfrm>
        <a:off x="0" y="2192868"/>
        <a:ext cx="2092732" cy="1255639"/>
      </dsp:txXfrm>
    </dsp:sp>
    <dsp:sp modelId="{D4C94E14-FD26-4438-811D-21433D75FCAC}">
      <dsp:nvSpPr>
        <dsp:cNvPr id="0" name=""/>
        <dsp:cNvSpPr/>
      </dsp:nvSpPr>
      <dsp:spPr>
        <a:xfrm>
          <a:off x="2302005" y="2192868"/>
          <a:ext cx="2092732" cy="1255639"/>
        </a:xfrm>
        <a:prstGeom prst="rect">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Contribución para lograr la estrategia de marketing</a:t>
          </a:r>
        </a:p>
      </dsp:txBody>
      <dsp:txXfrm>
        <a:off x="2302005" y="2192868"/>
        <a:ext cx="2092732" cy="1255639"/>
      </dsp:txXfrm>
    </dsp:sp>
    <dsp:sp modelId="{68296438-4741-490E-B3AB-394F3082F601}">
      <dsp:nvSpPr>
        <dsp:cNvPr id="0" name=""/>
        <dsp:cNvSpPr/>
      </dsp:nvSpPr>
      <dsp:spPr>
        <a:xfrm>
          <a:off x="4604011" y="2192868"/>
          <a:ext cx="2092732" cy="1255639"/>
        </a:xfrm>
        <a:prstGeom prst="rect">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CO" sz="1800" kern="1200" dirty="0"/>
            <a:t>Elasticidad de la demanda y la oferta</a:t>
          </a:r>
        </a:p>
      </dsp:txBody>
      <dsp:txXfrm>
        <a:off x="4604011" y="2192868"/>
        <a:ext cx="2092732" cy="12556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CFAC0-D75E-4577-AE78-4F9B09A508F8}">
      <dsp:nvSpPr>
        <dsp:cNvPr id="0" name=""/>
        <dsp:cNvSpPr/>
      </dsp:nvSpPr>
      <dsp:spPr>
        <a:xfrm>
          <a:off x="3342417" y="0"/>
          <a:ext cx="1566481" cy="870267"/>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Racionales</a:t>
          </a:r>
        </a:p>
      </dsp:txBody>
      <dsp:txXfrm>
        <a:off x="3367906" y="25489"/>
        <a:ext cx="1515503" cy="819289"/>
      </dsp:txXfrm>
    </dsp:sp>
    <dsp:sp modelId="{AE9A325C-7731-4C2F-B89E-C6464FA36D2F}">
      <dsp:nvSpPr>
        <dsp:cNvPr id="0" name=""/>
        <dsp:cNvSpPr/>
      </dsp:nvSpPr>
      <dsp:spPr>
        <a:xfrm>
          <a:off x="5605113" y="0"/>
          <a:ext cx="1566481" cy="870267"/>
        </a:xfrm>
        <a:prstGeom prst="roundRect">
          <a:avLst>
            <a:gd name="adj" fmla="val 1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O" sz="2000" kern="1200" dirty="0"/>
            <a:t>Emocionales</a:t>
          </a:r>
        </a:p>
      </dsp:txBody>
      <dsp:txXfrm>
        <a:off x="5630602" y="25489"/>
        <a:ext cx="1515503" cy="819289"/>
      </dsp:txXfrm>
    </dsp:sp>
    <dsp:sp modelId="{C194FA2B-1772-49B9-8C46-C756DD26A53D}">
      <dsp:nvSpPr>
        <dsp:cNvPr id="0" name=""/>
        <dsp:cNvSpPr/>
      </dsp:nvSpPr>
      <dsp:spPr>
        <a:xfrm>
          <a:off x="4930656" y="3698637"/>
          <a:ext cx="652700" cy="652700"/>
        </a:xfrm>
        <a:prstGeom prst="triangle">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C111BA6-B246-4EA7-80D8-82A7A91BF099}">
      <dsp:nvSpPr>
        <dsp:cNvPr id="0" name=""/>
        <dsp:cNvSpPr/>
      </dsp:nvSpPr>
      <dsp:spPr>
        <a:xfrm rot="240000">
          <a:off x="3298306" y="3418947"/>
          <a:ext cx="3917400" cy="27393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1FD89FA0-82A0-4709-91E3-141721FE678E}">
      <dsp:nvSpPr>
        <dsp:cNvPr id="0" name=""/>
        <dsp:cNvSpPr/>
      </dsp:nvSpPr>
      <dsp:spPr>
        <a:xfrm rot="240000">
          <a:off x="5654580" y="2925450"/>
          <a:ext cx="1554575" cy="5368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Progreso</a:t>
          </a:r>
        </a:p>
      </dsp:txBody>
      <dsp:txXfrm>
        <a:off x="5680788" y="2951658"/>
        <a:ext cx="1502159" cy="484448"/>
      </dsp:txXfrm>
    </dsp:sp>
    <dsp:sp modelId="{48486E33-A35C-489F-AD43-32E0F0EA2B55}">
      <dsp:nvSpPr>
        <dsp:cNvPr id="0" name=""/>
        <dsp:cNvSpPr/>
      </dsp:nvSpPr>
      <dsp:spPr>
        <a:xfrm rot="240000">
          <a:off x="5698093" y="2351073"/>
          <a:ext cx="1554575" cy="53686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Status</a:t>
          </a:r>
        </a:p>
      </dsp:txBody>
      <dsp:txXfrm>
        <a:off x="5724301" y="2377281"/>
        <a:ext cx="1502159" cy="484448"/>
      </dsp:txXfrm>
    </dsp:sp>
    <dsp:sp modelId="{BE1669ED-9E94-45EA-A715-83E8125CFBD1}">
      <dsp:nvSpPr>
        <dsp:cNvPr id="0" name=""/>
        <dsp:cNvSpPr/>
      </dsp:nvSpPr>
      <dsp:spPr>
        <a:xfrm rot="240000">
          <a:off x="5741606" y="1776696"/>
          <a:ext cx="1554575" cy="53686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Estilo de vida</a:t>
          </a:r>
        </a:p>
      </dsp:txBody>
      <dsp:txXfrm>
        <a:off x="5767814" y="1802904"/>
        <a:ext cx="1502159" cy="484448"/>
      </dsp:txXfrm>
    </dsp:sp>
    <dsp:sp modelId="{0EB0906B-563F-43F8-9569-86837C2E555E}">
      <dsp:nvSpPr>
        <dsp:cNvPr id="0" name=""/>
        <dsp:cNvSpPr/>
      </dsp:nvSpPr>
      <dsp:spPr>
        <a:xfrm rot="240000">
          <a:off x="5785120" y="1202320"/>
          <a:ext cx="1554575" cy="5368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Futuro</a:t>
          </a:r>
        </a:p>
      </dsp:txBody>
      <dsp:txXfrm>
        <a:off x="5811328" y="1228528"/>
        <a:ext cx="1502159" cy="484448"/>
      </dsp:txXfrm>
    </dsp:sp>
    <dsp:sp modelId="{932289A6-730F-40BA-B628-E862389EFD80}">
      <dsp:nvSpPr>
        <dsp:cNvPr id="0" name=""/>
        <dsp:cNvSpPr/>
      </dsp:nvSpPr>
      <dsp:spPr>
        <a:xfrm rot="240000">
          <a:off x="3391884" y="2768801"/>
          <a:ext cx="1554575" cy="536864"/>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Seguridad</a:t>
          </a:r>
        </a:p>
      </dsp:txBody>
      <dsp:txXfrm>
        <a:off x="3418092" y="2795009"/>
        <a:ext cx="1502159" cy="484448"/>
      </dsp:txXfrm>
    </dsp:sp>
    <dsp:sp modelId="{87F51742-E327-4BCC-80C2-CB75CC868FB2}">
      <dsp:nvSpPr>
        <dsp:cNvPr id="0" name=""/>
        <dsp:cNvSpPr/>
      </dsp:nvSpPr>
      <dsp:spPr>
        <a:xfrm rot="240000">
          <a:off x="3435397" y="2194425"/>
          <a:ext cx="1554575" cy="53686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CO" sz="1900" kern="1200" dirty="0"/>
            <a:t>Inversión </a:t>
          </a:r>
        </a:p>
      </dsp:txBody>
      <dsp:txXfrm>
        <a:off x="3461605" y="2220633"/>
        <a:ext cx="1502159" cy="4844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9EF72-59A7-48A6-94BF-DD4437AD28A8}">
      <dsp:nvSpPr>
        <dsp:cNvPr id="0" name=""/>
        <dsp:cNvSpPr/>
      </dsp:nvSpPr>
      <dsp:spPr>
        <a:xfrm>
          <a:off x="1103" y="0"/>
          <a:ext cx="2869373"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CO" sz="3700" kern="1200" dirty="0"/>
            <a:t>Alto</a:t>
          </a:r>
        </a:p>
      </dsp:txBody>
      <dsp:txXfrm>
        <a:off x="1103" y="0"/>
        <a:ext cx="2869373" cy="1219200"/>
      </dsp:txXfrm>
    </dsp:sp>
    <dsp:sp modelId="{44153C35-FA63-40AA-8F9E-55EE365E97F5}">
      <dsp:nvSpPr>
        <dsp:cNvPr id="0" name=""/>
        <dsp:cNvSpPr/>
      </dsp:nvSpPr>
      <dsp:spPr>
        <a:xfrm>
          <a:off x="288040" y="1219547"/>
          <a:ext cx="2295498" cy="7984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Superior</a:t>
          </a:r>
        </a:p>
      </dsp:txBody>
      <dsp:txXfrm>
        <a:off x="311425" y="1242932"/>
        <a:ext cx="2248728" cy="751643"/>
      </dsp:txXfrm>
    </dsp:sp>
    <dsp:sp modelId="{700EE47B-22FE-44C3-8A7E-E2244AEB1054}">
      <dsp:nvSpPr>
        <dsp:cNvPr id="0" name=""/>
        <dsp:cNvSpPr/>
      </dsp:nvSpPr>
      <dsp:spPr>
        <a:xfrm>
          <a:off x="288040" y="2140793"/>
          <a:ext cx="2295498" cy="79841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cobro en exceso</a:t>
          </a:r>
        </a:p>
      </dsp:txBody>
      <dsp:txXfrm>
        <a:off x="311425" y="2164178"/>
        <a:ext cx="2248728" cy="751643"/>
      </dsp:txXfrm>
    </dsp:sp>
    <dsp:sp modelId="{44DA6592-BBEC-468C-95BB-2711DC8E213C}">
      <dsp:nvSpPr>
        <dsp:cNvPr id="0" name=""/>
        <dsp:cNvSpPr/>
      </dsp:nvSpPr>
      <dsp:spPr>
        <a:xfrm>
          <a:off x="288040" y="3062039"/>
          <a:ext cx="2295498" cy="79841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ganancia violenta</a:t>
          </a:r>
        </a:p>
      </dsp:txBody>
      <dsp:txXfrm>
        <a:off x="311425" y="3085424"/>
        <a:ext cx="2248728" cy="751643"/>
      </dsp:txXfrm>
    </dsp:sp>
    <dsp:sp modelId="{F7EBB804-D2AF-4ECA-9331-DE202008EA20}">
      <dsp:nvSpPr>
        <dsp:cNvPr id="0" name=""/>
        <dsp:cNvSpPr/>
      </dsp:nvSpPr>
      <dsp:spPr>
        <a:xfrm>
          <a:off x="3085680" y="0"/>
          <a:ext cx="2869373"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CO" sz="3700" kern="1200" dirty="0"/>
            <a:t>Precio Medio</a:t>
          </a:r>
        </a:p>
      </dsp:txBody>
      <dsp:txXfrm>
        <a:off x="3085680" y="0"/>
        <a:ext cx="2869373" cy="1219200"/>
      </dsp:txXfrm>
    </dsp:sp>
    <dsp:sp modelId="{81CA1295-28BA-4D38-B88B-B38AF4E2C720}">
      <dsp:nvSpPr>
        <dsp:cNvPr id="0" name=""/>
        <dsp:cNvSpPr/>
      </dsp:nvSpPr>
      <dsp:spPr>
        <a:xfrm>
          <a:off x="3372617" y="1219547"/>
          <a:ext cx="2295498" cy="79841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valor alto</a:t>
          </a:r>
        </a:p>
      </dsp:txBody>
      <dsp:txXfrm>
        <a:off x="3396002" y="1242932"/>
        <a:ext cx="2248728" cy="751643"/>
      </dsp:txXfrm>
    </dsp:sp>
    <dsp:sp modelId="{7C85E8EB-D054-4649-92C7-85DA306CEA08}">
      <dsp:nvSpPr>
        <dsp:cNvPr id="0" name=""/>
        <dsp:cNvSpPr/>
      </dsp:nvSpPr>
      <dsp:spPr>
        <a:xfrm>
          <a:off x="3372617" y="2140793"/>
          <a:ext cx="2295498" cy="798413"/>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valor medio</a:t>
          </a:r>
        </a:p>
      </dsp:txBody>
      <dsp:txXfrm>
        <a:off x="3396002" y="2164178"/>
        <a:ext cx="2248728" cy="751643"/>
      </dsp:txXfrm>
    </dsp:sp>
    <dsp:sp modelId="{9A36AE26-9E67-4734-905E-3E46F13E4D77}">
      <dsp:nvSpPr>
        <dsp:cNvPr id="0" name=""/>
        <dsp:cNvSpPr/>
      </dsp:nvSpPr>
      <dsp:spPr>
        <a:xfrm>
          <a:off x="3372617" y="3062039"/>
          <a:ext cx="2295498" cy="798413"/>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economía falsa</a:t>
          </a:r>
        </a:p>
      </dsp:txBody>
      <dsp:txXfrm>
        <a:off x="3396002" y="3085424"/>
        <a:ext cx="2248728" cy="751643"/>
      </dsp:txXfrm>
    </dsp:sp>
    <dsp:sp modelId="{BA4F56AC-B5EF-426C-9653-F9C34657E661}">
      <dsp:nvSpPr>
        <dsp:cNvPr id="0" name=""/>
        <dsp:cNvSpPr/>
      </dsp:nvSpPr>
      <dsp:spPr>
        <a:xfrm>
          <a:off x="6170256" y="0"/>
          <a:ext cx="2869373" cy="40640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s-CO" sz="3700" kern="1200" dirty="0"/>
            <a:t>Precio Bajo</a:t>
          </a:r>
        </a:p>
      </dsp:txBody>
      <dsp:txXfrm>
        <a:off x="6170256" y="0"/>
        <a:ext cx="2869373" cy="1219200"/>
      </dsp:txXfrm>
    </dsp:sp>
    <dsp:sp modelId="{E9C5E940-39FB-47F8-9C9C-2F2C4CE4539C}">
      <dsp:nvSpPr>
        <dsp:cNvPr id="0" name=""/>
        <dsp:cNvSpPr/>
      </dsp:nvSpPr>
      <dsp:spPr>
        <a:xfrm>
          <a:off x="6457194" y="1219547"/>
          <a:ext cx="2295498" cy="798413"/>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valor superior</a:t>
          </a:r>
        </a:p>
      </dsp:txBody>
      <dsp:txXfrm>
        <a:off x="6480579" y="1242932"/>
        <a:ext cx="2248728" cy="751643"/>
      </dsp:txXfrm>
    </dsp:sp>
    <dsp:sp modelId="{DFCDCB6C-67D6-417A-9F00-9DFD867AEC55}">
      <dsp:nvSpPr>
        <dsp:cNvPr id="0" name=""/>
        <dsp:cNvSpPr/>
      </dsp:nvSpPr>
      <dsp:spPr>
        <a:xfrm>
          <a:off x="6457194" y="2140793"/>
          <a:ext cx="2295498" cy="79841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valor medios</a:t>
          </a:r>
        </a:p>
      </dsp:txBody>
      <dsp:txXfrm>
        <a:off x="6480579" y="2164178"/>
        <a:ext cx="2248728" cy="751643"/>
      </dsp:txXfrm>
    </dsp:sp>
    <dsp:sp modelId="{3EBA2E77-A0AD-44F4-B100-055E3F0C160A}">
      <dsp:nvSpPr>
        <dsp:cNvPr id="0" name=""/>
        <dsp:cNvSpPr/>
      </dsp:nvSpPr>
      <dsp:spPr>
        <a:xfrm>
          <a:off x="6457194" y="3062039"/>
          <a:ext cx="2295498" cy="798413"/>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8420" tIns="43815" rIns="58420" bIns="43815" numCol="1" spcCol="1270" anchor="ctr" anchorCtr="0">
          <a:noAutofit/>
        </a:bodyPr>
        <a:lstStyle/>
        <a:p>
          <a:pPr marL="0" lvl="0" indent="0" algn="ctr" defTabSz="1022350">
            <a:lnSpc>
              <a:spcPct val="90000"/>
            </a:lnSpc>
            <a:spcBef>
              <a:spcPct val="0"/>
            </a:spcBef>
            <a:spcAft>
              <a:spcPct val="35000"/>
            </a:spcAft>
            <a:buNone/>
          </a:pPr>
          <a:r>
            <a:rPr lang="es-CO" sz="2300" kern="1200" dirty="0"/>
            <a:t>Estrategia de economía</a:t>
          </a:r>
        </a:p>
      </dsp:txBody>
      <dsp:txXfrm>
        <a:off x="6480579" y="3085424"/>
        <a:ext cx="2248728" cy="7516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32DA20-7441-430B-9C87-49D2C1BC10D0}" type="datetimeFigureOut">
              <a:rPr lang="es-ES" smtClean="0"/>
              <a:t>10/4/24</a:t>
            </a:fld>
            <a:endParaRPr lang="es-ES"/>
          </a:p>
        </p:txBody>
      </p:sp>
      <p:sp>
        <p:nvSpPr>
          <p:cNvPr id="4" name="3 Marcador de imagen de diapositiva"/>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799F9-6582-4B92-BD04-B677AE3F21D5}" type="slidenum">
              <a:rPr lang="es-ES" smtClean="0"/>
              <a:t>‹Nº›</a:t>
            </a:fld>
            <a:endParaRPr lang="es-ES"/>
          </a:p>
        </p:txBody>
      </p:sp>
    </p:spTree>
    <p:extLst>
      <p:ext uri="{BB962C8B-B14F-4D97-AF65-F5344CB8AC3E}">
        <p14:creationId xmlns:p14="http://schemas.microsoft.com/office/powerpoint/2010/main" val="110963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atin typeface="Times New Roman" pitchFamily="18" charset="0"/>
            </a:endParaRPr>
          </a:p>
        </p:txBody>
      </p:sp>
      <p:sp>
        <p:nvSpPr>
          <p:cNvPr id="69636" name="3 Marcador de número de diapositiva"/>
          <p:cNvSpPr>
            <a:spLocks noGrp="1"/>
          </p:cNvSpPr>
          <p:nvPr>
            <p:ph type="sldNum" sz="quarter" idx="5"/>
          </p:nvPr>
        </p:nvSpPr>
        <p:spPr/>
        <p:txBody>
          <a:bodyPr/>
          <a:lstStyle/>
          <a:p>
            <a:pPr>
              <a:defRPr/>
            </a:pPr>
            <a:fld id="{9398B9C2-E3D4-4928-8BB5-030F8663DA0C}" type="slidenum">
              <a:rPr lang="es-ES">
                <a:latin typeface="Times New Roman" charset="0"/>
              </a:rPr>
              <a:pPr>
                <a:defRPr/>
              </a:pPr>
              <a:t>3</a:t>
            </a:fld>
            <a:endParaRPr lang="es-ES">
              <a:latin typeface="Times New Roman" charset="0"/>
            </a:endParaRPr>
          </a:p>
        </p:txBody>
      </p:sp>
    </p:spTree>
    <p:extLst>
      <p:ext uri="{BB962C8B-B14F-4D97-AF65-F5344CB8AC3E}">
        <p14:creationId xmlns:p14="http://schemas.microsoft.com/office/powerpoint/2010/main" val="1888966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CO">
              <a:latin typeface="Times New Roman" pitchFamily="18" charset="0"/>
            </a:endParaRPr>
          </a:p>
        </p:txBody>
      </p:sp>
      <p:sp>
        <p:nvSpPr>
          <p:cNvPr id="69636" name="3 Marcador de número de diapositiva"/>
          <p:cNvSpPr>
            <a:spLocks noGrp="1"/>
          </p:cNvSpPr>
          <p:nvPr>
            <p:ph type="sldNum" sz="quarter" idx="5"/>
          </p:nvPr>
        </p:nvSpPr>
        <p:spPr/>
        <p:txBody>
          <a:bodyPr/>
          <a:lstStyle/>
          <a:p>
            <a:pPr>
              <a:defRPr/>
            </a:pPr>
            <a:fld id="{9398B9C2-E3D4-4928-8BB5-030F8663DA0C}" type="slidenum">
              <a:rPr lang="es-ES">
                <a:latin typeface="Times New Roman" charset="0"/>
              </a:rPr>
              <a:pPr>
                <a:defRPr/>
              </a:pPr>
              <a:t>4</a:t>
            </a:fld>
            <a:endParaRPr lang="es-ES">
              <a:latin typeface="Times New Roman" charset="0"/>
            </a:endParaRPr>
          </a:p>
        </p:txBody>
      </p:sp>
    </p:spTree>
    <p:extLst>
      <p:ext uri="{BB962C8B-B14F-4D97-AF65-F5344CB8AC3E}">
        <p14:creationId xmlns:p14="http://schemas.microsoft.com/office/powerpoint/2010/main" val="1611632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16</a:t>
            </a:fld>
            <a:endParaRPr lang="es-ES"/>
          </a:p>
        </p:txBody>
      </p:sp>
    </p:spTree>
    <p:extLst>
      <p:ext uri="{BB962C8B-B14F-4D97-AF65-F5344CB8AC3E}">
        <p14:creationId xmlns:p14="http://schemas.microsoft.com/office/powerpoint/2010/main" val="631273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63799F9-6582-4B92-BD04-B677AE3F21D5}" type="slidenum">
              <a:rPr lang="es-ES" smtClean="0"/>
              <a:t>21</a:t>
            </a:fld>
            <a:endParaRPr lang="es-ES"/>
          </a:p>
        </p:txBody>
      </p:sp>
    </p:spTree>
    <p:extLst>
      <p:ext uri="{BB962C8B-B14F-4D97-AF65-F5344CB8AC3E}">
        <p14:creationId xmlns:p14="http://schemas.microsoft.com/office/powerpoint/2010/main" val="1767474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63799F9-6582-4B92-BD04-B677AE3F21D5}" type="slidenum">
              <a:rPr lang="es-ES" smtClean="0"/>
              <a:t>23</a:t>
            </a:fld>
            <a:endParaRPr lang="es-ES"/>
          </a:p>
        </p:txBody>
      </p:sp>
    </p:spTree>
    <p:extLst>
      <p:ext uri="{BB962C8B-B14F-4D97-AF65-F5344CB8AC3E}">
        <p14:creationId xmlns:p14="http://schemas.microsoft.com/office/powerpoint/2010/main" val="3716001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3802" y="1122363"/>
            <a:ext cx="9142810" cy="2387600"/>
          </a:xfrm>
        </p:spPr>
        <p:txBody>
          <a:bodyPr anchor="b"/>
          <a:lstStyle>
            <a:lvl1pPr algn="ctr">
              <a:defRPr sz="5999"/>
            </a:lvl1pPr>
          </a:lstStyle>
          <a:p>
            <a:r>
              <a:rPr lang="es-ES_tradnl"/>
              <a:t>Clic para editar título</a:t>
            </a:r>
          </a:p>
        </p:txBody>
      </p:sp>
      <p:sp>
        <p:nvSpPr>
          <p:cNvPr id="3" name="Subtítulo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10/4/24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359351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10/4/24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60775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3764" y="365125"/>
            <a:ext cx="2628558" cy="5811838"/>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838091" y="365125"/>
            <a:ext cx="7733293" cy="581183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10/4/24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424015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DF9A612D-489A-4192-A751-288CED589CE6}" type="datetimeFigureOut">
              <a:rPr lang="es-ES" smtClean="0"/>
              <a:t>10/4/24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9449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742" y="1709739"/>
            <a:ext cx="10514231" cy="2852737"/>
          </a:xfrm>
        </p:spPr>
        <p:txBody>
          <a:bodyPr anchor="b"/>
          <a:lstStyle>
            <a:lvl1pPr>
              <a:defRPr sz="5999"/>
            </a:lvl1pPr>
          </a:lstStyle>
          <a:p>
            <a:r>
              <a:rPr lang="es-ES_tradnl"/>
              <a:t>Clic para editar título</a:t>
            </a:r>
          </a:p>
        </p:txBody>
      </p:sp>
      <p:sp>
        <p:nvSpPr>
          <p:cNvPr id="3" name="Marcador de texto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DF9A612D-489A-4192-A751-288CED589CE6}" type="datetimeFigureOut">
              <a:rPr lang="es-ES" smtClean="0"/>
              <a:t>10/4/24</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642940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838091" y="1825625"/>
            <a:ext cx="5180926"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1396" y="1825625"/>
            <a:ext cx="5180926" cy="435133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DF9A612D-489A-4192-A751-288CED589CE6}" type="datetimeFigureOut">
              <a:rPr lang="es-ES" smtClean="0"/>
              <a:t>10/4/24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5693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679" y="365126"/>
            <a:ext cx="10514231" cy="1325563"/>
          </a:xfrm>
        </p:spPr>
        <p:txBody>
          <a:bodyPr/>
          <a:lstStyle/>
          <a:p>
            <a:r>
              <a:rPr lang="es-ES_tradnl"/>
              <a:t>Clic para editar título</a:t>
            </a:r>
          </a:p>
        </p:txBody>
      </p:sp>
      <p:sp>
        <p:nvSpPr>
          <p:cNvPr id="3" name="Marcador de texto 2"/>
          <p:cNvSpPr>
            <a:spLocks noGrp="1"/>
          </p:cNvSpPr>
          <p:nvPr>
            <p:ph type="body" idx="1"/>
          </p:nvPr>
        </p:nvSpPr>
        <p:spPr>
          <a:xfrm>
            <a:off x="839679" y="1681163"/>
            <a:ext cx="5157116"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839679" y="2505075"/>
            <a:ext cx="5157116"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1397" y="1681163"/>
            <a:ext cx="5182513"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71397" y="2505075"/>
            <a:ext cx="5182513" cy="3684588"/>
          </a:xfr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DF9A612D-489A-4192-A751-288CED589CE6}" type="datetimeFigureOut">
              <a:rPr lang="es-ES" smtClean="0"/>
              <a:t>10/4/24</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74778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0A3272DA-D159-BA42-8B93-E389BD14F71D}" type="datetimeFigureOut">
              <a:rPr lang="es-ES_tradnl" smtClean="0"/>
              <a:t>10/4/24</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4A038EE-1EA0-C14B-A703-955D3F33D50B}" type="slidenum">
              <a:rPr lang="es-ES_tradnl" smtClean="0"/>
              <a:t>‹Nº›</a:t>
            </a:fld>
            <a:endParaRPr lang="es-ES_tradnl"/>
          </a:p>
        </p:txBody>
      </p:sp>
    </p:spTree>
    <p:extLst>
      <p:ext uri="{BB962C8B-B14F-4D97-AF65-F5344CB8AC3E}">
        <p14:creationId xmlns:p14="http://schemas.microsoft.com/office/powerpoint/2010/main" val="178152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9A612D-489A-4192-A751-288CED589CE6}" type="datetimeFigureOut">
              <a:rPr lang="es-ES" smtClean="0"/>
              <a:t>10/4/24</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1872676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_tradnl"/>
              <a:t>Clic para editar título</a:t>
            </a:r>
          </a:p>
        </p:txBody>
      </p:sp>
      <p:sp>
        <p:nvSpPr>
          <p:cNvPr id="3" name="Marcador de contenido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10/4/24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56054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679" y="457200"/>
            <a:ext cx="3931725" cy="1600200"/>
          </a:xfrm>
        </p:spPr>
        <p:txBody>
          <a:bodyPr anchor="b"/>
          <a:lstStyle>
            <a:lvl1pPr>
              <a:defRPr sz="3200"/>
            </a:lvl1pPr>
          </a:lstStyle>
          <a:p>
            <a:r>
              <a:rPr lang="es-ES_tradnl"/>
              <a:t>Clic para editar título</a:t>
            </a:r>
          </a:p>
        </p:txBody>
      </p:sp>
      <p:sp>
        <p:nvSpPr>
          <p:cNvPr id="3" name="Marcador de imagen 2"/>
          <p:cNvSpPr>
            <a:spLocks noGrp="1"/>
          </p:cNvSpPr>
          <p:nvPr>
            <p:ph type="pic" idx="1"/>
          </p:nvPr>
        </p:nvSpPr>
        <p:spPr>
          <a:xfrm>
            <a:off x="5182513" y="987426"/>
            <a:ext cx="6171397"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s-ES_tradnl"/>
          </a:p>
        </p:txBody>
      </p:sp>
      <p:sp>
        <p:nvSpPr>
          <p:cNvPr id="4" name="Marcador de texto 3"/>
          <p:cNvSpPr>
            <a:spLocks noGrp="1"/>
          </p:cNvSpPr>
          <p:nvPr>
            <p:ph type="body" sz="half" idx="2"/>
          </p:nvPr>
        </p:nvSpPr>
        <p:spPr>
          <a:xfrm>
            <a:off x="839679" y="2057400"/>
            <a:ext cx="3931725"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DF9A612D-489A-4192-A751-288CED589CE6}" type="datetimeFigureOut">
              <a:rPr lang="es-ES" smtClean="0"/>
              <a:t>10/4/24</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63AFDF-DF00-4104-A68E-1809C976533F}" type="slidenum">
              <a:rPr lang="es-ES" smtClean="0"/>
              <a:t>‹Nº›</a:t>
            </a:fld>
            <a:endParaRPr lang="es-ES"/>
          </a:p>
        </p:txBody>
      </p:sp>
    </p:spTree>
    <p:extLst>
      <p:ext uri="{BB962C8B-B14F-4D97-AF65-F5344CB8AC3E}">
        <p14:creationId xmlns:p14="http://schemas.microsoft.com/office/powerpoint/2010/main" val="91896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www.marketinginteli.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671270" y="365126"/>
            <a:ext cx="4681052" cy="706809"/>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3272DA-D159-BA42-8B93-E389BD14F71D}" type="datetimeFigureOut">
              <a:rPr lang="es-ES_tradnl" smtClean="0"/>
              <a:t>10/4/24</a:t>
            </a:fld>
            <a:endParaRPr lang="es-ES_tradnl"/>
          </a:p>
        </p:txBody>
      </p:sp>
      <p:sp>
        <p:nvSpPr>
          <p:cNvPr id="5" name="Marcador de pie de página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A038EE-1EA0-C14B-A703-955D3F33D50B}" type="slidenum">
              <a:rPr lang="es-ES_tradnl" smtClean="0"/>
              <a:t>‹Nº›</a:t>
            </a:fld>
            <a:endParaRPr lang="es-ES_tradnl"/>
          </a:p>
        </p:txBody>
      </p:sp>
      <p:pic>
        <p:nvPicPr>
          <p:cNvPr id="9" name="Imagen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2547" y="5776964"/>
            <a:ext cx="1574187" cy="944512"/>
          </a:xfrm>
          <a:prstGeom prst="rect">
            <a:avLst/>
          </a:prstGeom>
        </p:spPr>
      </p:pic>
      <p:cxnSp>
        <p:nvCxnSpPr>
          <p:cNvPr id="11" name="Conector recto 10"/>
          <p:cNvCxnSpPr/>
          <p:nvPr userDrawn="1"/>
        </p:nvCxnSpPr>
        <p:spPr>
          <a:xfrm flipV="1">
            <a:off x="0" y="1412776"/>
            <a:ext cx="12190413" cy="72008"/>
          </a:xfrm>
          <a:prstGeom prst="line">
            <a:avLst/>
          </a:prstGeom>
          <a:ln w="130175"/>
        </p:spPr>
        <p:style>
          <a:lnRef idx="1">
            <a:schemeClr val="accent1"/>
          </a:lnRef>
          <a:fillRef idx="0">
            <a:schemeClr val="accent1"/>
          </a:fillRef>
          <a:effectRef idx="0">
            <a:schemeClr val="accent1"/>
          </a:effectRef>
          <a:fontRef idx="minor">
            <a:schemeClr val="tx1"/>
          </a:fontRef>
        </p:style>
      </p:cxnSp>
      <p:sp>
        <p:nvSpPr>
          <p:cNvPr id="13" name="CuadroTexto 12"/>
          <p:cNvSpPr txBox="1"/>
          <p:nvPr userDrawn="1"/>
        </p:nvSpPr>
        <p:spPr>
          <a:xfrm>
            <a:off x="3142878" y="6160211"/>
            <a:ext cx="7266800" cy="430887"/>
          </a:xfrm>
          <a:prstGeom prst="rect">
            <a:avLst/>
          </a:prstGeom>
          <a:noFill/>
        </p:spPr>
        <p:txBody>
          <a:bodyPr wrap="square" rtlCol="0">
            <a:spAutoFit/>
          </a:bodyPr>
          <a:lstStyle/>
          <a:p>
            <a:r>
              <a:rPr lang="es-ES_tradnl" sz="1100" dirty="0"/>
              <a:t>JUAN</a:t>
            </a:r>
            <a:r>
              <a:rPr lang="es-ES_tradnl" sz="1100" baseline="0" dirty="0"/>
              <a:t> CARLOS RODRIGUEZ GOMEZ</a:t>
            </a:r>
          </a:p>
          <a:p>
            <a:r>
              <a:rPr lang="es-ES_tradnl" sz="1100" baseline="0" dirty="0">
                <a:hlinkClick r:id="rId14"/>
              </a:rPr>
              <a:t>www.marketinginteli.com</a:t>
            </a:r>
            <a:r>
              <a:rPr lang="es-ES_tradnl" sz="1100" baseline="0" dirty="0"/>
              <a:t>  Facebook/</a:t>
            </a:r>
            <a:r>
              <a:rPr lang="es-ES_tradnl" sz="1100" baseline="0" dirty="0" err="1"/>
              <a:t>marketinginteli</a:t>
            </a:r>
            <a:r>
              <a:rPr lang="es-ES_tradnl" sz="1100" baseline="0" dirty="0"/>
              <a:t> / Twitter: @</a:t>
            </a:r>
            <a:r>
              <a:rPr lang="es-ES_tradnl" sz="1100" baseline="0" dirty="0" err="1"/>
              <a:t>markinteli</a:t>
            </a:r>
            <a:endParaRPr lang="es-ES_tradnl" sz="1100" dirty="0"/>
          </a:p>
        </p:txBody>
      </p:sp>
      <p:pic>
        <p:nvPicPr>
          <p:cNvPr id="7" name="Imagen 6"/>
          <p:cNvPicPr>
            <a:picLocks noChangeAspect="1"/>
          </p:cNvPicPr>
          <p:nvPr userDrawn="1"/>
        </p:nvPicPr>
        <p:blipFill>
          <a:blip r:embed="rId15"/>
          <a:stretch>
            <a:fillRect/>
          </a:stretch>
        </p:blipFill>
        <p:spPr>
          <a:xfrm>
            <a:off x="9817999" y="6068460"/>
            <a:ext cx="2424116" cy="738082"/>
          </a:xfrm>
          <a:prstGeom prst="rect">
            <a:avLst/>
          </a:prstGeom>
        </p:spPr>
      </p:pic>
    </p:spTree>
    <p:extLst>
      <p:ext uri="{BB962C8B-B14F-4D97-AF65-F5344CB8AC3E}">
        <p14:creationId xmlns:p14="http://schemas.microsoft.com/office/powerpoint/2010/main" val="1001055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tiff"/><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9.tiff"/><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080" y="243678"/>
            <a:ext cx="8456252" cy="3977410"/>
          </a:xfrm>
          <a:prstGeom prst="rect">
            <a:avLst/>
          </a:prstGeom>
        </p:spPr>
      </p:pic>
      <p:sp>
        <p:nvSpPr>
          <p:cNvPr id="4" name="CuadroTexto 3">
            <a:extLst>
              <a:ext uri="{FF2B5EF4-FFF2-40B4-BE49-F238E27FC236}">
                <a16:creationId xmlns:a16="http://schemas.microsoft.com/office/drawing/2014/main" id="{9FBC00BD-3341-B742-9EE6-BBBF62229BE5}"/>
              </a:ext>
            </a:extLst>
          </p:cNvPr>
          <p:cNvSpPr txBox="1"/>
          <p:nvPr/>
        </p:nvSpPr>
        <p:spPr>
          <a:xfrm>
            <a:off x="1867080" y="4797152"/>
            <a:ext cx="9171998" cy="707886"/>
          </a:xfrm>
          <a:prstGeom prst="rect">
            <a:avLst/>
          </a:prstGeom>
          <a:noFill/>
        </p:spPr>
        <p:txBody>
          <a:bodyPr wrap="none" rtlCol="0">
            <a:spAutoFit/>
          </a:bodyPr>
          <a:lstStyle/>
          <a:p>
            <a:r>
              <a:rPr lang="es-ES_tradnl" sz="4000" dirty="0"/>
              <a:t>RELACIÓN ENTRE EL COSTO Y EL BENEFICIO</a:t>
            </a:r>
          </a:p>
        </p:txBody>
      </p:sp>
    </p:spTree>
    <p:extLst>
      <p:ext uri="{BB962C8B-B14F-4D97-AF65-F5344CB8AC3E}">
        <p14:creationId xmlns:p14="http://schemas.microsoft.com/office/powerpoint/2010/main" val="150359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Factores de precios </a:t>
            </a:r>
          </a:p>
        </p:txBody>
      </p:sp>
      <p:sp>
        <p:nvSpPr>
          <p:cNvPr id="3" name="Marcador de contenido 2"/>
          <p:cNvSpPr>
            <a:spLocks noGrp="1"/>
          </p:cNvSpPr>
          <p:nvPr>
            <p:ph idx="1"/>
          </p:nvPr>
        </p:nvSpPr>
        <p:spPr>
          <a:xfrm>
            <a:off x="285913" y="1825625"/>
            <a:ext cx="5881301" cy="3547591"/>
          </a:xfrm>
        </p:spPr>
        <p:txBody>
          <a:bodyPr>
            <a:normAutofit fontScale="92500" lnSpcReduction="10000"/>
          </a:bodyPr>
          <a:lstStyle/>
          <a:p>
            <a:r>
              <a:rPr lang="es-ES" dirty="0"/>
              <a:t>Los tipos de costos fijos y variables. </a:t>
            </a:r>
          </a:p>
          <a:p>
            <a:pPr lvl="1"/>
            <a:r>
              <a:rPr lang="es-ES" dirty="0"/>
              <a:t>Los costos fijos(también conocidos como </a:t>
            </a:r>
            <a:r>
              <a:rPr lang="es-ES" dirty="0" err="1"/>
              <a:t>overhead</a:t>
            </a:r>
            <a:r>
              <a:rPr lang="es-ES" dirty="0"/>
              <a:t>) son costos que no varían con los niveles de producción o de ventas. </a:t>
            </a:r>
          </a:p>
          <a:p>
            <a:pPr lvl="2"/>
            <a:r>
              <a:rPr lang="es-ES" dirty="0"/>
              <a:t>Arriendo </a:t>
            </a:r>
          </a:p>
          <a:p>
            <a:pPr lvl="2"/>
            <a:r>
              <a:rPr lang="es-ES" dirty="0"/>
              <a:t>Servicios </a:t>
            </a:r>
          </a:p>
          <a:p>
            <a:pPr lvl="2"/>
            <a:r>
              <a:rPr lang="es-ES" dirty="0"/>
              <a:t>Empleados administrativos </a:t>
            </a:r>
          </a:p>
          <a:p>
            <a:pPr lvl="1"/>
            <a:r>
              <a:rPr lang="es-ES" dirty="0"/>
              <a:t>Los costos variables varían en proporción directa con el nivel de producción</a:t>
            </a:r>
          </a:p>
          <a:p>
            <a:pPr lvl="2"/>
            <a:r>
              <a:rPr lang="es-ES" dirty="0"/>
              <a:t>Materias primas</a:t>
            </a:r>
          </a:p>
          <a:p>
            <a:pPr lvl="2"/>
            <a:r>
              <a:rPr lang="es-ES" dirty="0"/>
              <a:t>Comisiones de ventas </a:t>
            </a:r>
          </a:p>
        </p:txBody>
      </p:sp>
      <p:pic>
        <p:nvPicPr>
          <p:cNvPr id="4" name="Imagen 3"/>
          <p:cNvPicPr>
            <a:picLocks noChangeAspect="1"/>
          </p:cNvPicPr>
          <p:nvPr/>
        </p:nvPicPr>
        <p:blipFill>
          <a:blip r:embed="rId2"/>
          <a:stretch>
            <a:fillRect/>
          </a:stretch>
        </p:blipFill>
        <p:spPr>
          <a:xfrm>
            <a:off x="6455246" y="1988840"/>
            <a:ext cx="5033569" cy="3888432"/>
          </a:xfrm>
          <a:prstGeom prst="rect">
            <a:avLst/>
          </a:prstGeom>
        </p:spPr>
      </p:pic>
      <p:sp>
        <p:nvSpPr>
          <p:cNvPr id="5" name="Rectángulo 4"/>
          <p:cNvSpPr/>
          <p:nvPr/>
        </p:nvSpPr>
        <p:spPr>
          <a:xfrm>
            <a:off x="1846734" y="5615662"/>
            <a:ext cx="6092825" cy="523220"/>
          </a:xfrm>
          <a:prstGeom prst="rect">
            <a:avLst/>
          </a:prstGeom>
          <a:solidFill>
            <a:schemeClr val="accent5">
              <a:lumMod val="50000"/>
            </a:schemeClr>
          </a:solidFill>
        </p:spPr>
        <p:txBody>
          <a:bodyPr>
            <a:spAutoFit/>
          </a:bodyPr>
          <a:lstStyle/>
          <a:p>
            <a:r>
              <a:rPr lang="es-ES" sz="1400" dirty="0">
                <a:solidFill>
                  <a:schemeClr val="bg1"/>
                </a:solidFill>
              </a:rPr>
              <a:t> El método de fijación de precios más simple es la fijación de precios de costo más margen —sumar un margen de utilidad estándar al costo del producto</a:t>
            </a:r>
          </a:p>
        </p:txBody>
      </p:sp>
    </p:spTree>
    <p:extLst>
      <p:ext uri="{BB962C8B-B14F-4D97-AF65-F5344CB8AC3E}">
        <p14:creationId xmlns:p14="http://schemas.microsoft.com/office/powerpoint/2010/main" val="35845721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091" y="1825625"/>
            <a:ext cx="4609043" cy="4351338"/>
          </a:xfrm>
        </p:spPr>
        <p:txBody>
          <a:bodyPr/>
          <a:lstStyle/>
          <a:p>
            <a:r>
              <a:rPr lang="es-ES" dirty="0"/>
              <a:t>Ofrecer una combinación perfecta de calidad y buen servicio a un precio aceptable</a:t>
            </a:r>
          </a:p>
        </p:txBody>
      </p:sp>
      <p:pic>
        <p:nvPicPr>
          <p:cNvPr id="1026" name="Picture 2" descr="Resultado de imagen para oferta de va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382" y="1914042"/>
            <a:ext cx="3384376" cy="4105783"/>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550590" y="3966933"/>
            <a:ext cx="6624736" cy="1323439"/>
          </a:xfrm>
          <a:prstGeom prst="rect">
            <a:avLst/>
          </a:prstGeom>
          <a:solidFill>
            <a:srgbClr val="C00000"/>
          </a:solidFill>
        </p:spPr>
        <p:txBody>
          <a:bodyPr wrap="square">
            <a:spAutoFit/>
          </a:bodyPr>
          <a:lstStyle/>
          <a:p>
            <a:r>
              <a:rPr lang="es-ES" sz="2000" dirty="0">
                <a:solidFill>
                  <a:schemeClr val="bg1"/>
                </a:solidFill>
              </a:rPr>
              <a:t>Fijación de precios de valor agregado   Vincular características y servicios de valor agregado a las ofertas para diferenciarlas y apoyar así precios más altos, en vez de recortar precios para igualar los de la competencia</a:t>
            </a:r>
          </a:p>
        </p:txBody>
      </p:sp>
    </p:spTree>
    <p:extLst>
      <p:ext uri="{BB962C8B-B14F-4D97-AF65-F5344CB8AC3E}">
        <p14:creationId xmlns:p14="http://schemas.microsoft.com/office/powerpoint/2010/main" val="1479245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sultado de imagen para fijación de prec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254" y="1772816"/>
            <a:ext cx="5298246" cy="396044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bodyPr>
          <a:lstStyle/>
          <a:p>
            <a:r>
              <a:rPr lang="es-CO" dirty="0"/>
              <a:t>Factores para determinar precios</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38547713"/>
              </p:ext>
            </p:extLst>
          </p:nvPr>
        </p:nvGraphicFramePr>
        <p:xfrm>
          <a:off x="334566" y="1772816"/>
          <a:ext cx="6696744" cy="417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9232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Elasticidad precio de la demanda </a:t>
            </a:r>
          </a:p>
        </p:txBody>
      </p:sp>
      <p:sp>
        <p:nvSpPr>
          <p:cNvPr id="3" name="Marcador de contenido 2"/>
          <p:cNvSpPr>
            <a:spLocks noGrp="1"/>
          </p:cNvSpPr>
          <p:nvPr>
            <p:ph sz="half" idx="1"/>
          </p:nvPr>
        </p:nvSpPr>
        <p:spPr>
          <a:xfrm>
            <a:off x="33869" y="2199876"/>
            <a:ext cx="4681051" cy="1819399"/>
          </a:xfrm>
        </p:spPr>
        <p:txBody>
          <a:bodyPr>
            <a:normAutofit fontScale="70000" lnSpcReduction="20000"/>
          </a:bodyPr>
          <a:lstStyle/>
          <a:p>
            <a:r>
              <a:rPr lang="es-ES" dirty="0"/>
              <a:t>La elasticidad precio de la demanda mide el grado de respuesta de la cantidad demandada de un bien, ante el cambio en el precio de ese mismo bien. Se define como el cambio porcentual en la cantidad demandada dividido el cambio porcentual en el precio.</a:t>
            </a:r>
            <a:br>
              <a:rPr lang="es-ES" dirty="0"/>
            </a:br>
            <a:endParaRPr lang="es-ES" dirty="0"/>
          </a:p>
        </p:txBody>
      </p:sp>
      <p:sp>
        <p:nvSpPr>
          <p:cNvPr id="4" name="Rectángulo 3"/>
          <p:cNvSpPr/>
          <p:nvPr/>
        </p:nvSpPr>
        <p:spPr>
          <a:xfrm>
            <a:off x="322433" y="4125216"/>
            <a:ext cx="4536504" cy="1477328"/>
          </a:xfrm>
          <a:prstGeom prst="rect">
            <a:avLst/>
          </a:prstGeom>
        </p:spPr>
        <p:txBody>
          <a:bodyPr wrap="square">
            <a:spAutoFit/>
          </a:bodyPr>
          <a:lstStyle/>
          <a:p>
            <a:r>
              <a:rPr lang="es-ES" dirty="0"/>
              <a:t> Cada precio que la compañía podría cobrar producirá un nivel de demanda distinto. La relación entre el precio que se cobra y el nivel de demanda resultante se muestra en la curva de demanda.</a:t>
            </a:r>
          </a:p>
        </p:txBody>
      </p:sp>
      <p:pic>
        <p:nvPicPr>
          <p:cNvPr id="5" name="Imagen 4"/>
          <p:cNvPicPr>
            <a:picLocks noChangeAspect="1"/>
          </p:cNvPicPr>
          <p:nvPr/>
        </p:nvPicPr>
        <p:blipFill rotWithShape="1">
          <a:blip r:embed="rId2"/>
          <a:srcRect l="16453" t="49160" r="54725" b="13041"/>
          <a:stretch/>
        </p:blipFill>
        <p:spPr>
          <a:xfrm>
            <a:off x="4583038" y="2213511"/>
            <a:ext cx="3848428" cy="2839004"/>
          </a:xfrm>
          <a:prstGeom prst="rect">
            <a:avLst/>
          </a:prstGeom>
        </p:spPr>
      </p:pic>
      <p:sp>
        <p:nvSpPr>
          <p:cNvPr id="6" name="Rectángulo 5"/>
          <p:cNvSpPr/>
          <p:nvPr/>
        </p:nvSpPr>
        <p:spPr>
          <a:xfrm>
            <a:off x="8431466" y="3571218"/>
            <a:ext cx="3443775" cy="2308324"/>
          </a:xfrm>
          <a:prstGeom prst="rect">
            <a:avLst/>
          </a:prstGeom>
          <a:solidFill>
            <a:schemeClr val="accent4">
              <a:lumMod val="60000"/>
              <a:lumOff val="40000"/>
            </a:schemeClr>
          </a:solidFill>
        </p:spPr>
        <p:txBody>
          <a:bodyPr wrap="square">
            <a:spAutoFit/>
          </a:bodyPr>
          <a:lstStyle/>
          <a:p>
            <a:r>
              <a:rPr lang="es-ES" dirty="0"/>
              <a:t>¿Qué tanto responde la demanda a un cambio en el precio?</a:t>
            </a:r>
          </a:p>
          <a:p>
            <a:pPr marL="285750" indent="-285750">
              <a:buFont typeface="Arial" panose="020B0604020202020204" pitchFamily="34" charset="0"/>
              <a:buChar char="•"/>
            </a:pPr>
            <a:r>
              <a:rPr lang="es-ES" dirty="0"/>
              <a:t>Si la demanda casi no varía con un pequeño cambio en el precio decimos que es inelástica. </a:t>
            </a:r>
          </a:p>
          <a:p>
            <a:pPr marL="285750" indent="-285750">
              <a:buFont typeface="Arial" panose="020B0604020202020204" pitchFamily="34" charset="0"/>
              <a:buChar char="•"/>
            </a:pPr>
            <a:r>
              <a:rPr lang="es-ES" dirty="0"/>
              <a:t>Si la demanda cambia mucho, es elástica. </a:t>
            </a:r>
          </a:p>
        </p:txBody>
      </p:sp>
      <p:pic>
        <p:nvPicPr>
          <p:cNvPr id="2050"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3433" y="1700808"/>
            <a:ext cx="1768270" cy="176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03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4" y="0"/>
            <a:ext cx="12186592" cy="6093296"/>
          </a:xfrm>
          <a:prstGeom prst="rect">
            <a:avLst/>
          </a:prstGeom>
        </p:spPr>
      </p:pic>
    </p:spTree>
    <p:extLst>
      <p:ext uri="{BB962C8B-B14F-4D97-AF65-F5344CB8AC3E}">
        <p14:creationId xmlns:p14="http://schemas.microsoft.com/office/powerpoint/2010/main" val="1630234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oyalty-free Image: Hispanic family in front of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765" y="1808562"/>
            <a:ext cx="7992361" cy="399670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normAutofit fontScale="90000"/>
          </a:bodyPr>
          <a:lstStyle/>
          <a:p>
            <a:r>
              <a:rPr lang="es-CO" dirty="0"/>
              <a:t>Elementos que inciden en el precio</a:t>
            </a: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43794236"/>
              </p:ext>
            </p:extLst>
          </p:nvPr>
        </p:nvGraphicFramePr>
        <p:xfrm>
          <a:off x="838200" y="1825625"/>
          <a:ext cx="10514013"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CuadroTexto"/>
          <p:cNvSpPr txBox="1"/>
          <p:nvPr/>
        </p:nvSpPr>
        <p:spPr>
          <a:xfrm>
            <a:off x="517907" y="2780929"/>
            <a:ext cx="2303956" cy="830997"/>
          </a:xfrm>
          <a:prstGeom prst="rect">
            <a:avLst/>
          </a:prstGeom>
          <a:solidFill>
            <a:schemeClr val="accent2"/>
          </a:solidFill>
          <a:scene3d>
            <a:camera prst="orthographicFront"/>
            <a:lightRig rig="threePt" dir="t"/>
          </a:scene3d>
          <a:sp3d>
            <a:bevelT prst="relaxedInset"/>
          </a:sp3d>
        </p:spPr>
        <p:txBody>
          <a:bodyPr wrap="square" rtlCol="0">
            <a:spAutoFit/>
          </a:bodyPr>
          <a:lstStyle/>
          <a:p>
            <a:pPr algn="ctr"/>
            <a:r>
              <a:rPr lang="es-CO" sz="2400" dirty="0">
                <a:solidFill>
                  <a:schemeClr val="bg1"/>
                </a:solidFill>
              </a:rPr>
              <a:t>Relación costo beneficio</a:t>
            </a:r>
          </a:p>
        </p:txBody>
      </p:sp>
    </p:spTree>
    <p:extLst>
      <p:ext uri="{BB962C8B-B14F-4D97-AF65-F5344CB8AC3E}">
        <p14:creationId xmlns:p14="http://schemas.microsoft.com/office/powerpoint/2010/main" val="1416906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Determinación de precios </a:t>
            </a:r>
          </a:p>
        </p:txBody>
      </p:sp>
      <p:sp>
        <p:nvSpPr>
          <p:cNvPr id="5" name="CuadroTexto 4"/>
          <p:cNvSpPr txBox="1"/>
          <p:nvPr/>
        </p:nvSpPr>
        <p:spPr>
          <a:xfrm>
            <a:off x="769844" y="2235037"/>
            <a:ext cx="1872208" cy="923330"/>
          </a:xfrm>
          <a:prstGeom prst="rect">
            <a:avLst/>
          </a:prstGeom>
          <a:solidFill>
            <a:schemeClr val="accent2"/>
          </a:solidFill>
        </p:spPr>
        <p:txBody>
          <a:bodyPr wrap="square" rtlCol="0">
            <a:spAutoFit/>
          </a:bodyPr>
          <a:lstStyle/>
          <a:p>
            <a:r>
              <a:rPr lang="es-ES" dirty="0">
                <a:solidFill>
                  <a:schemeClr val="bg1"/>
                </a:solidFill>
              </a:rPr>
              <a:t>Percepciones de valor por parte del cliente </a:t>
            </a:r>
          </a:p>
        </p:txBody>
      </p:sp>
      <p:sp>
        <p:nvSpPr>
          <p:cNvPr id="6" name="CuadroTexto 5"/>
          <p:cNvSpPr txBox="1"/>
          <p:nvPr/>
        </p:nvSpPr>
        <p:spPr>
          <a:xfrm>
            <a:off x="769844" y="3429000"/>
            <a:ext cx="1833066" cy="1200329"/>
          </a:xfrm>
          <a:prstGeom prst="rect">
            <a:avLst/>
          </a:prstGeom>
          <a:solidFill>
            <a:srgbClr val="C00000"/>
          </a:solidFill>
        </p:spPr>
        <p:txBody>
          <a:bodyPr wrap="none" rtlCol="0">
            <a:spAutoFit/>
          </a:bodyPr>
          <a:lstStyle/>
          <a:p>
            <a:r>
              <a:rPr lang="es-ES" dirty="0">
                <a:solidFill>
                  <a:schemeClr val="bg1"/>
                </a:solidFill>
              </a:rPr>
              <a:t>Precio Máximo </a:t>
            </a:r>
          </a:p>
          <a:p>
            <a:r>
              <a:rPr lang="es-ES" dirty="0">
                <a:solidFill>
                  <a:schemeClr val="bg1"/>
                </a:solidFill>
              </a:rPr>
              <a:t>No hay demanda </a:t>
            </a:r>
          </a:p>
          <a:p>
            <a:r>
              <a:rPr lang="es-ES" dirty="0">
                <a:solidFill>
                  <a:schemeClr val="bg1"/>
                </a:solidFill>
              </a:rPr>
              <a:t>Por arriba</a:t>
            </a:r>
          </a:p>
          <a:p>
            <a:r>
              <a:rPr lang="es-ES" dirty="0">
                <a:solidFill>
                  <a:schemeClr val="bg1"/>
                </a:solidFill>
              </a:rPr>
              <a:t> de este precio </a:t>
            </a:r>
          </a:p>
        </p:txBody>
      </p:sp>
      <p:sp>
        <p:nvSpPr>
          <p:cNvPr id="7" name="CuadroTexto 6"/>
          <p:cNvSpPr txBox="1"/>
          <p:nvPr/>
        </p:nvSpPr>
        <p:spPr>
          <a:xfrm>
            <a:off x="4335620" y="2327370"/>
            <a:ext cx="3244330" cy="830997"/>
          </a:xfrm>
          <a:prstGeom prst="rect">
            <a:avLst/>
          </a:prstGeom>
          <a:noFill/>
        </p:spPr>
        <p:txBody>
          <a:bodyPr wrap="square" rtlCol="0">
            <a:spAutoFit/>
          </a:bodyPr>
          <a:lstStyle/>
          <a:p>
            <a:r>
              <a:rPr lang="es-ES" sz="2400" dirty="0">
                <a:solidFill>
                  <a:srgbClr val="0070C0"/>
                </a:solidFill>
              </a:rPr>
              <a:t>Otras consideraciones internas y externas</a:t>
            </a:r>
          </a:p>
        </p:txBody>
      </p:sp>
      <p:sp>
        <p:nvSpPr>
          <p:cNvPr id="8" name="CuadroTexto 7"/>
          <p:cNvSpPr txBox="1"/>
          <p:nvPr/>
        </p:nvSpPr>
        <p:spPr>
          <a:xfrm>
            <a:off x="3862958" y="3429000"/>
            <a:ext cx="4176464" cy="1200329"/>
          </a:xfrm>
          <a:prstGeom prst="rect">
            <a:avLst/>
          </a:prstGeom>
          <a:solidFill>
            <a:srgbClr val="002060"/>
          </a:solidFill>
        </p:spPr>
        <p:txBody>
          <a:bodyPr wrap="square" rtlCol="0">
            <a:spAutoFit/>
          </a:bodyPr>
          <a:lstStyle/>
          <a:p>
            <a:r>
              <a:rPr lang="es-ES" dirty="0">
                <a:solidFill>
                  <a:schemeClr val="bg1"/>
                </a:solidFill>
              </a:rPr>
              <a:t>Estrategia de marketing, objetivos y mezcla</a:t>
            </a:r>
          </a:p>
          <a:p>
            <a:r>
              <a:rPr lang="es-ES" dirty="0">
                <a:solidFill>
                  <a:schemeClr val="bg1"/>
                </a:solidFill>
              </a:rPr>
              <a:t>Naturaleza del mercado y demanda </a:t>
            </a:r>
          </a:p>
          <a:p>
            <a:r>
              <a:rPr lang="es-ES" dirty="0">
                <a:solidFill>
                  <a:schemeClr val="bg1"/>
                </a:solidFill>
              </a:rPr>
              <a:t>Estrategias y precios de los competidores </a:t>
            </a:r>
          </a:p>
        </p:txBody>
      </p:sp>
      <p:sp>
        <p:nvSpPr>
          <p:cNvPr id="9" name="CuadroTexto 8"/>
          <p:cNvSpPr txBox="1"/>
          <p:nvPr/>
        </p:nvSpPr>
        <p:spPr>
          <a:xfrm>
            <a:off x="9125763" y="2374264"/>
            <a:ext cx="1872208" cy="646331"/>
          </a:xfrm>
          <a:prstGeom prst="rect">
            <a:avLst/>
          </a:prstGeom>
          <a:solidFill>
            <a:schemeClr val="accent2"/>
          </a:solidFill>
        </p:spPr>
        <p:txBody>
          <a:bodyPr wrap="square" rtlCol="0">
            <a:spAutoFit/>
          </a:bodyPr>
          <a:lstStyle/>
          <a:p>
            <a:r>
              <a:rPr lang="es-ES" dirty="0">
                <a:solidFill>
                  <a:schemeClr val="bg1"/>
                </a:solidFill>
              </a:rPr>
              <a:t>Costos del producto </a:t>
            </a:r>
          </a:p>
        </p:txBody>
      </p:sp>
      <p:sp>
        <p:nvSpPr>
          <p:cNvPr id="10" name="CuadroTexto 9"/>
          <p:cNvSpPr txBox="1"/>
          <p:nvPr/>
        </p:nvSpPr>
        <p:spPr>
          <a:xfrm>
            <a:off x="9081530" y="3429000"/>
            <a:ext cx="1960674" cy="1200329"/>
          </a:xfrm>
          <a:prstGeom prst="rect">
            <a:avLst/>
          </a:prstGeom>
          <a:solidFill>
            <a:srgbClr val="C00000"/>
          </a:solidFill>
        </p:spPr>
        <p:txBody>
          <a:bodyPr wrap="square" rtlCol="0">
            <a:spAutoFit/>
          </a:bodyPr>
          <a:lstStyle/>
          <a:p>
            <a:r>
              <a:rPr lang="es-ES" dirty="0">
                <a:solidFill>
                  <a:schemeClr val="bg1"/>
                </a:solidFill>
              </a:rPr>
              <a:t>Precio Mínimo </a:t>
            </a:r>
          </a:p>
          <a:p>
            <a:r>
              <a:rPr lang="es-ES" dirty="0">
                <a:solidFill>
                  <a:schemeClr val="bg1"/>
                </a:solidFill>
              </a:rPr>
              <a:t>No hay ganancias por debajo de este precio </a:t>
            </a:r>
          </a:p>
        </p:txBody>
      </p:sp>
      <p:sp>
        <p:nvSpPr>
          <p:cNvPr id="11" name="Flecha derecha 10"/>
          <p:cNvSpPr/>
          <p:nvPr/>
        </p:nvSpPr>
        <p:spPr>
          <a:xfrm>
            <a:off x="2998862" y="3020595"/>
            <a:ext cx="720080" cy="84045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derecha 11"/>
          <p:cNvSpPr/>
          <p:nvPr/>
        </p:nvSpPr>
        <p:spPr>
          <a:xfrm>
            <a:off x="8128035" y="3008773"/>
            <a:ext cx="720080" cy="84045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p:cNvSpPr txBox="1"/>
          <p:nvPr/>
        </p:nvSpPr>
        <p:spPr>
          <a:xfrm>
            <a:off x="3537227" y="5515432"/>
            <a:ext cx="4502195" cy="369332"/>
          </a:xfrm>
          <a:prstGeom prst="rect">
            <a:avLst/>
          </a:prstGeom>
          <a:noFill/>
        </p:spPr>
        <p:txBody>
          <a:bodyPr wrap="none" rtlCol="0">
            <a:spAutoFit/>
          </a:bodyPr>
          <a:lstStyle/>
          <a:p>
            <a:r>
              <a:rPr lang="es-ES" dirty="0"/>
              <a:t>Fuente: Fundamentos de Marketing de </a:t>
            </a:r>
            <a:r>
              <a:rPr lang="es-ES" dirty="0" err="1"/>
              <a:t>Kotler</a:t>
            </a:r>
            <a:r>
              <a:rPr lang="es-ES" dirty="0"/>
              <a:t> </a:t>
            </a:r>
          </a:p>
        </p:txBody>
      </p:sp>
    </p:spTree>
    <p:extLst>
      <p:ext uri="{BB962C8B-B14F-4D97-AF65-F5344CB8AC3E}">
        <p14:creationId xmlns:p14="http://schemas.microsoft.com/office/powerpoint/2010/main" val="574895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609521" y="274638"/>
            <a:ext cx="10971372" cy="706090"/>
          </a:xfrm>
        </p:spPr>
        <p:txBody>
          <a:bodyPr/>
          <a:lstStyle/>
          <a:p>
            <a:r>
              <a:rPr lang="es-CO" dirty="0"/>
              <a:t>Factores para determinar precios</a:t>
            </a:r>
          </a:p>
        </p:txBody>
      </p:sp>
      <p:sp>
        <p:nvSpPr>
          <p:cNvPr id="3" name="2 Marcador de contenido"/>
          <p:cNvSpPr>
            <a:spLocks noGrp="1"/>
          </p:cNvSpPr>
          <p:nvPr>
            <p:ph idx="1"/>
          </p:nvPr>
        </p:nvSpPr>
        <p:spPr>
          <a:xfrm>
            <a:off x="609521" y="1600201"/>
            <a:ext cx="5989741" cy="4525963"/>
          </a:xfrm>
        </p:spPr>
        <p:txBody>
          <a:bodyPr>
            <a:normAutofit fontScale="85000" lnSpcReduction="20000"/>
          </a:bodyPr>
          <a:lstStyle/>
          <a:p>
            <a:pPr fontAlgn="base"/>
            <a:r>
              <a:rPr lang="es-CO" dirty="0"/>
              <a:t>El precio de un producto depende del ciclo de vida por el cual va atravesando el producto es decir su  precio variara según se encuentre en la etapa de introducción crecimiento, madurez o declive. </a:t>
            </a:r>
          </a:p>
          <a:p>
            <a:pPr fontAlgn="base"/>
            <a:r>
              <a:rPr lang="es-CO" dirty="0"/>
              <a:t>Pero es mucho más complicado cuando el producto que lanzara a compañía  es innovador es decir algo un producto nuevo, para esto existen dos  estrategias las cuales son:</a:t>
            </a:r>
          </a:p>
          <a:p>
            <a:pPr marL="0" indent="0">
              <a:buNone/>
            </a:pPr>
            <a:endParaRPr lang="es-CO" b="0" dirty="0">
              <a:effectLst/>
            </a:endParaRPr>
          </a:p>
          <a:p>
            <a:pPr lvl="1" fontAlgn="base"/>
            <a:r>
              <a:rPr lang="es-CO" dirty="0"/>
              <a:t>Fijación de precios por descremado.</a:t>
            </a:r>
          </a:p>
          <a:p>
            <a:pPr lvl="1" fontAlgn="base"/>
            <a:r>
              <a:rPr lang="es-CO" dirty="0"/>
              <a:t>Fijación de precio para penetrar en el mercado.</a:t>
            </a:r>
          </a:p>
          <a:p>
            <a:pPr marL="0" indent="0">
              <a:buNone/>
            </a:pPr>
            <a:br>
              <a:rPr lang="es-CO" b="0" dirty="0">
                <a:effectLst/>
              </a:rPr>
            </a:br>
            <a:endParaRPr lang="es-CO" dirty="0"/>
          </a:p>
        </p:txBody>
      </p:sp>
      <p:pic>
        <p:nvPicPr>
          <p:cNvPr id="2" name="Imagen 1"/>
          <p:cNvPicPr>
            <a:picLocks noChangeAspect="1"/>
          </p:cNvPicPr>
          <p:nvPr/>
        </p:nvPicPr>
        <p:blipFill>
          <a:blip r:embed="rId2"/>
          <a:stretch>
            <a:fillRect/>
          </a:stretch>
        </p:blipFill>
        <p:spPr>
          <a:xfrm>
            <a:off x="6611080" y="2309774"/>
            <a:ext cx="5028742" cy="2631393"/>
          </a:xfrm>
          <a:prstGeom prst="rect">
            <a:avLst/>
          </a:prstGeom>
        </p:spPr>
      </p:pic>
    </p:spTree>
    <p:extLst>
      <p:ext uri="{BB962C8B-B14F-4D97-AF65-F5344CB8AC3E}">
        <p14:creationId xmlns:p14="http://schemas.microsoft.com/office/powerpoint/2010/main" val="41662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71070" y="365126"/>
            <a:ext cx="6481252" cy="706809"/>
          </a:xfrm>
        </p:spPr>
        <p:txBody>
          <a:bodyPr>
            <a:normAutofit/>
          </a:bodyPr>
          <a:lstStyle/>
          <a:p>
            <a:r>
              <a:rPr lang="es-ES" dirty="0"/>
              <a:t>Precios por descremado </a:t>
            </a:r>
          </a:p>
        </p:txBody>
      </p:sp>
      <p:sp>
        <p:nvSpPr>
          <p:cNvPr id="3" name="Marcador de contenido 2"/>
          <p:cNvSpPr>
            <a:spLocks noGrp="1"/>
          </p:cNvSpPr>
          <p:nvPr>
            <p:ph idx="1"/>
          </p:nvPr>
        </p:nvSpPr>
        <p:spPr>
          <a:xfrm>
            <a:off x="5758300" y="1830388"/>
            <a:ext cx="6409243" cy="4351338"/>
          </a:xfrm>
        </p:spPr>
        <p:txBody>
          <a:bodyPr/>
          <a:lstStyle/>
          <a:p>
            <a:r>
              <a:rPr lang="es-ES" dirty="0"/>
              <a:t> Muchas compañías que inventan productos nuevos inicialmente establecen precios altos para “descremar” las ganancias capa por capa del mercado. </a:t>
            </a:r>
            <a:r>
              <a:rPr lang="es-ES" dirty="0" err="1"/>
              <a:t>Samsumg</a:t>
            </a:r>
            <a:r>
              <a:rPr lang="es-ES" dirty="0"/>
              <a:t>  utiliza con frecuencia esta estrategia, llamada fijación de precios por descremado</a:t>
            </a:r>
          </a:p>
        </p:txBody>
      </p:sp>
      <p:pic>
        <p:nvPicPr>
          <p:cNvPr id="5" name="Imagen 4"/>
          <p:cNvPicPr>
            <a:picLocks noChangeAspect="1"/>
          </p:cNvPicPr>
          <p:nvPr/>
        </p:nvPicPr>
        <p:blipFill>
          <a:blip r:embed="rId2"/>
          <a:stretch>
            <a:fillRect/>
          </a:stretch>
        </p:blipFill>
        <p:spPr>
          <a:xfrm>
            <a:off x="1288504" y="1830388"/>
            <a:ext cx="3582566" cy="3582566"/>
          </a:xfrm>
          <a:prstGeom prst="rect">
            <a:avLst/>
          </a:prstGeom>
        </p:spPr>
      </p:pic>
    </p:spTree>
    <p:extLst>
      <p:ext uri="{BB962C8B-B14F-4D97-AF65-F5344CB8AC3E}">
        <p14:creationId xmlns:p14="http://schemas.microsoft.com/office/powerpoint/2010/main" val="596226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8862" y="365126"/>
            <a:ext cx="8353460" cy="706809"/>
          </a:xfrm>
        </p:spPr>
        <p:txBody>
          <a:bodyPr>
            <a:normAutofit fontScale="90000"/>
          </a:bodyPr>
          <a:lstStyle/>
          <a:p>
            <a:r>
              <a:rPr lang="es-ES" dirty="0"/>
              <a:t> FIJACIÓN DE PRECIOS PARA PENETRAR EN EL MERCADO </a:t>
            </a:r>
          </a:p>
        </p:txBody>
      </p:sp>
      <p:sp>
        <p:nvSpPr>
          <p:cNvPr id="3" name="Marcador de contenido 2"/>
          <p:cNvSpPr>
            <a:spLocks noGrp="1"/>
          </p:cNvSpPr>
          <p:nvPr>
            <p:ph idx="1"/>
          </p:nvPr>
        </p:nvSpPr>
        <p:spPr>
          <a:xfrm>
            <a:off x="694607" y="1825625"/>
            <a:ext cx="4968552" cy="4123655"/>
          </a:xfrm>
        </p:spPr>
        <p:txBody>
          <a:bodyPr>
            <a:normAutofit fontScale="77500" lnSpcReduction="20000"/>
          </a:bodyPr>
          <a:lstStyle/>
          <a:p>
            <a:r>
              <a:rPr lang="es-ES" dirty="0"/>
              <a:t>E n lugar de fijar un precio inicial alto para dividir en capas segmentos del mercado pequeños pero rentables, algunas compañías utilizan la fijación de precios para penetrar en el mercado. </a:t>
            </a:r>
          </a:p>
          <a:p>
            <a:r>
              <a:rPr lang="es-ES" dirty="0"/>
              <a:t>Fijan un precio bajo inicial con el fin de penetrar en el mercado de manera rápida y profunda</a:t>
            </a:r>
          </a:p>
          <a:p>
            <a:pPr lvl="1"/>
            <a:r>
              <a:rPr lang="es-ES" dirty="0"/>
              <a:t>Atraer a un gran número de compradores en muy poco tiempo y conseguir una participación de mercado importante</a:t>
            </a:r>
          </a:p>
          <a:p>
            <a:pPr lvl="1"/>
            <a:r>
              <a:rPr lang="es-ES" dirty="0"/>
              <a:t>El elevado volumen de ventas hace que los costos bajen, y esto permite a la compañía bajar sus precios todavía más.</a:t>
            </a:r>
          </a:p>
          <a:p>
            <a:endParaRPr lang="es-ES" dirty="0"/>
          </a:p>
        </p:txBody>
      </p:sp>
      <p:sp>
        <p:nvSpPr>
          <p:cNvPr id="4" name="Rectángulo 3"/>
          <p:cNvSpPr/>
          <p:nvPr/>
        </p:nvSpPr>
        <p:spPr>
          <a:xfrm>
            <a:off x="5807173" y="4797152"/>
            <a:ext cx="6092825" cy="923330"/>
          </a:xfrm>
          <a:prstGeom prst="rect">
            <a:avLst/>
          </a:prstGeom>
          <a:solidFill>
            <a:schemeClr val="accent4">
              <a:lumMod val="60000"/>
              <a:lumOff val="40000"/>
            </a:schemeClr>
          </a:solidFill>
        </p:spPr>
        <p:txBody>
          <a:bodyPr>
            <a:spAutoFit/>
          </a:bodyPr>
          <a:lstStyle/>
          <a:p>
            <a:r>
              <a:rPr lang="es-ES" dirty="0"/>
              <a:t>Dell la usó para entrar en el mercado de computadoras personales al vender productos de alta calidad a través de canales directos de más bajo costo</a:t>
            </a:r>
          </a:p>
        </p:txBody>
      </p:sp>
      <p:pic>
        <p:nvPicPr>
          <p:cNvPr id="5" name="Imagen 4"/>
          <p:cNvPicPr>
            <a:picLocks noChangeAspect="1"/>
          </p:cNvPicPr>
          <p:nvPr/>
        </p:nvPicPr>
        <p:blipFill>
          <a:blip r:embed="rId2"/>
          <a:stretch>
            <a:fillRect/>
          </a:stretch>
        </p:blipFill>
        <p:spPr>
          <a:xfrm>
            <a:off x="7344630" y="1556792"/>
            <a:ext cx="3017912" cy="3017912"/>
          </a:xfrm>
          <a:prstGeom prst="rect">
            <a:avLst/>
          </a:prstGeom>
        </p:spPr>
      </p:pic>
    </p:spTree>
    <p:extLst>
      <p:ext uri="{BB962C8B-B14F-4D97-AF65-F5344CB8AC3E}">
        <p14:creationId xmlns:p14="http://schemas.microsoft.com/office/powerpoint/2010/main" val="334996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Qué es el precio </a:t>
            </a:r>
          </a:p>
        </p:txBody>
      </p:sp>
      <p:sp>
        <p:nvSpPr>
          <p:cNvPr id="3" name="Marcador de contenido 2"/>
          <p:cNvSpPr>
            <a:spLocks noGrp="1"/>
          </p:cNvSpPr>
          <p:nvPr>
            <p:ph idx="1"/>
          </p:nvPr>
        </p:nvSpPr>
        <p:spPr>
          <a:xfrm>
            <a:off x="766614" y="2217005"/>
            <a:ext cx="5041091" cy="3187551"/>
          </a:xfrm>
        </p:spPr>
        <p:txBody>
          <a:bodyPr>
            <a:normAutofit fontScale="92500" lnSpcReduction="10000"/>
          </a:bodyPr>
          <a:lstStyle/>
          <a:p>
            <a:r>
              <a:rPr lang="es-ES" dirty="0"/>
              <a:t> En el sentido más estricto, el precio es la cantidad de dinero </a:t>
            </a:r>
            <a:r>
              <a:rPr lang="es-ES" sz="3000" b="1" dirty="0"/>
              <a:t>que se cobra por un producto o servicio. </a:t>
            </a:r>
            <a:endParaRPr lang="es-ES" b="1" dirty="0"/>
          </a:p>
          <a:p>
            <a:r>
              <a:rPr lang="es-ES" dirty="0"/>
              <a:t>En términos más amplios, un precio es la suma de los valores que los clientes dan a cambio de </a:t>
            </a:r>
            <a:r>
              <a:rPr lang="es-ES" b="1" dirty="0">
                <a:solidFill>
                  <a:srgbClr val="002060"/>
                </a:solidFill>
              </a:rPr>
              <a:t>los beneficios de tener o usar el producto o servicio</a:t>
            </a:r>
          </a:p>
        </p:txBody>
      </p:sp>
      <p:sp>
        <p:nvSpPr>
          <p:cNvPr id="6" name="CuadroTexto 5">
            <a:extLst>
              <a:ext uri="{FF2B5EF4-FFF2-40B4-BE49-F238E27FC236}">
                <a16:creationId xmlns:a16="http://schemas.microsoft.com/office/drawing/2014/main" id="{A0B3FE78-FD7D-5842-A8EC-24D52812ABB3}"/>
              </a:ext>
            </a:extLst>
          </p:cNvPr>
          <p:cNvSpPr txBox="1"/>
          <p:nvPr/>
        </p:nvSpPr>
        <p:spPr>
          <a:xfrm>
            <a:off x="6381231" y="2060848"/>
            <a:ext cx="4934639" cy="3108543"/>
          </a:xfrm>
          <a:prstGeom prst="rect">
            <a:avLst/>
          </a:prstGeom>
          <a:noFill/>
        </p:spPr>
        <p:txBody>
          <a:bodyPr wrap="square" rtlCol="0">
            <a:spAutoFit/>
          </a:bodyPr>
          <a:lstStyle/>
          <a:p>
            <a:r>
              <a:rPr lang="es-ES_tradnl" sz="2800" dirty="0"/>
              <a:t>Beneficios en varios planos </a:t>
            </a:r>
          </a:p>
          <a:p>
            <a:endParaRPr lang="es-ES_tradnl" sz="2800" dirty="0"/>
          </a:p>
          <a:p>
            <a:r>
              <a:rPr lang="es-ES_tradnl" sz="2800" dirty="0"/>
              <a:t>Plano funcional y de la razón </a:t>
            </a:r>
          </a:p>
          <a:p>
            <a:r>
              <a:rPr lang="es-ES_tradnl" sz="2800" dirty="0"/>
              <a:t> (Oferta y una demanda)</a:t>
            </a:r>
          </a:p>
          <a:p>
            <a:r>
              <a:rPr lang="es-ES_tradnl" sz="2800" dirty="0"/>
              <a:t>Psicológico: Beneficios emocionales</a:t>
            </a:r>
          </a:p>
          <a:p>
            <a:endParaRPr lang="es-ES_tradnl" sz="2800" dirty="0"/>
          </a:p>
        </p:txBody>
      </p:sp>
    </p:spTree>
    <p:extLst>
      <p:ext uri="{BB962C8B-B14F-4D97-AF65-F5344CB8AC3E}">
        <p14:creationId xmlns:p14="http://schemas.microsoft.com/office/powerpoint/2010/main" val="1851124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6774" y="365126"/>
            <a:ext cx="9145548" cy="706809"/>
          </a:xfrm>
        </p:spPr>
        <p:txBody>
          <a:bodyPr>
            <a:normAutofit fontScale="90000"/>
          </a:bodyPr>
          <a:lstStyle/>
          <a:p>
            <a:r>
              <a:rPr lang="es-ES" dirty="0"/>
              <a:t>FIJACIÓN DE PRECIOS PARA LÍNEA DE PRODUCTOS </a:t>
            </a:r>
          </a:p>
        </p:txBody>
      </p:sp>
      <p:sp>
        <p:nvSpPr>
          <p:cNvPr id="3" name="Marcador de contenido 2"/>
          <p:cNvSpPr>
            <a:spLocks noGrp="1"/>
          </p:cNvSpPr>
          <p:nvPr>
            <p:ph idx="1"/>
          </p:nvPr>
        </p:nvSpPr>
        <p:spPr/>
        <p:txBody>
          <a:bodyPr/>
          <a:lstStyle/>
          <a:p>
            <a:r>
              <a:rPr lang="es-ES" dirty="0"/>
              <a:t>Las compañías desarrollan, por lo regular, líneas de productos en lugar de productos individuales. </a:t>
            </a:r>
          </a:p>
        </p:txBody>
      </p:sp>
      <p:pic>
        <p:nvPicPr>
          <p:cNvPr id="4" name="Imagen 3"/>
          <p:cNvPicPr>
            <a:picLocks noChangeAspect="1"/>
          </p:cNvPicPr>
          <p:nvPr/>
        </p:nvPicPr>
        <p:blipFill>
          <a:blip r:embed="rId2"/>
          <a:stretch>
            <a:fillRect/>
          </a:stretch>
        </p:blipFill>
        <p:spPr>
          <a:xfrm>
            <a:off x="2422798" y="3101010"/>
            <a:ext cx="3024336" cy="2265333"/>
          </a:xfrm>
          <a:prstGeom prst="rect">
            <a:avLst/>
          </a:prstGeom>
        </p:spPr>
      </p:pic>
      <p:pic>
        <p:nvPicPr>
          <p:cNvPr id="5" name="Imagen 4"/>
          <p:cNvPicPr>
            <a:picLocks noChangeAspect="1"/>
          </p:cNvPicPr>
          <p:nvPr/>
        </p:nvPicPr>
        <p:blipFill>
          <a:blip r:embed="rId3"/>
          <a:stretch>
            <a:fillRect/>
          </a:stretch>
        </p:blipFill>
        <p:spPr>
          <a:xfrm>
            <a:off x="6950199" y="2790147"/>
            <a:ext cx="2887057" cy="2887057"/>
          </a:xfrm>
          <a:prstGeom prst="rect">
            <a:avLst/>
          </a:prstGeom>
        </p:spPr>
      </p:pic>
    </p:spTree>
    <p:extLst>
      <p:ext uri="{BB962C8B-B14F-4D97-AF65-F5344CB8AC3E}">
        <p14:creationId xmlns:p14="http://schemas.microsoft.com/office/powerpoint/2010/main" val="4151319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6694" y="365126"/>
            <a:ext cx="9865628" cy="706809"/>
          </a:xfrm>
        </p:spPr>
        <p:txBody>
          <a:bodyPr>
            <a:normAutofit fontScale="90000"/>
          </a:bodyPr>
          <a:lstStyle/>
          <a:p>
            <a:r>
              <a:rPr lang="es-ES" dirty="0"/>
              <a:t>FIJACIÓN DE PRECIOS PARA PRODUCTO OPCIONAL </a:t>
            </a:r>
          </a:p>
        </p:txBody>
      </p:sp>
      <p:sp>
        <p:nvSpPr>
          <p:cNvPr id="3" name="Marcador de contenido 2"/>
          <p:cNvSpPr>
            <a:spLocks noGrp="1"/>
          </p:cNvSpPr>
          <p:nvPr>
            <p:ph idx="1"/>
          </p:nvPr>
        </p:nvSpPr>
        <p:spPr/>
        <p:txBody>
          <a:bodyPr/>
          <a:lstStyle/>
          <a:p>
            <a:r>
              <a:rPr lang="es-ES" dirty="0"/>
              <a:t>Muchas compañías utilizan la fijación de precios para producto opcional al ofrecer productos opcionales o accesorios junto con su producto principal</a:t>
            </a:r>
          </a:p>
        </p:txBody>
      </p:sp>
      <p:pic>
        <p:nvPicPr>
          <p:cNvPr id="4" name="Imagen 3"/>
          <p:cNvPicPr>
            <a:picLocks noChangeAspect="1"/>
          </p:cNvPicPr>
          <p:nvPr/>
        </p:nvPicPr>
        <p:blipFill>
          <a:blip r:embed="rId3"/>
          <a:stretch>
            <a:fillRect/>
          </a:stretch>
        </p:blipFill>
        <p:spPr>
          <a:xfrm>
            <a:off x="3237706" y="3140968"/>
            <a:ext cx="5715000" cy="2600325"/>
          </a:xfrm>
          <a:prstGeom prst="rect">
            <a:avLst/>
          </a:prstGeom>
        </p:spPr>
      </p:pic>
    </p:spTree>
    <p:extLst>
      <p:ext uri="{BB962C8B-B14F-4D97-AF65-F5344CB8AC3E}">
        <p14:creationId xmlns:p14="http://schemas.microsoft.com/office/powerpoint/2010/main" val="2411437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26854" y="365126"/>
            <a:ext cx="8425468" cy="706809"/>
          </a:xfrm>
        </p:spPr>
        <p:txBody>
          <a:bodyPr>
            <a:normAutofit fontScale="90000"/>
          </a:bodyPr>
          <a:lstStyle/>
          <a:p>
            <a:r>
              <a:rPr lang="es-ES" dirty="0"/>
              <a:t>FIJACIÓN DE PRECIOS PARA PRODUCTO CAUTIVO </a:t>
            </a:r>
          </a:p>
        </p:txBody>
      </p:sp>
      <p:sp>
        <p:nvSpPr>
          <p:cNvPr id="3" name="Marcador de contenido 2"/>
          <p:cNvSpPr>
            <a:spLocks noGrp="1"/>
          </p:cNvSpPr>
          <p:nvPr>
            <p:ph idx="1"/>
          </p:nvPr>
        </p:nvSpPr>
        <p:spPr>
          <a:xfrm>
            <a:off x="838091" y="1825625"/>
            <a:ext cx="5329123" cy="4351338"/>
          </a:xfrm>
        </p:spPr>
        <p:txBody>
          <a:bodyPr>
            <a:normAutofit/>
          </a:bodyPr>
          <a:lstStyle/>
          <a:p>
            <a:r>
              <a:rPr lang="es-ES" dirty="0"/>
              <a:t>Las compañías que fabrican artículos que se tienen que usar junto con un producto principal utilizan la fijación de precios para producto cautivo. </a:t>
            </a:r>
          </a:p>
          <a:p>
            <a:r>
              <a:rPr lang="es-ES" dirty="0"/>
              <a:t>Algunos ejemplos son las cuchillas para afeitar, los juegos de video, y los cartuchos de tinta y </a:t>
            </a:r>
            <a:r>
              <a:rPr lang="es-ES" dirty="0" err="1"/>
              <a:t>toner</a:t>
            </a:r>
            <a:r>
              <a:rPr lang="es-ES" dirty="0"/>
              <a:t> para impresora</a:t>
            </a:r>
          </a:p>
        </p:txBody>
      </p:sp>
      <p:pic>
        <p:nvPicPr>
          <p:cNvPr id="4" name="Imagen 3"/>
          <p:cNvPicPr>
            <a:picLocks noChangeAspect="1"/>
          </p:cNvPicPr>
          <p:nvPr/>
        </p:nvPicPr>
        <p:blipFill>
          <a:blip r:embed="rId2"/>
          <a:stretch>
            <a:fillRect/>
          </a:stretch>
        </p:blipFill>
        <p:spPr>
          <a:xfrm>
            <a:off x="9263558" y="2132856"/>
            <a:ext cx="2776459" cy="2079664"/>
          </a:xfrm>
          <a:prstGeom prst="rect">
            <a:avLst/>
          </a:prstGeom>
        </p:spPr>
      </p:pic>
      <p:pic>
        <p:nvPicPr>
          <p:cNvPr id="5" name="Imagen 4"/>
          <p:cNvPicPr>
            <a:picLocks noChangeAspect="1"/>
          </p:cNvPicPr>
          <p:nvPr/>
        </p:nvPicPr>
        <p:blipFill>
          <a:blip r:embed="rId3"/>
          <a:stretch>
            <a:fillRect/>
          </a:stretch>
        </p:blipFill>
        <p:spPr>
          <a:xfrm>
            <a:off x="6743278" y="2561293"/>
            <a:ext cx="2712148" cy="2712148"/>
          </a:xfrm>
          <a:prstGeom prst="rect">
            <a:avLst/>
          </a:prstGeom>
        </p:spPr>
      </p:pic>
    </p:spTree>
    <p:extLst>
      <p:ext uri="{BB962C8B-B14F-4D97-AF65-F5344CB8AC3E}">
        <p14:creationId xmlns:p14="http://schemas.microsoft.com/office/powerpoint/2010/main" val="2387493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Precios cautivos </a:t>
            </a:r>
          </a:p>
        </p:txBody>
      </p:sp>
      <p:sp>
        <p:nvSpPr>
          <p:cNvPr id="3" name="Marcador de contenido 2"/>
          <p:cNvSpPr>
            <a:spLocks noGrp="1"/>
          </p:cNvSpPr>
          <p:nvPr>
            <p:ph idx="1"/>
          </p:nvPr>
        </p:nvSpPr>
        <p:spPr>
          <a:xfrm>
            <a:off x="838091" y="1825625"/>
            <a:ext cx="10514231" cy="1315343"/>
          </a:xfrm>
        </p:spPr>
        <p:txBody>
          <a:bodyPr/>
          <a:lstStyle/>
          <a:p>
            <a:r>
              <a:rPr lang="es-ES" dirty="0"/>
              <a:t>En el caso de los servicios, la estrategia se conoce como fijación de precios en dos partes. El precio del servicio se desglosa en una cuota fija más una tarifa de consumo variable</a:t>
            </a:r>
          </a:p>
          <a:p>
            <a:endParaRPr lang="es-ES" dirty="0"/>
          </a:p>
        </p:txBody>
      </p:sp>
      <p:sp>
        <p:nvSpPr>
          <p:cNvPr id="4" name="Rectángulo 3"/>
          <p:cNvSpPr/>
          <p:nvPr/>
        </p:nvSpPr>
        <p:spPr>
          <a:xfrm>
            <a:off x="605981" y="3479059"/>
            <a:ext cx="7000861" cy="1200329"/>
          </a:xfrm>
          <a:prstGeom prst="rect">
            <a:avLst/>
          </a:prstGeom>
        </p:spPr>
        <p:txBody>
          <a:bodyPr wrap="square">
            <a:spAutoFit/>
          </a:bodyPr>
          <a:lstStyle/>
          <a:p>
            <a:r>
              <a:rPr lang="es-ES" dirty="0"/>
              <a:t>Los cines cobran la entrada y generan ganancias adicionales por las concesiones. Las compañías de telefonía celular cobran una tarifa por el plan de llamadas básico, y luego cobran por los minutos que sobrepasen el número de llamadas incluidas en el plan</a:t>
            </a:r>
          </a:p>
        </p:txBody>
      </p:sp>
      <p:pic>
        <p:nvPicPr>
          <p:cNvPr id="5" name="Imagen 4"/>
          <p:cNvPicPr>
            <a:picLocks noChangeAspect="1"/>
          </p:cNvPicPr>
          <p:nvPr/>
        </p:nvPicPr>
        <p:blipFill>
          <a:blip r:embed="rId3"/>
          <a:stretch>
            <a:fillRect/>
          </a:stretch>
        </p:blipFill>
        <p:spPr>
          <a:xfrm>
            <a:off x="7967414" y="3104441"/>
            <a:ext cx="3024336" cy="2514974"/>
          </a:xfrm>
          <a:prstGeom prst="rect">
            <a:avLst/>
          </a:prstGeom>
        </p:spPr>
      </p:pic>
    </p:spTree>
    <p:extLst>
      <p:ext uri="{BB962C8B-B14F-4D97-AF65-F5344CB8AC3E}">
        <p14:creationId xmlns:p14="http://schemas.microsoft.com/office/powerpoint/2010/main" val="2635156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590" y="365126"/>
            <a:ext cx="10801732" cy="706809"/>
          </a:xfrm>
        </p:spPr>
        <p:txBody>
          <a:bodyPr>
            <a:normAutofit fontScale="90000"/>
          </a:bodyPr>
          <a:lstStyle/>
          <a:p>
            <a:r>
              <a:rPr lang="es-ES" dirty="0"/>
              <a:t>FIJACIÓN DE PRECIOS PARA PAQUETE DE PRODUCTOS o COMBOS </a:t>
            </a:r>
          </a:p>
        </p:txBody>
      </p:sp>
      <p:sp>
        <p:nvSpPr>
          <p:cNvPr id="3" name="Marcador de contenido 2"/>
          <p:cNvSpPr>
            <a:spLocks noGrp="1"/>
          </p:cNvSpPr>
          <p:nvPr>
            <p:ph idx="1"/>
          </p:nvPr>
        </p:nvSpPr>
        <p:spPr>
          <a:xfrm>
            <a:off x="188944" y="2045419"/>
            <a:ext cx="4321011" cy="4351338"/>
          </a:xfrm>
        </p:spPr>
        <p:txBody>
          <a:bodyPr/>
          <a:lstStyle/>
          <a:p>
            <a:r>
              <a:rPr lang="es-ES" dirty="0"/>
              <a:t> cuando usan la fijación de precios para paquete de productos, las compañías combinan varios productos y ofrecen el paquete a un precio reducido</a:t>
            </a:r>
          </a:p>
        </p:txBody>
      </p:sp>
      <p:pic>
        <p:nvPicPr>
          <p:cNvPr id="4" name="Imagen 3"/>
          <p:cNvPicPr>
            <a:picLocks noChangeAspect="1"/>
          </p:cNvPicPr>
          <p:nvPr/>
        </p:nvPicPr>
        <p:blipFill>
          <a:blip r:embed="rId2"/>
          <a:stretch>
            <a:fillRect/>
          </a:stretch>
        </p:blipFill>
        <p:spPr>
          <a:xfrm>
            <a:off x="7925492" y="1825624"/>
            <a:ext cx="4264922" cy="2395464"/>
          </a:xfrm>
          <a:prstGeom prst="rect">
            <a:avLst/>
          </a:prstGeom>
        </p:spPr>
      </p:pic>
      <p:pic>
        <p:nvPicPr>
          <p:cNvPr id="5" name="Imagen 4"/>
          <p:cNvPicPr>
            <a:picLocks noChangeAspect="1"/>
          </p:cNvPicPr>
          <p:nvPr/>
        </p:nvPicPr>
        <p:blipFill>
          <a:blip r:embed="rId3"/>
          <a:stretch>
            <a:fillRect/>
          </a:stretch>
        </p:blipFill>
        <p:spPr>
          <a:xfrm>
            <a:off x="5375657" y="3795928"/>
            <a:ext cx="3969060" cy="2250910"/>
          </a:xfrm>
          <a:prstGeom prst="rect">
            <a:avLst/>
          </a:prstGeom>
        </p:spPr>
      </p:pic>
    </p:spTree>
    <p:extLst>
      <p:ext uri="{BB962C8B-B14F-4D97-AF65-F5344CB8AC3E}">
        <p14:creationId xmlns:p14="http://schemas.microsoft.com/office/powerpoint/2010/main" val="2997283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8702" y="365126"/>
            <a:ext cx="9793620" cy="706809"/>
          </a:xfrm>
        </p:spPr>
        <p:txBody>
          <a:bodyPr>
            <a:normAutofit fontScale="90000"/>
          </a:bodyPr>
          <a:lstStyle/>
          <a:p>
            <a:r>
              <a:rPr lang="es-ES" dirty="0"/>
              <a:t> FIJACIÓN DE PRECIOS DE DESCUENTO Y COMPENSACIÓN </a:t>
            </a:r>
          </a:p>
        </p:txBody>
      </p:sp>
      <p:sp>
        <p:nvSpPr>
          <p:cNvPr id="3" name="Marcador de contenido 2"/>
          <p:cNvSpPr>
            <a:spLocks noGrp="1"/>
          </p:cNvSpPr>
          <p:nvPr>
            <p:ph idx="1"/>
          </p:nvPr>
        </p:nvSpPr>
        <p:spPr>
          <a:xfrm>
            <a:off x="838091" y="1825625"/>
            <a:ext cx="4321011" cy="3331567"/>
          </a:xfrm>
        </p:spPr>
        <p:txBody>
          <a:bodyPr>
            <a:normAutofit fontScale="85000" lnSpcReduction="10000"/>
          </a:bodyPr>
          <a:lstStyle/>
          <a:p>
            <a:r>
              <a:rPr lang="es-ES" dirty="0"/>
              <a:t>La mayor parte de las compañías ajusta su precio básico para recompensar a los clientes por ciertas respuestas, como pagar anticipadamente sus facturas, comprar grandes cantidades o comprar fuera de temporada. Estos ajustes en el precio, llamados descuentos y compensaciones, pueden asumir múltiples formas. </a:t>
            </a:r>
          </a:p>
        </p:txBody>
      </p:sp>
      <p:sp>
        <p:nvSpPr>
          <p:cNvPr id="6" name="Rectángulo 5"/>
          <p:cNvSpPr/>
          <p:nvPr/>
        </p:nvSpPr>
        <p:spPr>
          <a:xfrm>
            <a:off x="2494806" y="5157192"/>
            <a:ext cx="8496944" cy="923330"/>
          </a:xfrm>
          <a:prstGeom prst="rect">
            <a:avLst/>
          </a:prstGeom>
        </p:spPr>
        <p:txBody>
          <a:bodyPr wrap="square">
            <a:spAutoFit/>
          </a:bodyPr>
          <a:lstStyle/>
          <a:p>
            <a:r>
              <a:rPr lang="es-ES" dirty="0"/>
              <a:t> Las compensaciones son otro tipo de reducción con respecto al precio de lista. Por ejemplo, las compensaciones a cambio son reducciones en el precio que se otorgan a quienes entregan un artículo viejo al comprar uno nuevo</a:t>
            </a:r>
          </a:p>
        </p:txBody>
      </p:sp>
      <p:pic>
        <p:nvPicPr>
          <p:cNvPr id="7" name="Imagen 6"/>
          <p:cNvPicPr>
            <a:picLocks noChangeAspect="1"/>
          </p:cNvPicPr>
          <p:nvPr/>
        </p:nvPicPr>
        <p:blipFill>
          <a:blip r:embed="rId2"/>
          <a:stretch>
            <a:fillRect/>
          </a:stretch>
        </p:blipFill>
        <p:spPr>
          <a:xfrm>
            <a:off x="5159102" y="2715705"/>
            <a:ext cx="6624736" cy="1623280"/>
          </a:xfrm>
          <a:prstGeom prst="rect">
            <a:avLst/>
          </a:prstGeom>
        </p:spPr>
      </p:pic>
    </p:spTree>
    <p:extLst>
      <p:ext uri="{BB962C8B-B14F-4D97-AF65-F5344CB8AC3E}">
        <p14:creationId xmlns:p14="http://schemas.microsoft.com/office/powerpoint/2010/main" val="1212019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98862" y="365126"/>
            <a:ext cx="8353460" cy="706809"/>
          </a:xfrm>
        </p:spPr>
        <p:txBody>
          <a:bodyPr>
            <a:normAutofit/>
          </a:bodyPr>
          <a:lstStyle/>
          <a:p>
            <a:r>
              <a:rPr lang="es-ES" dirty="0"/>
              <a:t>FIJACIÓN DE PRECIOS SEGMENTADA </a:t>
            </a:r>
          </a:p>
        </p:txBody>
      </p:sp>
      <p:sp>
        <p:nvSpPr>
          <p:cNvPr id="3" name="Marcador de contenido 2"/>
          <p:cNvSpPr>
            <a:spLocks noGrp="1"/>
          </p:cNvSpPr>
          <p:nvPr>
            <p:ph idx="1"/>
          </p:nvPr>
        </p:nvSpPr>
        <p:spPr>
          <a:xfrm>
            <a:off x="355845" y="1724260"/>
            <a:ext cx="7057315" cy="4351338"/>
          </a:xfrm>
        </p:spPr>
        <p:txBody>
          <a:bodyPr/>
          <a:lstStyle/>
          <a:p>
            <a:r>
              <a:rPr lang="es-ES" dirty="0"/>
              <a:t>Las compañías a menudo ajustan sus precios básicos al considerar las diferencias entre clientes, productos, y lugares. En la fijación de precios segmentada, la compañía vende un producto o servicio a dos o más precios, aunque la diferencia en los precios no se basa en diferencias en los costos.</a:t>
            </a:r>
          </a:p>
        </p:txBody>
      </p:sp>
      <p:sp>
        <p:nvSpPr>
          <p:cNvPr id="4" name="Rectángulo 3"/>
          <p:cNvSpPr/>
          <p:nvPr/>
        </p:nvSpPr>
        <p:spPr>
          <a:xfrm>
            <a:off x="1320335" y="4725144"/>
            <a:ext cx="6092825" cy="923330"/>
          </a:xfrm>
          <a:prstGeom prst="rect">
            <a:avLst/>
          </a:prstGeom>
        </p:spPr>
        <p:txBody>
          <a:bodyPr>
            <a:spAutoFit/>
          </a:bodyPr>
          <a:lstStyle/>
          <a:p>
            <a:r>
              <a:rPr lang="es-ES" dirty="0"/>
              <a:t> “las compañías venderán el producto adecuado a los consumidores adecuados en el tiempo adecuado por el precio adecuado”</a:t>
            </a:r>
          </a:p>
        </p:txBody>
      </p:sp>
      <p:pic>
        <p:nvPicPr>
          <p:cNvPr id="5" name="Imagen 4"/>
          <p:cNvPicPr>
            <a:picLocks noChangeAspect="1"/>
          </p:cNvPicPr>
          <p:nvPr/>
        </p:nvPicPr>
        <p:blipFill>
          <a:blip r:embed="rId2"/>
          <a:stretch>
            <a:fillRect/>
          </a:stretch>
        </p:blipFill>
        <p:spPr>
          <a:xfrm>
            <a:off x="7751390" y="2492896"/>
            <a:ext cx="4244319" cy="2814067"/>
          </a:xfrm>
          <a:prstGeom prst="rect">
            <a:avLst/>
          </a:prstGeom>
        </p:spPr>
      </p:pic>
    </p:spTree>
    <p:extLst>
      <p:ext uri="{BB962C8B-B14F-4D97-AF65-F5344CB8AC3E}">
        <p14:creationId xmlns:p14="http://schemas.microsoft.com/office/powerpoint/2010/main" val="393539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543478" y="3979529"/>
            <a:ext cx="2221463" cy="2221463"/>
          </a:xfrm>
          <a:prstGeom prst="rect">
            <a:avLst/>
          </a:prstGeom>
        </p:spPr>
      </p:pic>
      <p:sp>
        <p:nvSpPr>
          <p:cNvPr id="2" name="Título 1"/>
          <p:cNvSpPr>
            <a:spLocks noGrp="1"/>
          </p:cNvSpPr>
          <p:nvPr>
            <p:ph type="title"/>
          </p:nvPr>
        </p:nvSpPr>
        <p:spPr>
          <a:xfrm>
            <a:off x="3430910" y="365126"/>
            <a:ext cx="7921412" cy="706809"/>
          </a:xfrm>
        </p:spPr>
        <p:txBody>
          <a:bodyPr>
            <a:normAutofit fontScale="90000"/>
          </a:bodyPr>
          <a:lstStyle/>
          <a:p>
            <a:r>
              <a:rPr lang="es-ES" dirty="0"/>
              <a:t> FIJACIÓN DE PRECIOS PSICOLÓGICA </a:t>
            </a:r>
          </a:p>
        </p:txBody>
      </p:sp>
      <p:sp>
        <p:nvSpPr>
          <p:cNvPr id="3" name="Marcador de contenido 2"/>
          <p:cNvSpPr>
            <a:spLocks noGrp="1"/>
          </p:cNvSpPr>
          <p:nvPr>
            <p:ph idx="1"/>
          </p:nvPr>
        </p:nvSpPr>
        <p:spPr>
          <a:xfrm>
            <a:off x="838091" y="1825625"/>
            <a:ext cx="6625267" cy="2179439"/>
          </a:xfrm>
        </p:spPr>
        <p:txBody>
          <a:bodyPr>
            <a:normAutofit fontScale="85000" lnSpcReduction="10000"/>
          </a:bodyPr>
          <a:lstStyle/>
          <a:p>
            <a:r>
              <a:rPr lang="es-ES" dirty="0"/>
              <a:t>El precio dice algo acerca del producto. Por ejemplo, muchos consumidores utilizan al precio para juzgar la calidad. Un frasco de perfume de 100 dólares tal vez sólo contenga producto con un costo de 3 dólares, pero algunas personas están dispuestas a pagar los 100 dólares porque este precio indica algo especial</a:t>
            </a:r>
          </a:p>
        </p:txBody>
      </p:sp>
      <p:pic>
        <p:nvPicPr>
          <p:cNvPr id="4" name="Imagen 3"/>
          <p:cNvPicPr>
            <a:picLocks noChangeAspect="1"/>
          </p:cNvPicPr>
          <p:nvPr/>
        </p:nvPicPr>
        <p:blipFill>
          <a:blip r:embed="rId3"/>
          <a:stretch>
            <a:fillRect/>
          </a:stretch>
        </p:blipFill>
        <p:spPr>
          <a:xfrm>
            <a:off x="8687494" y="1825625"/>
            <a:ext cx="2386612" cy="1912224"/>
          </a:xfrm>
          <a:prstGeom prst="rect">
            <a:avLst/>
          </a:prstGeom>
        </p:spPr>
      </p:pic>
      <p:sp>
        <p:nvSpPr>
          <p:cNvPr id="6" name="Rectángulo 5"/>
          <p:cNvSpPr/>
          <p:nvPr/>
        </p:nvSpPr>
        <p:spPr>
          <a:xfrm>
            <a:off x="1702718" y="4751917"/>
            <a:ext cx="6092825" cy="646331"/>
          </a:xfrm>
          <a:prstGeom prst="rect">
            <a:avLst/>
          </a:prstGeom>
        </p:spPr>
        <p:txBody>
          <a:bodyPr>
            <a:spAutoFit/>
          </a:bodyPr>
          <a:lstStyle/>
          <a:p>
            <a:r>
              <a:rPr lang="es-ES" dirty="0"/>
              <a:t>Los consumidores normalmente perciben a los productos de precio más alto como de mejor calidad</a:t>
            </a:r>
          </a:p>
        </p:txBody>
      </p:sp>
    </p:spTree>
    <p:extLst>
      <p:ext uri="{BB962C8B-B14F-4D97-AF65-F5344CB8AC3E}">
        <p14:creationId xmlns:p14="http://schemas.microsoft.com/office/powerpoint/2010/main" val="3923144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30910" y="365126"/>
            <a:ext cx="7921412" cy="706809"/>
          </a:xfrm>
        </p:spPr>
        <p:txBody>
          <a:bodyPr>
            <a:normAutofit fontScale="90000"/>
          </a:bodyPr>
          <a:lstStyle/>
          <a:p>
            <a:r>
              <a:rPr lang="es-ES" dirty="0"/>
              <a:t>FIJACIÓN DE PRECIOS PROMOCIONAL </a:t>
            </a:r>
          </a:p>
        </p:txBody>
      </p:sp>
      <p:sp>
        <p:nvSpPr>
          <p:cNvPr id="3" name="Marcador de contenido 2"/>
          <p:cNvSpPr>
            <a:spLocks noGrp="1"/>
          </p:cNvSpPr>
          <p:nvPr>
            <p:ph idx="1"/>
          </p:nvPr>
        </p:nvSpPr>
        <p:spPr>
          <a:xfrm>
            <a:off x="838091" y="1825625"/>
            <a:ext cx="10514231" cy="1891407"/>
          </a:xfrm>
        </p:spPr>
        <p:txBody>
          <a:bodyPr/>
          <a:lstStyle/>
          <a:p>
            <a:r>
              <a:rPr lang="es-ES" dirty="0"/>
              <a:t>Con la fijación de precios promocional, las compañías asignan temporalmente a sus productos precios ubicados por debajo del precio de lista, y a veces incluso por debajo del costo, para crear emoción y urgencia por la compra</a:t>
            </a:r>
          </a:p>
        </p:txBody>
      </p:sp>
      <p:pic>
        <p:nvPicPr>
          <p:cNvPr id="4" name="Imagen 3"/>
          <p:cNvPicPr>
            <a:picLocks noChangeAspect="1"/>
          </p:cNvPicPr>
          <p:nvPr/>
        </p:nvPicPr>
        <p:blipFill>
          <a:blip r:embed="rId2"/>
          <a:stretch>
            <a:fillRect/>
          </a:stretch>
        </p:blipFill>
        <p:spPr>
          <a:xfrm>
            <a:off x="7463358" y="3636421"/>
            <a:ext cx="3528126" cy="2036455"/>
          </a:xfrm>
          <a:prstGeom prst="rect">
            <a:avLst/>
          </a:prstGeom>
        </p:spPr>
      </p:pic>
      <p:pic>
        <p:nvPicPr>
          <p:cNvPr id="5" name="Imagen 4"/>
          <p:cNvPicPr>
            <a:picLocks noChangeAspect="1"/>
          </p:cNvPicPr>
          <p:nvPr/>
        </p:nvPicPr>
        <p:blipFill>
          <a:blip r:embed="rId3"/>
          <a:stretch>
            <a:fillRect/>
          </a:stretch>
        </p:blipFill>
        <p:spPr>
          <a:xfrm>
            <a:off x="212209" y="3631983"/>
            <a:ext cx="3347065" cy="2040893"/>
          </a:xfrm>
          <a:prstGeom prst="rect">
            <a:avLst/>
          </a:prstGeom>
        </p:spPr>
      </p:pic>
      <p:pic>
        <p:nvPicPr>
          <p:cNvPr id="6" name="Imagen 5"/>
          <p:cNvPicPr>
            <a:picLocks noChangeAspect="1"/>
          </p:cNvPicPr>
          <p:nvPr/>
        </p:nvPicPr>
        <p:blipFill>
          <a:blip r:embed="rId4"/>
          <a:stretch>
            <a:fillRect/>
          </a:stretch>
        </p:blipFill>
        <p:spPr>
          <a:xfrm>
            <a:off x="4038086" y="3663693"/>
            <a:ext cx="2946460" cy="2062522"/>
          </a:xfrm>
          <a:prstGeom prst="rect">
            <a:avLst/>
          </a:prstGeom>
        </p:spPr>
      </p:pic>
    </p:spTree>
    <p:extLst>
      <p:ext uri="{BB962C8B-B14F-4D97-AF65-F5344CB8AC3E}">
        <p14:creationId xmlns:p14="http://schemas.microsoft.com/office/powerpoint/2010/main" val="1084219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82838" y="365126"/>
            <a:ext cx="8569484" cy="706809"/>
          </a:xfrm>
        </p:spPr>
        <p:txBody>
          <a:bodyPr>
            <a:normAutofit/>
          </a:bodyPr>
          <a:lstStyle/>
          <a:p>
            <a:r>
              <a:rPr lang="es-ES" dirty="0"/>
              <a:t>FIJACIÓN DE PRECIOS GEOGRÁFICA </a:t>
            </a:r>
          </a:p>
        </p:txBody>
      </p:sp>
      <p:sp>
        <p:nvSpPr>
          <p:cNvPr id="3" name="Marcador de contenido 2"/>
          <p:cNvSpPr>
            <a:spLocks noGrp="1"/>
          </p:cNvSpPr>
          <p:nvPr>
            <p:ph idx="1"/>
          </p:nvPr>
        </p:nvSpPr>
        <p:spPr>
          <a:xfrm>
            <a:off x="262558" y="1628800"/>
            <a:ext cx="11352322" cy="2251447"/>
          </a:xfrm>
        </p:spPr>
        <p:txBody>
          <a:bodyPr>
            <a:normAutofit/>
          </a:bodyPr>
          <a:lstStyle/>
          <a:p>
            <a:r>
              <a:rPr lang="es-ES" sz="2400" dirty="0"/>
              <a:t>L as compañías también deben decidir qué precios cobrarán por sus productos a los clientes situados en diferentes partes del país o del mundo</a:t>
            </a:r>
          </a:p>
          <a:p>
            <a:pPr lvl="1"/>
            <a:r>
              <a:rPr lang="es-ES" sz="2000" dirty="0"/>
              <a:t>Depende de distancias</a:t>
            </a:r>
          </a:p>
          <a:p>
            <a:pPr lvl="1"/>
            <a:r>
              <a:rPr lang="es-ES" sz="2000" dirty="0"/>
              <a:t>Fletes </a:t>
            </a:r>
          </a:p>
          <a:p>
            <a:pPr lvl="1"/>
            <a:r>
              <a:rPr lang="es-ES" sz="2000" dirty="0"/>
              <a:t>Segmentos de compra </a:t>
            </a:r>
          </a:p>
        </p:txBody>
      </p:sp>
      <p:pic>
        <p:nvPicPr>
          <p:cNvPr id="5" name="Imagen 4"/>
          <p:cNvPicPr>
            <a:picLocks noChangeAspect="1"/>
          </p:cNvPicPr>
          <p:nvPr/>
        </p:nvPicPr>
        <p:blipFill>
          <a:blip r:embed="rId2"/>
          <a:stretch>
            <a:fillRect/>
          </a:stretch>
        </p:blipFill>
        <p:spPr>
          <a:xfrm>
            <a:off x="3934966" y="2492896"/>
            <a:ext cx="7143750" cy="3048000"/>
          </a:xfrm>
          <a:prstGeom prst="rect">
            <a:avLst/>
          </a:prstGeom>
        </p:spPr>
      </p:pic>
    </p:spTree>
    <p:extLst>
      <p:ext uri="{BB962C8B-B14F-4D97-AF65-F5344CB8AC3E}">
        <p14:creationId xmlns:p14="http://schemas.microsoft.com/office/powerpoint/2010/main" val="274048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Text Box 4"/>
          <p:cNvSpPr txBox="1">
            <a:spLocks noChangeArrowheads="1"/>
          </p:cNvSpPr>
          <p:nvPr/>
        </p:nvSpPr>
        <p:spPr bwMode="auto">
          <a:xfrm>
            <a:off x="1096293" y="2388394"/>
            <a:ext cx="83195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CL"/>
          </a:p>
        </p:txBody>
      </p:sp>
      <p:sp>
        <p:nvSpPr>
          <p:cNvPr id="53253" name="Text Box 5"/>
          <p:cNvSpPr txBox="1">
            <a:spLocks noChangeArrowheads="1"/>
          </p:cNvSpPr>
          <p:nvPr/>
        </p:nvSpPr>
        <p:spPr bwMode="auto">
          <a:xfrm>
            <a:off x="180995" y="2692127"/>
            <a:ext cx="665509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buFont typeface="Wingdings" pitchFamily="2" charset="2"/>
              <a:buChar char="ü"/>
            </a:pPr>
            <a:r>
              <a:rPr lang="es-CL" sz="2000" b="1" dirty="0">
                <a:latin typeface="Century Gothic" pitchFamily="34" charset="0"/>
              </a:rPr>
              <a:t>El precio influye en el nivel de demanda </a:t>
            </a:r>
            <a:r>
              <a:rPr lang="es-CL" dirty="0">
                <a:latin typeface="Century Gothic" pitchFamily="34" charset="0"/>
              </a:rPr>
              <a:t>y determina la actividad de la empresa.  </a:t>
            </a:r>
            <a:r>
              <a:rPr lang="es-CL" sz="2400" b="1" dirty="0">
                <a:latin typeface="Century Gothic" pitchFamily="34" charset="0"/>
              </a:rPr>
              <a:t>Estudiar la elasticidad precio de la demanda.</a:t>
            </a:r>
          </a:p>
        </p:txBody>
      </p:sp>
      <p:sp>
        <p:nvSpPr>
          <p:cNvPr id="53254" name="Text Box 6"/>
          <p:cNvSpPr txBox="1">
            <a:spLocks noChangeArrowheads="1"/>
          </p:cNvSpPr>
          <p:nvPr/>
        </p:nvSpPr>
        <p:spPr bwMode="auto">
          <a:xfrm>
            <a:off x="152687" y="3859420"/>
            <a:ext cx="1007825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Font typeface="Wingdings" pitchFamily="2" charset="2"/>
              <a:buChar char="ü"/>
            </a:pPr>
            <a:r>
              <a:rPr lang="es-CL" dirty="0">
                <a:latin typeface="Century Gothic" pitchFamily="34" charset="0"/>
              </a:rPr>
              <a:t>El precio </a:t>
            </a:r>
            <a:r>
              <a:rPr lang="es-CL" b="1" dirty="0">
                <a:latin typeface="Century Gothic" pitchFamily="34" charset="0"/>
              </a:rPr>
              <a:t>determina la rentabilidad </a:t>
            </a:r>
            <a:r>
              <a:rPr lang="es-CL" dirty="0">
                <a:latin typeface="Century Gothic" pitchFamily="34" charset="0"/>
              </a:rPr>
              <a:t>del Producto.</a:t>
            </a:r>
          </a:p>
        </p:txBody>
      </p:sp>
      <p:sp>
        <p:nvSpPr>
          <p:cNvPr id="53255" name="Text Box 7"/>
          <p:cNvSpPr txBox="1">
            <a:spLocks noChangeArrowheads="1"/>
          </p:cNvSpPr>
          <p:nvPr/>
        </p:nvSpPr>
        <p:spPr bwMode="auto">
          <a:xfrm>
            <a:off x="766614" y="1737636"/>
            <a:ext cx="9574554" cy="830997"/>
          </a:xfrm>
          <a:prstGeom prst="rect">
            <a:avLst/>
          </a:prstGeom>
          <a:solidFill>
            <a:schemeClr val="accent2"/>
          </a:solid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s-MX" sz="2400" b="1" dirty="0">
                <a:solidFill>
                  <a:schemeClr val="bg1"/>
                </a:solidFill>
                <a:latin typeface="Century Gothic" pitchFamily="34" charset="0"/>
              </a:rPr>
              <a:t>Las decisiones sobre precios constituyen una de las estrategias</a:t>
            </a:r>
          </a:p>
          <a:p>
            <a:pPr algn="ctr" eaLnBrk="1" hangingPunct="1"/>
            <a:r>
              <a:rPr lang="es-MX" sz="2400" b="1" dirty="0">
                <a:solidFill>
                  <a:schemeClr val="bg1"/>
                </a:solidFill>
                <a:latin typeface="Century Gothic" pitchFamily="34" charset="0"/>
              </a:rPr>
              <a:t>centrales del Marketing, debido a:</a:t>
            </a:r>
            <a:endParaRPr lang="es-ES_tradnl" sz="2400" b="1" dirty="0">
              <a:solidFill>
                <a:schemeClr val="bg1"/>
              </a:solidFill>
              <a:latin typeface="Century Gothic" pitchFamily="34" charset="0"/>
            </a:endParaRPr>
          </a:p>
        </p:txBody>
      </p:sp>
      <p:sp>
        <p:nvSpPr>
          <p:cNvPr id="53256" name="Text Box 8"/>
          <p:cNvSpPr txBox="1">
            <a:spLocks noChangeArrowheads="1"/>
          </p:cNvSpPr>
          <p:nvPr/>
        </p:nvSpPr>
        <p:spPr bwMode="auto">
          <a:xfrm>
            <a:off x="180995" y="4285430"/>
            <a:ext cx="6921965"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50000"/>
              </a:spcBef>
              <a:buFont typeface="Wingdings" pitchFamily="2" charset="2"/>
              <a:buChar char="ü"/>
            </a:pPr>
            <a:r>
              <a:rPr lang="es-CL" sz="2000" b="1" dirty="0">
                <a:latin typeface="Century Gothic" pitchFamily="34" charset="0"/>
              </a:rPr>
              <a:t>El precio induce a una comparación entre productos y marcas competidoras</a:t>
            </a:r>
            <a:r>
              <a:rPr lang="es-CL" dirty="0">
                <a:latin typeface="Century Gothic" pitchFamily="34" charset="0"/>
              </a:rPr>
              <a:t>.</a:t>
            </a:r>
          </a:p>
          <a:p>
            <a:pPr algn="just" eaLnBrk="1" hangingPunct="1">
              <a:spcBef>
                <a:spcPct val="50000"/>
              </a:spcBef>
              <a:buFont typeface="Wingdings" pitchFamily="2" charset="2"/>
              <a:buChar char="ü"/>
            </a:pPr>
            <a:r>
              <a:rPr lang="es-CL" dirty="0">
                <a:latin typeface="Century Gothic" pitchFamily="34" charset="0"/>
              </a:rPr>
              <a:t>Otorga alta </a:t>
            </a:r>
            <a:r>
              <a:rPr lang="es-CL" b="1" i="1" dirty="0">
                <a:latin typeface="Century Gothic" pitchFamily="34" charset="0"/>
              </a:rPr>
              <a:t>visibilidad</a:t>
            </a:r>
            <a:r>
              <a:rPr lang="es-CL" dirty="0">
                <a:latin typeface="Century Gothic" pitchFamily="34" charset="0"/>
              </a:rPr>
              <a:t> como elemento constitutivo del producto y genera mayor o menor fidelidad de los mismos.</a:t>
            </a:r>
            <a:endParaRPr lang="es-ES_tradnl" dirty="0">
              <a:latin typeface="Century Gothic" pitchFamily="34" charset="0"/>
            </a:endParaRPr>
          </a:p>
        </p:txBody>
      </p:sp>
      <p:sp>
        <p:nvSpPr>
          <p:cNvPr id="11" name="Rectangle 2"/>
          <p:cNvSpPr txBox="1">
            <a:spLocks noChangeArrowheads="1"/>
          </p:cNvSpPr>
          <p:nvPr/>
        </p:nvSpPr>
        <p:spPr>
          <a:xfrm>
            <a:off x="5321188" y="404664"/>
            <a:ext cx="5809494" cy="581818"/>
          </a:xfrm>
          <a:prstGeom prst="rect">
            <a:avLst/>
          </a:prstGeom>
        </p:spPr>
        <p:txBody>
          <a:bodyPr/>
          <a:lstStyle/>
          <a:p>
            <a:pPr algn="ctr">
              <a:defRPr/>
            </a:pPr>
            <a:r>
              <a:rPr lang="es-ES_tradnl" sz="2800" b="1" dirty="0">
                <a:latin typeface="Century Gothic" pitchFamily="34" charset="0"/>
                <a:ea typeface="+mj-ea"/>
                <a:cs typeface="+mj-cs"/>
              </a:rPr>
              <a:t>El Precio y el Marketing:</a:t>
            </a:r>
            <a:endParaRPr lang="en-US" sz="2400" b="1" dirty="0">
              <a:latin typeface="Century Gothic" pitchFamily="34" charset="0"/>
              <a:ea typeface="+mj-ea"/>
              <a:cs typeface="+mj-cs"/>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56252" y="3078879"/>
            <a:ext cx="4064557" cy="2294508"/>
          </a:xfrm>
          <a:prstGeom prst="rect">
            <a:avLst/>
          </a:prstGeom>
        </p:spPr>
      </p:pic>
    </p:spTree>
    <p:extLst>
      <p:ext uri="{BB962C8B-B14F-4D97-AF65-F5344CB8AC3E}">
        <p14:creationId xmlns:p14="http://schemas.microsoft.com/office/powerpoint/2010/main" val="2627103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3255"/>
                                        </p:tgtEl>
                                        <p:attrNameLst>
                                          <p:attrName>style.visibility</p:attrName>
                                        </p:attrNameLst>
                                      </p:cBhvr>
                                      <p:to>
                                        <p:strVal val="visible"/>
                                      </p:to>
                                    </p:set>
                                    <p:anim calcmode="lin" valueType="num">
                                      <p:cBhvr additive="base">
                                        <p:cTn id="7" dur="500" fill="hold"/>
                                        <p:tgtEl>
                                          <p:spTgt spid="53255"/>
                                        </p:tgtEl>
                                        <p:attrNameLst>
                                          <p:attrName>ppt_x</p:attrName>
                                        </p:attrNameLst>
                                      </p:cBhvr>
                                      <p:tavLst>
                                        <p:tav tm="0">
                                          <p:val>
                                            <p:strVal val="0-#ppt_w/2"/>
                                          </p:val>
                                        </p:tav>
                                        <p:tav tm="100000">
                                          <p:val>
                                            <p:strVal val="#ppt_x"/>
                                          </p:val>
                                        </p:tav>
                                      </p:tavLst>
                                    </p:anim>
                                    <p:anim calcmode="lin" valueType="num">
                                      <p:cBhvr additive="base">
                                        <p:cTn id="8" dur="500" fill="hold"/>
                                        <p:tgtEl>
                                          <p:spTgt spid="5325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2" fill="hold" grpId="0" nodeType="afterEffect">
                                  <p:stCondLst>
                                    <p:cond delay="1000"/>
                                  </p:stCondLst>
                                  <p:childTnLst>
                                    <p:set>
                                      <p:cBhvr>
                                        <p:cTn id="11" dur="1" fill="hold">
                                          <p:stCondLst>
                                            <p:cond delay="0"/>
                                          </p:stCondLst>
                                        </p:cTn>
                                        <p:tgtEl>
                                          <p:spTgt spid="53253"/>
                                        </p:tgtEl>
                                        <p:attrNameLst>
                                          <p:attrName>style.visibility</p:attrName>
                                        </p:attrNameLst>
                                      </p:cBhvr>
                                      <p:to>
                                        <p:strVal val="visible"/>
                                      </p:to>
                                    </p:set>
                                    <p:anim calcmode="lin" valueType="num">
                                      <p:cBhvr additive="base">
                                        <p:cTn id="12" dur="500" fill="hold"/>
                                        <p:tgtEl>
                                          <p:spTgt spid="53253"/>
                                        </p:tgtEl>
                                        <p:attrNameLst>
                                          <p:attrName>ppt_x</p:attrName>
                                        </p:attrNameLst>
                                      </p:cBhvr>
                                      <p:tavLst>
                                        <p:tav tm="0">
                                          <p:val>
                                            <p:strVal val="1+#ppt_w/2"/>
                                          </p:val>
                                        </p:tav>
                                        <p:tav tm="100000">
                                          <p:val>
                                            <p:strVal val="#ppt_x"/>
                                          </p:val>
                                        </p:tav>
                                      </p:tavLst>
                                    </p:anim>
                                    <p:anim calcmode="lin" valueType="num">
                                      <p:cBhvr additive="base">
                                        <p:cTn id="13" dur="500" fill="hold"/>
                                        <p:tgtEl>
                                          <p:spTgt spid="532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 presetClass="entr" presetSubtype="8" fill="hold" grpId="0" nodeType="afterEffect">
                                  <p:stCondLst>
                                    <p:cond delay="1000"/>
                                  </p:stCondLst>
                                  <p:childTnLst>
                                    <p:set>
                                      <p:cBhvr>
                                        <p:cTn id="16" dur="1" fill="hold">
                                          <p:stCondLst>
                                            <p:cond delay="0"/>
                                          </p:stCondLst>
                                        </p:cTn>
                                        <p:tgtEl>
                                          <p:spTgt spid="53254"/>
                                        </p:tgtEl>
                                        <p:attrNameLst>
                                          <p:attrName>style.visibility</p:attrName>
                                        </p:attrNameLst>
                                      </p:cBhvr>
                                      <p:to>
                                        <p:strVal val="visible"/>
                                      </p:to>
                                    </p:set>
                                    <p:anim calcmode="lin" valueType="num">
                                      <p:cBhvr additive="base">
                                        <p:cTn id="17" dur="500" fill="hold"/>
                                        <p:tgtEl>
                                          <p:spTgt spid="53254"/>
                                        </p:tgtEl>
                                        <p:attrNameLst>
                                          <p:attrName>ppt_x</p:attrName>
                                        </p:attrNameLst>
                                      </p:cBhvr>
                                      <p:tavLst>
                                        <p:tav tm="0">
                                          <p:val>
                                            <p:strVal val="0-#ppt_w/2"/>
                                          </p:val>
                                        </p:tav>
                                        <p:tav tm="100000">
                                          <p:val>
                                            <p:strVal val="#ppt_x"/>
                                          </p:val>
                                        </p:tav>
                                      </p:tavLst>
                                    </p:anim>
                                    <p:anim calcmode="lin" valueType="num">
                                      <p:cBhvr additive="base">
                                        <p:cTn id="18" dur="500" fill="hold"/>
                                        <p:tgtEl>
                                          <p:spTgt spid="5325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2" fill="hold" grpId="0" nodeType="clickEffect" nodePh="1">
                                  <p:stCondLst>
                                    <p:cond delay="0"/>
                                  </p:stCondLst>
                                  <p:endCondLst>
                                    <p:cond evt="begin" delay="0">
                                      <p:tn val="21"/>
                                    </p:cond>
                                  </p:endCondLst>
                                  <p:childTnLst>
                                    <p:set>
                                      <p:cBhvr>
                                        <p:cTn id="22" dur="1" fill="hold">
                                          <p:stCondLst>
                                            <p:cond delay="0"/>
                                          </p:stCondLst>
                                        </p:cTn>
                                        <p:tgtEl>
                                          <p:spTgt spid="53252"/>
                                        </p:tgtEl>
                                        <p:attrNameLst>
                                          <p:attrName>style.visibility</p:attrName>
                                        </p:attrNameLst>
                                      </p:cBhvr>
                                      <p:to>
                                        <p:strVal val="visible"/>
                                      </p:to>
                                    </p:set>
                                    <p:anim calcmode="lin" valueType="num">
                                      <p:cBhvr>
                                        <p:cTn id="23" dur="500" fill="hold"/>
                                        <p:tgtEl>
                                          <p:spTgt spid="53252"/>
                                        </p:tgtEl>
                                        <p:attrNameLst>
                                          <p:attrName>ppt_w</p:attrName>
                                        </p:attrNameLst>
                                      </p:cBhvr>
                                      <p:tavLst>
                                        <p:tav tm="0">
                                          <p:val>
                                            <p:strVal val="4*#ppt_w"/>
                                          </p:val>
                                        </p:tav>
                                        <p:tav tm="100000">
                                          <p:val>
                                            <p:strVal val="#ppt_w"/>
                                          </p:val>
                                        </p:tav>
                                      </p:tavLst>
                                    </p:anim>
                                    <p:anim calcmode="lin" valueType="num">
                                      <p:cBhvr>
                                        <p:cTn id="24" dur="500" fill="hold"/>
                                        <p:tgtEl>
                                          <p:spTgt spid="53252"/>
                                        </p:tgtEl>
                                        <p:attrNameLst>
                                          <p:attrName>ppt_h</p:attrName>
                                        </p:attrNameLst>
                                      </p:cBhvr>
                                      <p:tavLst>
                                        <p:tav tm="0">
                                          <p:val>
                                            <p:strVal val="4*#ppt_h"/>
                                          </p:val>
                                        </p:tav>
                                        <p:tav tm="100000">
                                          <p:val>
                                            <p:strVal val="#ppt_h"/>
                                          </p:val>
                                        </p:tav>
                                      </p:tavLst>
                                    </p:anim>
                                  </p:childTnLst>
                                </p:cTn>
                              </p:par>
                            </p:childTnLst>
                          </p:cTn>
                        </p:par>
                        <p:par>
                          <p:cTn id="25" fill="hold" nodeType="afterGroup">
                            <p:stCondLst>
                              <p:cond delay="500"/>
                            </p:stCondLst>
                            <p:childTnLst>
                              <p:par>
                                <p:cTn id="26" presetID="2" presetClass="entr" presetSubtype="2" fill="hold" grpId="0" nodeType="afterEffect">
                                  <p:stCondLst>
                                    <p:cond delay="1000"/>
                                  </p:stCondLst>
                                  <p:childTnLst>
                                    <p:set>
                                      <p:cBhvr>
                                        <p:cTn id="27" dur="1" fill="hold">
                                          <p:stCondLst>
                                            <p:cond delay="0"/>
                                          </p:stCondLst>
                                        </p:cTn>
                                        <p:tgtEl>
                                          <p:spTgt spid="53256"/>
                                        </p:tgtEl>
                                        <p:attrNameLst>
                                          <p:attrName>style.visibility</p:attrName>
                                        </p:attrNameLst>
                                      </p:cBhvr>
                                      <p:to>
                                        <p:strVal val="visible"/>
                                      </p:to>
                                    </p:set>
                                    <p:anim calcmode="lin" valueType="num">
                                      <p:cBhvr additive="base">
                                        <p:cTn id="28" dur="500" fill="hold"/>
                                        <p:tgtEl>
                                          <p:spTgt spid="53256"/>
                                        </p:tgtEl>
                                        <p:attrNameLst>
                                          <p:attrName>ppt_x</p:attrName>
                                        </p:attrNameLst>
                                      </p:cBhvr>
                                      <p:tavLst>
                                        <p:tav tm="0">
                                          <p:val>
                                            <p:strVal val="1+#ppt_w/2"/>
                                          </p:val>
                                        </p:tav>
                                        <p:tav tm="100000">
                                          <p:val>
                                            <p:strVal val="#ppt_x"/>
                                          </p:val>
                                        </p:tav>
                                      </p:tavLst>
                                    </p:anim>
                                    <p:anim calcmode="lin" valueType="num">
                                      <p:cBhvr additive="base">
                                        <p:cTn id="29" dur="500" fill="hold"/>
                                        <p:tgtEl>
                                          <p:spTgt spid="532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P spid="53254" grpId="0" autoUpdateAnimBg="0"/>
      <p:bldP spid="53255" grpId="0" animBg="1" autoUpdateAnimBg="0"/>
      <p:bldP spid="5325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2958" y="365126"/>
            <a:ext cx="7489364" cy="706809"/>
          </a:xfrm>
        </p:spPr>
        <p:txBody>
          <a:bodyPr>
            <a:normAutofit fontScale="90000"/>
          </a:bodyPr>
          <a:lstStyle/>
          <a:p>
            <a:r>
              <a:rPr lang="es-ES" dirty="0"/>
              <a:t> FIJACIÓN DE PRECIOS DINÁMICA</a:t>
            </a:r>
          </a:p>
        </p:txBody>
      </p:sp>
      <p:sp>
        <p:nvSpPr>
          <p:cNvPr id="3" name="Marcador de contenido 2"/>
          <p:cNvSpPr>
            <a:spLocks noGrp="1"/>
          </p:cNvSpPr>
          <p:nvPr>
            <p:ph idx="1"/>
          </p:nvPr>
        </p:nvSpPr>
        <p:spPr/>
        <p:txBody>
          <a:bodyPr/>
          <a:lstStyle/>
          <a:p>
            <a:r>
              <a:rPr lang="es-ES" dirty="0"/>
              <a:t> Usando la fijación de precios dinámica, ajustan los precios continuamente para satisfacer las necesidades y características de clientes y situaciones individuales</a:t>
            </a:r>
          </a:p>
        </p:txBody>
      </p:sp>
      <p:pic>
        <p:nvPicPr>
          <p:cNvPr id="4" name="Imagen 3"/>
          <p:cNvPicPr>
            <a:picLocks noChangeAspect="1"/>
          </p:cNvPicPr>
          <p:nvPr/>
        </p:nvPicPr>
        <p:blipFill>
          <a:blip r:embed="rId2"/>
          <a:stretch>
            <a:fillRect/>
          </a:stretch>
        </p:blipFill>
        <p:spPr>
          <a:xfrm>
            <a:off x="3718942" y="3206444"/>
            <a:ext cx="5224725" cy="2956816"/>
          </a:xfrm>
          <a:prstGeom prst="rect">
            <a:avLst/>
          </a:prstGeom>
        </p:spPr>
      </p:pic>
    </p:spTree>
    <p:extLst>
      <p:ext uri="{BB962C8B-B14F-4D97-AF65-F5344CB8AC3E}">
        <p14:creationId xmlns:p14="http://schemas.microsoft.com/office/powerpoint/2010/main" val="4086292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FIJACIÓN DE PRECIOS INTERNACIONAL </a:t>
            </a:r>
          </a:p>
        </p:txBody>
      </p:sp>
      <p:sp>
        <p:nvSpPr>
          <p:cNvPr id="3" name="Marcador de contenido 2"/>
          <p:cNvSpPr>
            <a:spLocks noGrp="1"/>
          </p:cNvSpPr>
          <p:nvPr>
            <p:ph idx="1"/>
          </p:nvPr>
        </p:nvSpPr>
        <p:spPr/>
        <p:txBody>
          <a:bodyPr/>
          <a:lstStyle/>
          <a:p>
            <a:r>
              <a:rPr lang="es-ES" dirty="0"/>
              <a:t>Las compañías que venden internacionalmente sus productos deben decidir qué precios cobrarán en los diferentes países donde operarán. </a:t>
            </a:r>
          </a:p>
        </p:txBody>
      </p:sp>
      <p:pic>
        <p:nvPicPr>
          <p:cNvPr id="5" name="Imagen 4"/>
          <p:cNvPicPr>
            <a:picLocks noChangeAspect="1"/>
          </p:cNvPicPr>
          <p:nvPr/>
        </p:nvPicPr>
        <p:blipFill>
          <a:blip r:embed="rId2"/>
          <a:stretch>
            <a:fillRect/>
          </a:stretch>
        </p:blipFill>
        <p:spPr>
          <a:xfrm>
            <a:off x="3070870" y="2867182"/>
            <a:ext cx="5832648" cy="2916324"/>
          </a:xfrm>
          <a:prstGeom prst="rect">
            <a:avLst/>
          </a:prstGeom>
        </p:spPr>
      </p:pic>
    </p:spTree>
    <p:extLst>
      <p:ext uri="{BB962C8B-B14F-4D97-AF65-F5344CB8AC3E}">
        <p14:creationId xmlns:p14="http://schemas.microsoft.com/office/powerpoint/2010/main" val="1643119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664348126"/>
              </p:ext>
            </p:extLst>
          </p:nvPr>
        </p:nvGraphicFramePr>
        <p:xfrm>
          <a:off x="2959128" y="1844824"/>
          <a:ext cx="904073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4434271" y="332778"/>
            <a:ext cx="2524919" cy="584775"/>
          </a:xfrm>
          <a:prstGeom prst="rect">
            <a:avLst/>
          </a:prstGeom>
          <a:noFill/>
        </p:spPr>
        <p:txBody>
          <a:bodyPr wrap="square" rtlCol="0">
            <a:spAutoFit/>
          </a:bodyPr>
          <a:lstStyle/>
          <a:p>
            <a:r>
              <a:rPr lang="es-CO" sz="3200" dirty="0">
                <a:solidFill>
                  <a:schemeClr val="bg1"/>
                </a:solidFill>
              </a:rPr>
              <a:t>Precio</a:t>
            </a:r>
          </a:p>
        </p:txBody>
      </p:sp>
      <p:sp>
        <p:nvSpPr>
          <p:cNvPr id="7" name="6 CuadroTexto"/>
          <p:cNvSpPr txBox="1"/>
          <p:nvPr/>
        </p:nvSpPr>
        <p:spPr>
          <a:xfrm>
            <a:off x="53637" y="1556792"/>
            <a:ext cx="2591951" cy="1077218"/>
          </a:xfrm>
          <a:prstGeom prst="rect">
            <a:avLst/>
          </a:prstGeom>
          <a:noFill/>
        </p:spPr>
        <p:txBody>
          <a:bodyPr wrap="square" rtlCol="0">
            <a:spAutoFit/>
          </a:bodyPr>
          <a:lstStyle/>
          <a:p>
            <a:pPr algn="ctr"/>
            <a:r>
              <a:rPr lang="es-CO" sz="3200" dirty="0">
                <a:solidFill>
                  <a:schemeClr val="bg1"/>
                </a:solidFill>
              </a:rPr>
              <a:t>Calidad del producto</a:t>
            </a:r>
          </a:p>
        </p:txBody>
      </p:sp>
      <p:pic>
        <p:nvPicPr>
          <p:cNvPr id="9218" name="Picture 2" descr="Royalty-free Image: Scales with house and money isolated clipping path"/>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637" y="2852936"/>
            <a:ext cx="2911857" cy="164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024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7" name="Text Box 9"/>
          <p:cNvSpPr txBox="1">
            <a:spLocks noChangeArrowheads="1"/>
          </p:cNvSpPr>
          <p:nvPr/>
        </p:nvSpPr>
        <p:spPr bwMode="auto">
          <a:xfrm>
            <a:off x="1041264" y="1844824"/>
            <a:ext cx="948989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 typeface="Wingdings" pitchFamily="2" charset="2"/>
              <a:buChar char="ü"/>
            </a:pPr>
            <a:r>
              <a:rPr lang="es-CL" sz="2800" dirty="0">
                <a:latin typeface="Century Gothic" pitchFamily="34" charset="0"/>
              </a:rPr>
              <a:t>El precio influye en la percepción del producto, por lo cual tiene incidencia en </a:t>
            </a:r>
            <a:r>
              <a:rPr lang="es-CL" sz="2800" b="1" dirty="0">
                <a:latin typeface="Century Gothic" pitchFamily="34" charset="0"/>
              </a:rPr>
              <a:t>el </a:t>
            </a:r>
            <a:r>
              <a:rPr lang="es-CL" sz="2800" b="1" i="1" dirty="0">
                <a:latin typeface="Century Gothic" pitchFamily="34" charset="0"/>
              </a:rPr>
              <a:t>posicionamiento</a:t>
            </a:r>
            <a:r>
              <a:rPr lang="es-CL" sz="2800" b="1" dirty="0">
                <a:latin typeface="Century Gothic" pitchFamily="34" charset="0"/>
              </a:rPr>
              <a:t> de la marca.</a:t>
            </a:r>
            <a:endParaRPr lang="es-ES_tradnl" sz="2800" b="1" dirty="0">
              <a:latin typeface="Century Gothic" pitchFamily="34" charset="0"/>
            </a:endParaRPr>
          </a:p>
        </p:txBody>
      </p:sp>
      <p:sp>
        <p:nvSpPr>
          <p:cNvPr id="53258" name="Rectangle 10"/>
          <p:cNvSpPr>
            <a:spLocks noChangeArrowheads="1"/>
          </p:cNvSpPr>
          <p:nvPr/>
        </p:nvSpPr>
        <p:spPr bwMode="auto">
          <a:xfrm>
            <a:off x="406575" y="3602021"/>
            <a:ext cx="5960566" cy="1450310"/>
          </a:xfrm>
          <a:prstGeom prst="rect">
            <a:avLst/>
          </a:prstGeom>
          <a:solidFill>
            <a:schemeClr val="accent4">
              <a:lumMod val="40000"/>
              <a:lumOff val="60000"/>
            </a:schemeClr>
          </a:solidFill>
          <a:ln w="38100">
            <a:solidFill>
              <a:srgbClr val="CC0000"/>
            </a:solidFill>
            <a:prstDash val="sysDot"/>
            <a:miter lim="800000"/>
            <a:headEnd/>
            <a:tailEnd/>
          </a:ln>
        </p:spPr>
        <p:txBody>
          <a:bodyPr wrap="none" anchor="ctr"/>
          <a:lstStyle/>
          <a:p>
            <a:pPr algn="ctr"/>
            <a:r>
              <a:rPr lang="es-ES_tradnl" sz="1900" dirty="0">
                <a:latin typeface="Century Gothic" pitchFamily="34" charset="0"/>
              </a:rPr>
              <a:t>Desde el punto de vista del Marketing :</a:t>
            </a:r>
          </a:p>
          <a:p>
            <a:pPr algn="ctr"/>
            <a:r>
              <a:rPr lang="es-ES_tradnl" sz="1900" dirty="0">
                <a:latin typeface="Century Gothic" pitchFamily="34" charset="0"/>
              </a:rPr>
              <a:t>“ El precio es un elemento de comunicación entre</a:t>
            </a:r>
          </a:p>
          <a:p>
            <a:pPr algn="ctr"/>
            <a:r>
              <a:rPr lang="es-ES_tradnl" sz="1900" dirty="0">
                <a:latin typeface="Century Gothic" pitchFamily="34" charset="0"/>
              </a:rPr>
              <a:t>la </a:t>
            </a:r>
            <a:r>
              <a:rPr lang="es-ES_tradnl" sz="1900" b="1" dirty="0">
                <a:latin typeface="Century Gothic" pitchFamily="34" charset="0"/>
              </a:rPr>
              <a:t>Empresa </a:t>
            </a:r>
            <a:r>
              <a:rPr lang="es-ES_tradnl" sz="1900" dirty="0">
                <a:latin typeface="Century Gothic" pitchFamily="34" charset="0"/>
              </a:rPr>
              <a:t>y su </a:t>
            </a:r>
            <a:r>
              <a:rPr lang="es-ES_tradnl" sz="1900" b="1" dirty="0">
                <a:latin typeface="Century Gothic" pitchFamily="34" charset="0"/>
              </a:rPr>
              <a:t>Mercado “</a:t>
            </a:r>
          </a:p>
        </p:txBody>
      </p:sp>
      <p:sp>
        <p:nvSpPr>
          <p:cNvPr id="11" name="Rectangle 2"/>
          <p:cNvSpPr txBox="1">
            <a:spLocks noChangeArrowheads="1"/>
          </p:cNvSpPr>
          <p:nvPr/>
        </p:nvSpPr>
        <p:spPr>
          <a:xfrm>
            <a:off x="3144065" y="7258"/>
            <a:ext cx="5809494" cy="1163637"/>
          </a:xfrm>
          <a:prstGeom prst="rect">
            <a:avLst/>
          </a:prstGeom>
        </p:spPr>
        <p:txBody>
          <a:bodyPr/>
          <a:lstStyle/>
          <a:p>
            <a:pPr algn="ctr">
              <a:defRPr/>
            </a:pPr>
            <a:r>
              <a:rPr lang="es-ES_tradnl" sz="2800" b="1" dirty="0">
                <a:latin typeface="Century Gothic" pitchFamily="34" charset="0"/>
                <a:ea typeface="+mj-ea"/>
                <a:cs typeface="+mj-cs"/>
              </a:rPr>
              <a:t>El Precio y el Marketing:</a:t>
            </a:r>
            <a:endParaRPr lang="en-US" sz="2400" b="1" dirty="0">
              <a:latin typeface="Century Gothic" pitchFamily="34" charset="0"/>
              <a:ea typeface="+mj-ea"/>
              <a:cs typeface="+mj-cs"/>
            </a:endParaRPr>
          </a:p>
        </p:txBody>
      </p:sp>
      <p:pic>
        <p:nvPicPr>
          <p:cNvPr id="1026" name="Picture 2" descr="Camisetas Hugo Boss Bogota | MercadoLibre.com.co">
            <a:extLst>
              <a:ext uri="{FF2B5EF4-FFF2-40B4-BE49-F238E27FC236}">
                <a16:creationId xmlns:a16="http://schemas.microsoft.com/office/drawing/2014/main" id="{626EEA70-9C50-2643-9D9D-4B4228C7B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452" y="2996952"/>
            <a:ext cx="256738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674545C-B963-C44E-B1DB-0D9858DAE9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063"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F1B6C4A-F132-4740-A383-4F39F0725B06}"/>
              </a:ext>
            </a:extLst>
          </p:cNvPr>
          <p:cNvPicPr>
            <a:picLocks noChangeAspect="1"/>
          </p:cNvPicPr>
          <p:nvPr/>
        </p:nvPicPr>
        <p:blipFill>
          <a:blip r:embed="rId5"/>
          <a:stretch>
            <a:fillRect/>
          </a:stretch>
        </p:blipFill>
        <p:spPr>
          <a:xfrm>
            <a:off x="6367141" y="3098551"/>
            <a:ext cx="2856796" cy="2856796"/>
          </a:xfrm>
          <a:prstGeom prst="rect">
            <a:avLst/>
          </a:prstGeom>
        </p:spPr>
      </p:pic>
      <p:pic>
        <p:nvPicPr>
          <p:cNvPr id="1030" name="Picture 6" descr="Estoy aburrida de comprar alimentos podridos en D1&quot; - Las2orillas">
            <a:extLst>
              <a:ext uri="{FF2B5EF4-FFF2-40B4-BE49-F238E27FC236}">
                <a16:creationId xmlns:a16="http://schemas.microsoft.com/office/drawing/2014/main" id="{9414D687-63AA-C842-8C99-7034410FB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4936" y="332694"/>
            <a:ext cx="1993912" cy="1424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232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3257"/>
                                        </p:tgtEl>
                                        <p:attrNameLst>
                                          <p:attrName>style.visibility</p:attrName>
                                        </p:attrNameLst>
                                      </p:cBhvr>
                                      <p:to>
                                        <p:strVal val="visible"/>
                                      </p:to>
                                    </p:set>
                                    <p:anim calcmode="lin" valueType="num">
                                      <p:cBhvr additive="base">
                                        <p:cTn id="7" dur="500" fill="hold"/>
                                        <p:tgtEl>
                                          <p:spTgt spid="53257"/>
                                        </p:tgtEl>
                                        <p:attrNameLst>
                                          <p:attrName>ppt_x</p:attrName>
                                        </p:attrNameLst>
                                      </p:cBhvr>
                                      <p:tavLst>
                                        <p:tav tm="0">
                                          <p:val>
                                            <p:strVal val="0-#ppt_w/2"/>
                                          </p:val>
                                        </p:tav>
                                        <p:tav tm="100000">
                                          <p:val>
                                            <p:strVal val="#ppt_x"/>
                                          </p:val>
                                        </p:tav>
                                      </p:tavLst>
                                    </p:anim>
                                    <p:anim calcmode="lin" valueType="num">
                                      <p:cBhvr additive="base">
                                        <p:cTn id="8" dur="500" fill="hold"/>
                                        <p:tgtEl>
                                          <p:spTgt spid="5325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15" presetClass="entr" presetSubtype="0" fill="hold" grpId="0" nodeType="afterEffect">
                                  <p:stCondLst>
                                    <p:cond delay="3000"/>
                                  </p:stCondLst>
                                  <p:childTnLst>
                                    <p:set>
                                      <p:cBhvr>
                                        <p:cTn id="11" dur="1" fill="hold">
                                          <p:stCondLst>
                                            <p:cond delay="0"/>
                                          </p:stCondLst>
                                        </p:cTn>
                                        <p:tgtEl>
                                          <p:spTgt spid="53258"/>
                                        </p:tgtEl>
                                        <p:attrNameLst>
                                          <p:attrName>style.visibility</p:attrName>
                                        </p:attrNameLst>
                                      </p:cBhvr>
                                      <p:to>
                                        <p:strVal val="visible"/>
                                      </p:to>
                                    </p:set>
                                    <p:anim calcmode="lin" valueType="num">
                                      <p:cBhvr>
                                        <p:cTn id="12" dur="1000" fill="hold"/>
                                        <p:tgtEl>
                                          <p:spTgt spid="53258"/>
                                        </p:tgtEl>
                                        <p:attrNameLst>
                                          <p:attrName>ppt_w</p:attrName>
                                        </p:attrNameLst>
                                      </p:cBhvr>
                                      <p:tavLst>
                                        <p:tav tm="0">
                                          <p:val>
                                            <p:fltVal val="0"/>
                                          </p:val>
                                        </p:tav>
                                        <p:tav tm="100000">
                                          <p:val>
                                            <p:strVal val="#ppt_w"/>
                                          </p:val>
                                        </p:tav>
                                      </p:tavLst>
                                    </p:anim>
                                    <p:anim calcmode="lin" valueType="num">
                                      <p:cBhvr>
                                        <p:cTn id="13" dur="1000" fill="hold"/>
                                        <p:tgtEl>
                                          <p:spTgt spid="53258"/>
                                        </p:tgtEl>
                                        <p:attrNameLst>
                                          <p:attrName>ppt_h</p:attrName>
                                        </p:attrNameLst>
                                      </p:cBhvr>
                                      <p:tavLst>
                                        <p:tav tm="0">
                                          <p:val>
                                            <p:fltVal val="0"/>
                                          </p:val>
                                        </p:tav>
                                        <p:tav tm="100000">
                                          <p:val>
                                            <p:strVal val="#ppt_h"/>
                                          </p:val>
                                        </p:tav>
                                      </p:tavLst>
                                    </p:anim>
                                    <p:anim calcmode="lin" valueType="num">
                                      <p:cBhvr>
                                        <p:cTn id="14" dur="1000" fill="hold"/>
                                        <p:tgtEl>
                                          <p:spTgt spid="5325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32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7" grpId="0" autoUpdateAnimBg="0"/>
      <p:bldP spid="532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2558" y="-163153"/>
            <a:ext cx="4681052" cy="706809"/>
          </a:xfrm>
        </p:spPr>
        <p:txBody>
          <a:bodyPr/>
          <a:lstStyle/>
          <a:p>
            <a:r>
              <a:rPr lang="es-ES" dirty="0"/>
              <a:t>Tipos de mercados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858381527"/>
              </p:ext>
            </p:extLst>
          </p:nvPr>
        </p:nvGraphicFramePr>
        <p:xfrm>
          <a:off x="4367015" y="190252"/>
          <a:ext cx="6985307" cy="6335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262558" y="2162180"/>
            <a:ext cx="3168352" cy="2677656"/>
          </a:xfrm>
          <a:prstGeom prst="rect">
            <a:avLst/>
          </a:prstGeom>
          <a:solidFill>
            <a:schemeClr val="tx2">
              <a:lumMod val="50000"/>
            </a:schemeClr>
          </a:solidFill>
        </p:spPr>
        <p:txBody>
          <a:bodyPr wrap="square">
            <a:spAutoFit/>
          </a:bodyPr>
          <a:lstStyle/>
          <a:p>
            <a:pPr algn="ctr"/>
            <a:r>
              <a:rPr lang="es-ES" sz="2400" dirty="0">
                <a:solidFill>
                  <a:schemeClr val="bg1"/>
                </a:solidFill>
              </a:rPr>
              <a:t>Los economistas reconocen cuatro tipos de mercados, cada uno de los cuales presenta un reto distinto en cuanto a fijación de precios. </a:t>
            </a:r>
            <a:endParaRPr lang="es-CO" sz="2400" dirty="0">
              <a:solidFill>
                <a:schemeClr val="bg1"/>
              </a:solidFill>
            </a:endParaRPr>
          </a:p>
        </p:txBody>
      </p:sp>
      <p:sp>
        <p:nvSpPr>
          <p:cNvPr id="6" name="Flecha derecha 5"/>
          <p:cNvSpPr/>
          <p:nvPr/>
        </p:nvSpPr>
        <p:spPr>
          <a:xfrm>
            <a:off x="3445892" y="3308120"/>
            <a:ext cx="720081"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4193330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t>Estrategia de precio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627502222"/>
              </p:ext>
            </p:extLst>
          </p:nvPr>
        </p:nvGraphicFramePr>
        <p:xfrm>
          <a:off x="6023730" y="620688"/>
          <a:ext cx="532859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685489" y="1531667"/>
            <a:ext cx="4968552" cy="1938992"/>
          </a:xfrm>
          <a:prstGeom prst="rect">
            <a:avLst/>
          </a:prstGeom>
        </p:spPr>
        <p:txBody>
          <a:bodyPr wrap="square">
            <a:spAutoFit/>
          </a:bodyPr>
          <a:lstStyle/>
          <a:p>
            <a:r>
              <a:rPr lang="es-CO" sz="2400" dirty="0"/>
              <a:t>La clave para determinar el precio de un producto </a:t>
            </a:r>
            <a:r>
              <a:rPr lang="es-CO" sz="3200" b="1" dirty="0"/>
              <a:t>es entender el valor que los consumidores perciben de él</a:t>
            </a:r>
            <a:endParaRPr lang="es-ES_tradnl" sz="2400" b="1" dirty="0"/>
          </a:p>
        </p:txBody>
      </p:sp>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8742" y="3449575"/>
            <a:ext cx="3175000" cy="2247900"/>
          </a:xfrm>
          <a:prstGeom prst="rect">
            <a:avLst/>
          </a:prstGeom>
        </p:spPr>
      </p:pic>
      <p:sp>
        <p:nvSpPr>
          <p:cNvPr id="3" name="CuadroTexto 2"/>
          <p:cNvSpPr txBox="1"/>
          <p:nvPr/>
        </p:nvSpPr>
        <p:spPr>
          <a:xfrm>
            <a:off x="406574" y="3762226"/>
            <a:ext cx="1615570" cy="830997"/>
          </a:xfrm>
          <a:prstGeom prst="rect">
            <a:avLst/>
          </a:prstGeom>
          <a:noFill/>
        </p:spPr>
        <p:txBody>
          <a:bodyPr wrap="none" rtlCol="0">
            <a:spAutoFit/>
          </a:bodyPr>
          <a:lstStyle/>
          <a:p>
            <a:r>
              <a:rPr lang="es-ES" sz="4800" dirty="0">
                <a:solidFill>
                  <a:srgbClr val="FF0000"/>
                </a:solidFill>
              </a:rPr>
              <a:t>Valor </a:t>
            </a:r>
          </a:p>
        </p:txBody>
      </p:sp>
      <p:sp>
        <p:nvSpPr>
          <p:cNvPr id="7" name="Rectángulo 6"/>
          <p:cNvSpPr/>
          <p:nvPr/>
        </p:nvSpPr>
        <p:spPr>
          <a:xfrm>
            <a:off x="5276587" y="4267880"/>
            <a:ext cx="6092825" cy="1323439"/>
          </a:xfrm>
          <a:prstGeom prst="rect">
            <a:avLst/>
          </a:prstGeom>
          <a:solidFill>
            <a:srgbClr val="FF0000"/>
          </a:solidFill>
        </p:spPr>
        <p:txBody>
          <a:bodyPr>
            <a:spAutoFit/>
          </a:bodyPr>
          <a:lstStyle/>
          <a:p>
            <a:r>
              <a:rPr lang="es-ES" sz="2000" dirty="0">
                <a:solidFill>
                  <a:schemeClr val="bg1"/>
                </a:solidFill>
              </a:rPr>
              <a:t>La fijación de precios basada en el valor utiliza las percepciones que tienen los compradores acerca del valor, no en los costos del vendedor, como clave para fijar un precio.</a:t>
            </a:r>
          </a:p>
        </p:txBody>
      </p:sp>
    </p:spTree>
    <p:extLst>
      <p:ext uri="{BB962C8B-B14F-4D97-AF65-F5344CB8AC3E}">
        <p14:creationId xmlns:p14="http://schemas.microsoft.com/office/powerpoint/2010/main" val="276903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miseta Lacoste Hombre Tipo Polo Original | Mercado Libre">
            <a:extLst>
              <a:ext uri="{FF2B5EF4-FFF2-40B4-BE49-F238E27FC236}">
                <a16:creationId xmlns:a16="http://schemas.microsoft.com/office/drawing/2014/main" id="{87C5EB7D-EE71-8544-8E83-671D164CE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38" y="254000"/>
            <a:ext cx="4762500" cy="6350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C655809-ABFB-4047-8245-6603AB12DE15}"/>
              </a:ext>
            </a:extLst>
          </p:cNvPr>
          <p:cNvSpPr txBox="1"/>
          <p:nvPr/>
        </p:nvSpPr>
        <p:spPr>
          <a:xfrm>
            <a:off x="7823398" y="2492896"/>
            <a:ext cx="4104455" cy="2677656"/>
          </a:xfrm>
          <a:prstGeom prst="rect">
            <a:avLst/>
          </a:prstGeom>
          <a:noFill/>
        </p:spPr>
        <p:txBody>
          <a:bodyPr wrap="square" rtlCol="0">
            <a:spAutoFit/>
          </a:bodyPr>
          <a:lstStyle/>
          <a:p>
            <a:r>
              <a:rPr lang="es-ES_tradnl" sz="2400" b="1" dirty="0"/>
              <a:t>Costo de fábrica:  </a:t>
            </a:r>
            <a:r>
              <a:rPr lang="es-ES_tradnl" sz="2400" dirty="0"/>
              <a:t>5 dólares</a:t>
            </a:r>
          </a:p>
          <a:p>
            <a:r>
              <a:rPr lang="es-ES_tradnl" sz="2400" b="1" dirty="0"/>
              <a:t>Costo punto venta: </a:t>
            </a:r>
            <a:r>
              <a:rPr lang="es-ES_tradnl" sz="2400" dirty="0"/>
              <a:t>75 Dólares  (Calidad percibida, status de la marca, experiencia en el punto de venta, tradición)</a:t>
            </a:r>
          </a:p>
          <a:p>
            <a:endParaRPr lang="es-ES_tradnl" sz="2400" dirty="0"/>
          </a:p>
          <a:p>
            <a:r>
              <a:rPr lang="es-ES_tradnl" sz="2400" dirty="0"/>
              <a:t>Generación de valor</a:t>
            </a:r>
          </a:p>
        </p:txBody>
      </p:sp>
      <p:pic>
        <p:nvPicPr>
          <p:cNvPr id="2052" name="Picture 4" descr="CRIANZA MARQUÉS DE CÁCERES - Vinos crianza de Rioja">
            <a:extLst>
              <a:ext uri="{FF2B5EF4-FFF2-40B4-BE49-F238E27FC236}">
                <a16:creationId xmlns:a16="http://schemas.microsoft.com/office/drawing/2014/main" id="{EE428E5F-8C78-C443-9980-7912A3299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0" y="1677804"/>
            <a:ext cx="2324100" cy="3492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C4A2C68-DF4C-514C-9F9F-208AB83B7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925" y="198254"/>
            <a:ext cx="2019300"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48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Objetivos de la asignación de precios </a:t>
            </a:r>
          </a:p>
        </p:txBody>
      </p:sp>
      <p:graphicFrame>
        <p:nvGraphicFramePr>
          <p:cNvPr id="7" name="Marcador de contenido 6">
            <a:extLst>
              <a:ext uri="{FF2B5EF4-FFF2-40B4-BE49-F238E27FC236}">
                <a16:creationId xmlns:a16="http://schemas.microsoft.com/office/drawing/2014/main" id="{9EDB4979-5A0A-A54D-98D4-35FC6FC981E8}"/>
              </a:ext>
            </a:extLst>
          </p:cNvPr>
          <p:cNvGraphicFramePr>
            <a:graphicFrameLocks noGrp="1"/>
          </p:cNvGraphicFramePr>
          <p:nvPr>
            <p:ph idx="1"/>
            <p:extLst>
              <p:ext uri="{D42A27DB-BD31-4B8C-83A1-F6EECF244321}">
                <p14:modId xmlns:p14="http://schemas.microsoft.com/office/powerpoint/2010/main" val="724471485"/>
              </p:ext>
            </p:extLst>
          </p:nvPr>
        </p:nvGraphicFramePr>
        <p:xfrm>
          <a:off x="538089" y="1593339"/>
          <a:ext cx="698530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8255446" y="2060848"/>
            <a:ext cx="3384376" cy="3416320"/>
          </a:xfrm>
          <a:prstGeom prst="rect">
            <a:avLst/>
          </a:prstGeom>
          <a:solidFill>
            <a:schemeClr val="accent2"/>
          </a:solidFill>
        </p:spPr>
        <p:txBody>
          <a:bodyPr wrap="square">
            <a:spAutoFit/>
          </a:bodyPr>
          <a:lstStyle/>
          <a:p>
            <a:r>
              <a:rPr lang="es-ES" sz="2400" dirty="0">
                <a:solidFill>
                  <a:schemeClr val="bg1"/>
                </a:solidFill>
              </a:rPr>
              <a:t>El precio es el único elemento de la mezcla de marketing que produce ingresos; todos los demás elementos representan costos. El precio también es uno de los elementos más flexibles de la mezcla de marketing</a:t>
            </a:r>
          </a:p>
        </p:txBody>
      </p:sp>
    </p:spTree>
    <p:extLst>
      <p:ext uri="{BB962C8B-B14F-4D97-AF65-F5344CB8AC3E}">
        <p14:creationId xmlns:p14="http://schemas.microsoft.com/office/powerpoint/2010/main" val="2034718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Importancia del precio </a:t>
            </a:r>
          </a:p>
        </p:txBody>
      </p:sp>
      <p:sp>
        <p:nvSpPr>
          <p:cNvPr id="3" name="Marcador de contenido 2"/>
          <p:cNvSpPr>
            <a:spLocks noGrp="1"/>
          </p:cNvSpPr>
          <p:nvPr>
            <p:ph idx="1"/>
          </p:nvPr>
        </p:nvSpPr>
        <p:spPr>
          <a:xfrm>
            <a:off x="838091" y="1825625"/>
            <a:ext cx="4433062" cy="3730871"/>
          </a:xfrm>
        </p:spPr>
        <p:txBody>
          <a:bodyPr vert="horz" lIns="91440" tIns="45720" rIns="91440" bIns="45720" rtlCol="0" anchor="t">
            <a:normAutofit fontScale="92500" lnSpcReduction="10000"/>
          </a:bodyPr>
          <a:lstStyle/>
          <a:p>
            <a:pPr marL="227965" indent="-227965"/>
            <a:r>
              <a:rPr lang="es-ES" dirty="0"/>
              <a:t>El precio de un producto es un factor importante que </a:t>
            </a:r>
            <a:r>
              <a:rPr lang="es-ES" b="1" dirty="0"/>
              <a:t>determina la demanda que el mercado hace de ese producto</a:t>
            </a:r>
            <a:r>
              <a:rPr lang="es-ES" dirty="0"/>
              <a:t>. </a:t>
            </a:r>
            <a:r>
              <a:rPr lang="es-ES" b="1" dirty="0"/>
              <a:t>El dinero </a:t>
            </a:r>
            <a:r>
              <a:rPr lang="es-ES" dirty="0"/>
              <a:t>entra en una organización a través de los precios. </a:t>
            </a:r>
            <a:endParaRPr lang="es-ES" dirty="0">
              <a:cs typeface="Calibri" panose="020F0502020204030204"/>
            </a:endParaRPr>
          </a:p>
          <a:p>
            <a:pPr marL="227965" indent="-227965"/>
            <a:r>
              <a:rPr lang="es-ES" dirty="0"/>
              <a:t>Es por eso que éste afecta a </a:t>
            </a:r>
            <a:r>
              <a:rPr lang="es-ES" b="1" dirty="0"/>
              <a:t>la posición competitiva de una empresa, a sus ingresos y a sus ganancias netas</a:t>
            </a:r>
            <a:r>
              <a:rPr lang="es-ES" dirty="0"/>
              <a:t>. </a:t>
            </a:r>
            <a:endParaRPr lang="es-ES" dirty="0">
              <a:cs typeface="Calibri"/>
            </a:endParaRPr>
          </a:p>
        </p:txBody>
      </p:sp>
      <p:sp>
        <p:nvSpPr>
          <p:cNvPr id="5" name="Rectángulo 4"/>
          <p:cNvSpPr/>
          <p:nvPr/>
        </p:nvSpPr>
        <p:spPr>
          <a:xfrm>
            <a:off x="5807174" y="1851025"/>
            <a:ext cx="5937554" cy="2677656"/>
          </a:xfrm>
          <a:prstGeom prst="rect">
            <a:avLst/>
          </a:prstGeom>
          <a:solidFill>
            <a:schemeClr val="tx2"/>
          </a:solidFill>
          <a:ln>
            <a:solidFill>
              <a:srgbClr val="4472C4"/>
            </a:solidFill>
          </a:ln>
        </p:spPr>
        <p:txBody>
          <a:bodyPr wrap="square" anchor="t">
            <a:spAutoFit/>
          </a:bodyPr>
          <a:lstStyle/>
          <a:p>
            <a:r>
              <a:rPr lang="es-ES" sz="2400" dirty="0">
                <a:solidFill>
                  <a:srgbClr val="FFFFFF"/>
                </a:solidFill>
              </a:rPr>
              <a:t>En algunas compañías, la asignación de precios de la administración se enfoca en el volumen de ventas. </a:t>
            </a:r>
            <a:endParaRPr lang="es-ES" sz="2400">
              <a:solidFill>
                <a:srgbClr val="FFFFFF"/>
              </a:solidFill>
            </a:endParaRPr>
          </a:p>
          <a:p>
            <a:r>
              <a:rPr lang="es-ES" sz="2400" dirty="0">
                <a:solidFill>
                  <a:srgbClr val="FFFFFF"/>
                </a:solidFill>
              </a:rPr>
              <a:t>El objetivo de la asignación de precios puede consistir en incrementar el volumen de ventas o en mantener o acrecentar la participación de mercado de la empresa.</a:t>
            </a:r>
            <a:endParaRPr lang="es-ES" sz="2400">
              <a:solidFill>
                <a:srgbClr val="FFFFFF"/>
              </a:solidFill>
            </a:endParaRPr>
          </a:p>
        </p:txBody>
      </p:sp>
      <p:pic>
        <p:nvPicPr>
          <p:cNvPr id="6" name="Imagen 5"/>
          <p:cNvPicPr>
            <a:picLocks noChangeAspect="1"/>
          </p:cNvPicPr>
          <p:nvPr/>
        </p:nvPicPr>
        <p:blipFill>
          <a:blip r:embed="rId2"/>
          <a:stretch>
            <a:fillRect/>
          </a:stretch>
        </p:blipFill>
        <p:spPr>
          <a:xfrm>
            <a:off x="7319342" y="4682471"/>
            <a:ext cx="1872208" cy="1250599"/>
          </a:xfrm>
          <a:prstGeom prst="rect">
            <a:avLst/>
          </a:prstGeom>
        </p:spPr>
      </p:pic>
    </p:spTree>
    <p:extLst>
      <p:ext uri="{BB962C8B-B14F-4D97-AF65-F5344CB8AC3E}">
        <p14:creationId xmlns:p14="http://schemas.microsoft.com/office/powerpoint/2010/main" val="40104165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14495</TotalTime>
  <Words>1962</Words>
  <Application>Microsoft Macintosh PowerPoint</Application>
  <PresentationFormat>Personalizado</PresentationFormat>
  <Paragraphs>174</Paragraphs>
  <Slides>32</Slides>
  <Notes>5</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Arial</vt:lpstr>
      <vt:lpstr>Calibri</vt:lpstr>
      <vt:lpstr>Calibri Light</vt:lpstr>
      <vt:lpstr>Century Gothic</vt:lpstr>
      <vt:lpstr>Times New Roman</vt:lpstr>
      <vt:lpstr>Wingdings</vt:lpstr>
      <vt:lpstr>Tema de Office</vt:lpstr>
      <vt:lpstr>Presentación de PowerPoint</vt:lpstr>
      <vt:lpstr>Qué es el precio </vt:lpstr>
      <vt:lpstr>Presentación de PowerPoint</vt:lpstr>
      <vt:lpstr>Presentación de PowerPoint</vt:lpstr>
      <vt:lpstr>Tipos de mercados </vt:lpstr>
      <vt:lpstr>Estrategia de precio</vt:lpstr>
      <vt:lpstr>Presentación de PowerPoint</vt:lpstr>
      <vt:lpstr>Objetivos de la asignación de precios </vt:lpstr>
      <vt:lpstr>Importancia del precio </vt:lpstr>
      <vt:lpstr>Factores de precios </vt:lpstr>
      <vt:lpstr>Presentación de PowerPoint</vt:lpstr>
      <vt:lpstr>Factores para determinar precios</vt:lpstr>
      <vt:lpstr>Elasticidad precio de la demanda </vt:lpstr>
      <vt:lpstr>Presentación de PowerPoint</vt:lpstr>
      <vt:lpstr>Elementos que inciden en el precio</vt:lpstr>
      <vt:lpstr>Determinación de precios </vt:lpstr>
      <vt:lpstr>Factores para determinar precios</vt:lpstr>
      <vt:lpstr>Precios por descremado </vt:lpstr>
      <vt:lpstr> FIJACIÓN DE PRECIOS PARA PENETRAR EN EL MERCADO </vt:lpstr>
      <vt:lpstr>FIJACIÓN DE PRECIOS PARA LÍNEA DE PRODUCTOS </vt:lpstr>
      <vt:lpstr>FIJACIÓN DE PRECIOS PARA PRODUCTO OPCIONAL </vt:lpstr>
      <vt:lpstr>FIJACIÓN DE PRECIOS PARA PRODUCTO CAUTIVO </vt:lpstr>
      <vt:lpstr>Precios cautivos </vt:lpstr>
      <vt:lpstr>FIJACIÓN DE PRECIOS PARA PAQUETE DE PRODUCTOS o COMBOS </vt:lpstr>
      <vt:lpstr> FIJACIÓN DE PRECIOS DE DESCUENTO Y COMPENSACIÓN </vt:lpstr>
      <vt:lpstr>FIJACIÓN DE PRECIOS SEGMENTADA </vt:lpstr>
      <vt:lpstr> FIJACIÓN DE PRECIOS PSICOLÓGICA </vt:lpstr>
      <vt:lpstr>FIJACIÓN DE PRECIOS PROMOCIONAL </vt:lpstr>
      <vt:lpstr>FIJACIÓN DE PRECIOS GEOGRÁFICA </vt:lpstr>
      <vt:lpstr> FIJACIÓN DE PRECIOS DINÁMICA</vt:lpstr>
      <vt:lpstr>FIJACIÓN DE PRECIOS INTERNACIONAL </vt:lpstr>
      <vt:lpstr>Presentación de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pc</dc:creator>
  <cp:keywords/>
  <dc:description/>
  <cp:lastModifiedBy>Juan Carlos Rodriguez Gomez</cp:lastModifiedBy>
  <cp:revision>200</cp:revision>
  <cp:lastPrinted>2016-09-21T22:15:47Z</cp:lastPrinted>
  <dcterms:created xsi:type="dcterms:W3CDTF">2015-03-19T23:40:38Z</dcterms:created>
  <dcterms:modified xsi:type="dcterms:W3CDTF">2024-04-10T23:11:53Z</dcterms:modified>
  <cp:category/>
</cp:coreProperties>
</file>