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1"/>
  </p:notesMasterIdLst>
  <p:sldIdLst>
    <p:sldId id="347" r:id="rId5"/>
    <p:sldId id="353" r:id="rId6"/>
    <p:sldId id="370" r:id="rId7"/>
    <p:sldId id="433" r:id="rId8"/>
    <p:sldId id="434" r:id="rId9"/>
    <p:sldId id="530" r:id="rId10"/>
    <p:sldId id="531" r:id="rId11"/>
    <p:sldId id="532" r:id="rId12"/>
    <p:sldId id="533" r:id="rId13"/>
    <p:sldId id="537" r:id="rId14"/>
    <p:sldId id="436" r:id="rId15"/>
    <p:sldId id="538" r:id="rId16"/>
    <p:sldId id="516" r:id="rId17"/>
    <p:sldId id="437" r:id="rId18"/>
    <p:sldId id="438" r:id="rId19"/>
    <p:sldId id="371" r:id="rId20"/>
    <p:sldId id="372" r:id="rId21"/>
    <p:sldId id="441" r:id="rId22"/>
    <p:sldId id="373" r:id="rId23"/>
    <p:sldId id="380" r:id="rId24"/>
    <p:sldId id="376" r:id="rId25"/>
    <p:sldId id="439" r:id="rId26"/>
    <p:sldId id="440" r:id="rId27"/>
    <p:sldId id="355" r:id="rId28"/>
    <p:sldId id="536" r:id="rId29"/>
    <p:sldId id="356" r:id="rId30"/>
    <p:sldId id="357" r:id="rId31"/>
    <p:sldId id="442" r:id="rId32"/>
    <p:sldId id="358" r:id="rId33"/>
    <p:sldId id="359" r:id="rId34"/>
    <p:sldId id="360" r:id="rId35"/>
    <p:sldId id="361" r:id="rId36"/>
    <p:sldId id="362" r:id="rId37"/>
    <p:sldId id="363" r:id="rId38"/>
    <p:sldId id="364" r:id="rId39"/>
    <p:sldId id="374" r:id="rId40"/>
    <p:sldId id="375" r:id="rId41"/>
    <p:sldId id="365" r:id="rId42"/>
    <p:sldId id="506" r:id="rId43"/>
    <p:sldId id="366" r:id="rId44"/>
    <p:sldId id="367" r:id="rId45"/>
    <p:sldId id="507" r:id="rId46"/>
    <p:sldId id="368" r:id="rId47"/>
    <p:sldId id="369" r:id="rId48"/>
    <p:sldId id="524" r:id="rId49"/>
    <p:sldId id="525" r:id="rId50"/>
    <p:sldId id="526" r:id="rId51"/>
    <p:sldId id="527" r:id="rId52"/>
    <p:sldId id="528" r:id="rId53"/>
    <p:sldId id="529" r:id="rId54"/>
    <p:sldId id="484" r:id="rId55"/>
    <p:sldId id="485" r:id="rId56"/>
    <p:sldId id="511" r:id="rId57"/>
    <p:sldId id="486" r:id="rId58"/>
    <p:sldId id="514" r:id="rId59"/>
    <p:sldId id="487" r:id="rId60"/>
    <p:sldId id="512" r:id="rId61"/>
    <p:sldId id="488" r:id="rId62"/>
    <p:sldId id="489" r:id="rId63"/>
    <p:sldId id="498" r:id="rId64"/>
    <p:sldId id="499" r:id="rId65"/>
    <p:sldId id="500" r:id="rId66"/>
    <p:sldId id="501" r:id="rId67"/>
    <p:sldId id="502" r:id="rId68"/>
    <p:sldId id="534" r:id="rId69"/>
    <p:sldId id="535" r:id="rId70"/>
    <p:sldId id="350" r:id="rId71"/>
    <p:sldId id="344" r:id="rId72"/>
    <p:sldId id="443" r:id="rId73"/>
    <p:sldId id="444" r:id="rId74"/>
    <p:sldId id="345" r:id="rId75"/>
    <p:sldId id="346" r:id="rId76"/>
    <p:sldId id="354" r:id="rId77"/>
    <p:sldId id="447" r:id="rId78"/>
    <p:sldId id="448" r:id="rId79"/>
    <p:sldId id="449" r:id="rId8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B818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DA0D6D-7090-4EFE-BFBE-E5A28053EA17}" v="1" dt="2022-08-09T01:20:25.30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autoAdjust="0"/>
    <p:restoredTop sz="94077" autoAdjust="0"/>
  </p:normalViewPr>
  <p:slideViewPr>
    <p:cSldViewPr snapToGrid="0">
      <p:cViewPr varScale="1">
        <p:scale>
          <a:sx n="105" d="100"/>
          <a:sy n="105" d="100"/>
        </p:scale>
        <p:origin x="1736" y="19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2DA0D6D-7090-4EFE-BFBE-E5A28053EA17}"/>
    <pc:docChg chg="delSld">
      <pc:chgData name="" userId="" providerId="" clId="Web-{E2DA0D6D-7090-4EFE-BFBE-E5A28053EA17}" dt="2022-08-09T01:20:25.305" v="0"/>
      <pc:docMkLst>
        <pc:docMk/>
      </pc:docMkLst>
      <pc:sldChg chg="del">
        <pc:chgData name="" userId="" providerId="" clId="Web-{E2DA0D6D-7090-4EFE-BFBE-E5A28053EA17}" dt="2022-08-09T01:20:25.305" v="0"/>
        <pc:sldMkLst>
          <pc:docMk/>
          <pc:sldMk cId="1391113929" sldId="445"/>
        </pc:sldMkLst>
      </pc:sldChg>
    </pc:docChg>
  </pc:docChgLst>
</pc:chgInfo>
</file>

<file path=ppt/diagrams/_rels/data11.xml.rels><?xml version="1.0" encoding="UTF-8" standalone="yes"?>
<Relationships xmlns="http://schemas.openxmlformats.org/package/2006/relationships"><Relationship Id="rId1" Type="http://schemas.openxmlformats.org/officeDocument/2006/relationships/image" Target="../media/image54.jpg"/></Relationships>
</file>

<file path=ppt/diagrams/_rels/data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diagrams/_rels/data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ata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image" Target="../media/image48.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image" Target="../media/image4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B81EEF-14D7-3C4D-94FF-A76AFB85411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ES"/>
        </a:p>
      </dgm:t>
    </dgm:pt>
    <dgm:pt modelId="{0545CA48-1A45-C742-AC32-3E6BCC2CB7B3}">
      <dgm:prSet/>
      <dgm:spPr/>
      <dgm:t>
        <a:bodyPr/>
        <a:lstStyle/>
        <a:p>
          <a:r>
            <a:rPr lang="es-CO" dirty="0"/>
            <a:t>Es aquello que se ofrece al consumidor (Cliente), </a:t>
          </a:r>
          <a:r>
            <a:rPr lang="es-CO" b="1" dirty="0"/>
            <a:t>por lo que cobra una cantidad de dinero. </a:t>
          </a:r>
          <a:endParaRPr lang="es-CO" dirty="0"/>
        </a:p>
      </dgm:t>
    </dgm:pt>
    <dgm:pt modelId="{D65AF119-B1B2-8342-ADF7-4D8E600D2AE3}" type="parTrans" cxnId="{401A186E-4ED7-8D4F-97A4-A80B51FEF9E2}">
      <dgm:prSet/>
      <dgm:spPr/>
      <dgm:t>
        <a:bodyPr/>
        <a:lstStyle/>
        <a:p>
          <a:endParaRPr lang="es-ES"/>
        </a:p>
      </dgm:t>
    </dgm:pt>
    <dgm:pt modelId="{89C2BA76-D08E-704A-8F73-FC5EADF84A21}" type="sibTrans" cxnId="{401A186E-4ED7-8D4F-97A4-A80B51FEF9E2}">
      <dgm:prSet/>
      <dgm:spPr/>
      <dgm:t>
        <a:bodyPr/>
        <a:lstStyle/>
        <a:p>
          <a:endParaRPr lang="es-ES"/>
        </a:p>
      </dgm:t>
    </dgm:pt>
    <dgm:pt modelId="{278976B6-02B4-1144-9820-229F1F5EEAD1}">
      <dgm:prSet/>
      <dgm:spPr/>
      <dgm:t>
        <a:bodyPr/>
        <a:lstStyle/>
        <a:p>
          <a:r>
            <a:rPr lang="es-CO"/>
            <a:t>Es un bien o servicio que reúne una serie de </a:t>
          </a:r>
          <a:r>
            <a:rPr lang="es-CO" b="1"/>
            <a:t>características y atributos </a:t>
          </a:r>
          <a:r>
            <a:rPr lang="es-CO"/>
            <a:t>que permiten su venta en el mercado.  </a:t>
          </a:r>
        </a:p>
      </dgm:t>
    </dgm:pt>
    <dgm:pt modelId="{D58E6CDC-4ECA-ED4E-96F7-9D6008FA4E3A}" type="parTrans" cxnId="{38E918D9-6760-974C-AE44-184E3D2EE3A4}">
      <dgm:prSet/>
      <dgm:spPr/>
      <dgm:t>
        <a:bodyPr/>
        <a:lstStyle/>
        <a:p>
          <a:endParaRPr lang="es-ES"/>
        </a:p>
      </dgm:t>
    </dgm:pt>
    <dgm:pt modelId="{386DFA72-E4B9-244C-9AE9-630CE1161823}" type="sibTrans" cxnId="{38E918D9-6760-974C-AE44-184E3D2EE3A4}">
      <dgm:prSet/>
      <dgm:spPr/>
      <dgm:t>
        <a:bodyPr/>
        <a:lstStyle/>
        <a:p>
          <a:endParaRPr lang="es-ES"/>
        </a:p>
      </dgm:t>
    </dgm:pt>
    <dgm:pt modelId="{69F7BA4E-1DFF-5C43-A32B-CBCD5169911A}">
      <dgm:prSet/>
      <dgm:spPr/>
      <dgm:t>
        <a:bodyPr/>
        <a:lstStyle/>
        <a:p>
          <a:r>
            <a:rPr lang="es-CO"/>
            <a:t>Todo bien o servicio capaz de cubrir o satisfacer una </a:t>
          </a:r>
          <a:r>
            <a:rPr lang="es-CO" b="1"/>
            <a:t>necesidad en el consumidor. </a:t>
          </a:r>
          <a:endParaRPr lang="es-CO"/>
        </a:p>
      </dgm:t>
    </dgm:pt>
    <dgm:pt modelId="{44B00EBB-1775-3644-84E4-7F0F27B6A6F7}" type="parTrans" cxnId="{7B7B46EB-DE27-304A-81EB-32E6135277E7}">
      <dgm:prSet/>
      <dgm:spPr/>
      <dgm:t>
        <a:bodyPr/>
        <a:lstStyle/>
        <a:p>
          <a:endParaRPr lang="es-ES"/>
        </a:p>
      </dgm:t>
    </dgm:pt>
    <dgm:pt modelId="{51A061C4-64CC-BF46-86AD-7BB188A49685}" type="sibTrans" cxnId="{7B7B46EB-DE27-304A-81EB-32E6135277E7}">
      <dgm:prSet/>
      <dgm:spPr/>
      <dgm:t>
        <a:bodyPr/>
        <a:lstStyle/>
        <a:p>
          <a:endParaRPr lang="es-ES"/>
        </a:p>
      </dgm:t>
    </dgm:pt>
    <dgm:pt modelId="{D1322B1F-1126-2B41-BEF7-FBE89CCFC882}">
      <dgm:prSet/>
      <dgm:spPr/>
      <dgm:t>
        <a:bodyPr/>
        <a:lstStyle/>
        <a:p>
          <a:r>
            <a:rPr lang="es-CO"/>
            <a:t>Es el </a:t>
          </a:r>
          <a:r>
            <a:rPr lang="es-CO" b="1"/>
            <a:t>objeto del proceso de intercambio</a:t>
          </a:r>
          <a:r>
            <a:rPr lang="es-CO"/>
            <a:t>, lo que el productor o proveedor ofrece a un cliente potencial a cambio de otra cosa que el proveedor percibe como </a:t>
          </a:r>
          <a:r>
            <a:rPr lang="es-CO" b="1"/>
            <a:t>de valor equivalente o mayor.</a:t>
          </a:r>
          <a:endParaRPr lang="es-CO"/>
        </a:p>
      </dgm:t>
    </dgm:pt>
    <dgm:pt modelId="{20D1E180-3812-2D49-913F-6CECFF6B4AEA}" type="parTrans" cxnId="{0CC0576B-FCAC-D547-80EA-65F922BC544E}">
      <dgm:prSet/>
      <dgm:spPr/>
      <dgm:t>
        <a:bodyPr/>
        <a:lstStyle/>
        <a:p>
          <a:endParaRPr lang="es-ES"/>
        </a:p>
      </dgm:t>
    </dgm:pt>
    <dgm:pt modelId="{28E634D6-1032-9B4E-9109-F6DF77F552AD}" type="sibTrans" cxnId="{0CC0576B-FCAC-D547-80EA-65F922BC544E}">
      <dgm:prSet/>
      <dgm:spPr/>
      <dgm:t>
        <a:bodyPr/>
        <a:lstStyle/>
        <a:p>
          <a:endParaRPr lang="es-ES"/>
        </a:p>
      </dgm:t>
    </dgm:pt>
    <dgm:pt modelId="{3D8FE5F6-E872-734D-92AA-13FE2BA0188D}" type="pres">
      <dgm:prSet presAssocID="{39B81EEF-14D7-3C4D-94FF-A76AFB854111}" presName="linear" presStyleCnt="0">
        <dgm:presLayoutVars>
          <dgm:animLvl val="lvl"/>
          <dgm:resizeHandles val="exact"/>
        </dgm:presLayoutVars>
      </dgm:prSet>
      <dgm:spPr/>
    </dgm:pt>
    <dgm:pt modelId="{899EA717-5693-BA44-A03E-72315B94C0D8}" type="pres">
      <dgm:prSet presAssocID="{0545CA48-1A45-C742-AC32-3E6BCC2CB7B3}" presName="parentText" presStyleLbl="node1" presStyleIdx="0" presStyleCnt="4">
        <dgm:presLayoutVars>
          <dgm:chMax val="0"/>
          <dgm:bulletEnabled val="1"/>
        </dgm:presLayoutVars>
      </dgm:prSet>
      <dgm:spPr/>
    </dgm:pt>
    <dgm:pt modelId="{4CFAB4EC-1456-8F49-A004-8FCBA0E8A978}" type="pres">
      <dgm:prSet presAssocID="{89C2BA76-D08E-704A-8F73-FC5EADF84A21}" presName="spacer" presStyleCnt="0"/>
      <dgm:spPr/>
    </dgm:pt>
    <dgm:pt modelId="{8B358B87-2AF5-EC45-8220-6A5E5622E4A0}" type="pres">
      <dgm:prSet presAssocID="{278976B6-02B4-1144-9820-229F1F5EEAD1}" presName="parentText" presStyleLbl="node1" presStyleIdx="1" presStyleCnt="4">
        <dgm:presLayoutVars>
          <dgm:chMax val="0"/>
          <dgm:bulletEnabled val="1"/>
        </dgm:presLayoutVars>
      </dgm:prSet>
      <dgm:spPr/>
    </dgm:pt>
    <dgm:pt modelId="{855B3A5D-6A03-1147-96AC-B0EBFC37317A}" type="pres">
      <dgm:prSet presAssocID="{386DFA72-E4B9-244C-9AE9-630CE1161823}" presName="spacer" presStyleCnt="0"/>
      <dgm:spPr/>
    </dgm:pt>
    <dgm:pt modelId="{8BE807A7-095E-7F4D-A79C-0EEC6DFAD478}" type="pres">
      <dgm:prSet presAssocID="{69F7BA4E-1DFF-5C43-A32B-CBCD5169911A}" presName="parentText" presStyleLbl="node1" presStyleIdx="2" presStyleCnt="4">
        <dgm:presLayoutVars>
          <dgm:chMax val="0"/>
          <dgm:bulletEnabled val="1"/>
        </dgm:presLayoutVars>
      </dgm:prSet>
      <dgm:spPr/>
    </dgm:pt>
    <dgm:pt modelId="{4BDFF343-802C-0E4C-9E16-C5065F28D958}" type="pres">
      <dgm:prSet presAssocID="{51A061C4-64CC-BF46-86AD-7BB188A49685}" presName="spacer" presStyleCnt="0"/>
      <dgm:spPr/>
    </dgm:pt>
    <dgm:pt modelId="{E3EEC1DE-4B2F-4945-B0C3-DE02833816B8}" type="pres">
      <dgm:prSet presAssocID="{D1322B1F-1126-2B41-BEF7-FBE89CCFC882}" presName="parentText" presStyleLbl="node1" presStyleIdx="3" presStyleCnt="4">
        <dgm:presLayoutVars>
          <dgm:chMax val="0"/>
          <dgm:bulletEnabled val="1"/>
        </dgm:presLayoutVars>
      </dgm:prSet>
      <dgm:spPr/>
    </dgm:pt>
  </dgm:ptLst>
  <dgm:cxnLst>
    <dgm:cxn modelId="{1E3A105B-210B-D74E-9C70-320371D719BC}" type="presOf" srcId="{69F7BA4E-1DFF-5C43-A32B-CBCD5169911A}" destId="{8BE807A7-095E-7F4D-A79C-0EEC6DFAD478}" srcOrd="0" destOrd="0" presId="urn:microsoft.com/office/officeart/2005/8/layout/vList2"/>
    <dgm:cxn modelId="{B46F6461-BF6A-974A-9C52-A69555BC6889}" type="presOf" srcId="{278976B6-02B4-1144-9820-229F1F5EEAD1}" destId="{8B358B87-2AF5-EC45-8220-6A5E5622E4A0}" srcOrd="0" destOrd="0" presId="urn:microsoft.com/office/officeart/2005/8/layout/vList2"/>
    <dgm:cxn modelId="{0CC0576B-FCAC-D547-80EA-65F922BC544E}" srcId="{39B81EEF-14D7-3C4D-94FF-A76AFB854111}" destId="{D1322B1F-1126-2B41-BEF7-FBE89CCFC882}" srcOrd="3" destOrd="0" parTransId="{20D1E180-3812-2D49-913F-6CECFF6B4AEA}" sibTransId="{28E634D6-1032-9B4E-9109-F6DF77F552AD}"/>
    <dgm:cxn modelId="{401A186E-4ED7-8D4F-97A4-A80B51FEF9E2}" srcId="{39B81EEF-14D7-3C4D-94FF-A76AFB854111}" destId="{0545CA48-1A45-C742-AC32-3E6BCC2CB7B3}" srcOrd="0" destOrd="0" parTransId="{D65AF119-B1B2-8342-ADF7-4D8E600D2AE3}" sibTransId="{89C2BA76-D08E-704A-8F73-FC5EADF84A21}"/>
    <dgm:cxn modelId="{AA16C886-24A6-AA41-A77D-43B3D9EAE5C3}" type="presOf" srcId="{0545CA48-1A45-C742-AC32-3E6BCC2CB7B3}" destId="{899EA717-5693-BA44-A03E-72315B94C0D8}" srcOrd="0" destOrd="0" presId="urn:microsoft.com/office/officeart/2005/8/layout/vList2"/>
    <dgm:cxn modelId="{0C51C6B0-7633-B84C-8A95-9413455FE034}" type="presOf" srcId="{39B81EEF-14D7-3C4D-94FF-A76AFB854111}" destId="{3D8FE5F6-E872-734D-92AA-13FE2BA0188D}" srcOrd="0" destOrd="0" presId="urn:microsoft.com/office/officeart/2005/8/layout/vList2"/>
    <dgm:cxn modelId="{D06DF3C0-D6B3-FB47-87BB-9969955CD0A3}" type="presOf" srcId="{D1322B1F-1126-2B41-BEF7-FBE89CCFC882}" destId="{E3EEC1DE-4B2F-4945-B0C3-DE02833816B8}" srcOrd="0" destOrd="0" presId="urn:microsoft.com/office/officeart/2005/8/layout/vList2"/>
    <dgm:cxn modelId="{38E918D9-6760-974C-AE44-184E3D2EE3A4}" srcId="{39B81EEF-14D7-3C4D-94FF-A76AFB854111}" destId="{278976B6-02B4-1144-9820-229F1F5EEAD1}" srcOrd="1" destOrd="0" parTransId="{D58E6CDC-4ECA-ED4E-96F7-9D6008FA4E3A}" sibTransId="{386DFA72-E4B9-244C-9AE9-630CE1161823}"/>
    <dgm:cxn modelId="{7B7B46EB-DE27-304A-81EB-32E6135277E7}" srcId="{39B81EEF-14D7-3C4D-94FF-A76AFB854111}" destId="{69F7BA4E-1DFF-5C43-A32B-CBCD5169911A}" srcOrd="2" destOrd="0" parTransId="{44B00EBB-1775-3644-84E4-7F0F27B6A6F7}" sibTransId="{51A061C4-64CC-BF46-86AD-7BB188A49685}"/>
    <dgm:cxn modelId="{60EAA94E-D7F3-9843-B0C3-2F6CA6C21B65}" type="presParOf" srcId="{3D8FE5F6-E872-734D-92AA-13FE2BA0188D}" destId="{899EA717-5693-BA44-A03E-72315B94C0D8}" srcOrd="0" destOrd="0" presId="urn:microsoft.com/office/officeart/2005/8/layout/vList2"/>
    <dgm:cxn modelId="{34772434-6242-0A45-BBDB-6C0294353282}" type="presParOf" srcId="{3D8FE5F6-E872-734D-92AA-13FE2BA0188D}" destId="{4CFAB4EC-1456-8F49-A004-8FCBA0E8A978}" srcOrd="1" destOrd="0" presId="urn:microsoft.com/office/officeart/2005/8/layout/vList2"/>
    <dgm:cxn modelId="{69CE2620-1239-434C-B3E9-8B4118BD1BEA}" type="presParOf" srcId="{3D8FE5F6-E872-734D-92AA-13FE2BA0188D}" destId="{8B358B87-2AF5-EC45-8220-6A5E5622E4A0}" srcOrd="2" destOrd="0" presId="urn:microsoft.com/office/officeart/2005/8/layout/vList2"/>
    <dgm:cxn modelId="{7C796C16-6FF5-F345-8ACC-EF7B689315D4}" type="presParOf" srcId="{3D8FE5F6-E872-734D-92AA-13FE2BA0188D}" destId="{855B3A5D-6A03-1147-96AC-B0EBFC37317A}" srcOrd="3" destOrd="0" presId="urn:microsoft.com/office/officeart/2005/8/layout/vList2"/>
    <dgm:cxn modelId="{045FA792-DBB4-F642-B235-238E8BFE1EAE}" type="presParOf" srcId="{3D8FE5F6-E872-734D-92AA-13FE2BA0188D}" destId="{8BE807A7-095E-7F4D-A79C-0EEC6DFAD478}" srcOrd="4" destOrd="0" presId="urn:microsoft.com/office/officeart/2005/8/layout/vList2"/>
    <dgm:cxn modelId="{0EFA91DE-6D78-D942-BEE0-2FAC9EA05ADC}" type="presParOf" srcId="{3D8FE5F6-E872-734D-92AA-13FE2BA0188D}" destId="{4BDFF343-802C-0E4C-9E16-C5065F28D958}" srcOrd="5" destOrd="0" presId="urn:microsoft.com/office/officeart/2005/8/layout/vList2"/>
    <dgm:cxn modelId="{F5F6376A-9578-4249-AC97-6B317D136308}" type="presParOf" srcId="{3D8FE5F6-E872-734D-92AA-13FE2BA0188D}" destId="{E3EEC1DE-4B2F-4945-B0C3-DE02833816B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2FDB16-C7B9-4A98-9E1B-0D499DF289DC}" type="doc">
      <dgm:prSet loTypeId="urn:microsoft.com/office/officeart/2005/8/layout/bProcess3" loCatId="process" qsTypeId="urn:microsoft.com/office/officeart/2005/8/quickstyle/simple1" qsCatId="simple" csTypeId="urn:microsoft.com/office/officeart/2005/8/colors/accent0_3" csCatId="mainScheme"/>
      <dgm:spPr/>
      <dgm:t>
        <a:bodyPr/>
        <a:lstStyle/>
        <a:p>
          <a:endParaRPr lang="es-ES"/>
        </a:p>
      </dgm:t>
    </dgm:pt>
    <dgm:pt modelId="{103BD25D-A267-4976-A289-7DD5DE3D02DB}">
      <dgm:prSet/>
      <dgm:spPr/>
      <dgm:t>
        <a:bodyPr/>
        <a:lstStyle/>
        <a:p>
          <a:pPr rtl="0"/>
          <a:r>
            <a:rPr lang="es-CO" dirty="0"/>
            <a:t>¿Qué servicios necesitan nuestros clientes y cómo podemos ayudarles?</a:t>
          </a:r>
        </a:p>
      </dgm:t>
    </dgm:pt>
    <dgm:pt modelId="{47E79C17-44ED-4483-BA23-09A5EDE63576}" type="parTrans" cxnId="{6F0D6563-17ED-43D3-A10E-E9FB13F56203}">
      <dgm:prSet/>
      <dgm:spPr/>
      <dgm:t>
        <a:bodyPr/>
        <a:lstStyle/>
        <a:p>
          <a:endParaRPr lang="es-ES"/>
        </a:p>
      </dgm:t>
    </dgm:pt>
    <dgm:pt modelId="{147D7C2F-0159-401E-B59A-D01AA4D2F0AC}" type="sibTrans" cxnId="{6F0D6563-17ED-43D3-A10E-E9FB13F56203}">
      <dgm:prSet/>
      <dgm:spPr/>
      <dgm:t>
        <a:bodyPr/>
        <a:lstStyle/>
        <a:p>
          <a:endParaRPr lang="es-ES"/>
        </a:p>
      </dgm:t>
    </dgm:pt>
    <dgm:pt modelId="{5F99A810-143A-45CC-B4BE-B0B966F03ADA}">
      <dgm:prSet/>
      <dgm:spPr/>
      <dgm:t>
        <a:bodyPr/>
        <a:lstStyle/>
        <a:p>
          <a:pPr rtl="0"/>
          <a:r>
            <a:rPr lang="es-CO" dirty="0"/>
            <a:t>¿Qué aspiraciones tienen nuestros clientes y cómo podemos ayudarles a alcanzarlas?</a:t>
          </a:r>
        </a:p>
      </dgm:t>
    </dgm:pt>
    <dgm:pt modelId="{E804019A-F4F0-4F52-B2CB-E1D3EEA6ECA8}" type="parTrans" cxnId="{92CC9159-E454-4D4C-97F3-7A84196E0AD1}">
      <dgm:prSet/>
      <dgm:spPr/>
      <dgm:t>
        <a:bodyPr/>
        <a:lstStyle/>
        <a:p>
          <a:endParaRPr lang="es-ES"/>
        </a:p>
      </dgm:t>
    </dgm:pt>
    <dgm:pt modelId="{BB488918-B78F-4E3A-8346-57D7ADE48DE8}" type="sibTrans" cxnId="{92CC9159-E454-4D4C-97F3-7A84196E0AD1}">
      <dgm:prSet/>
      <dgm:spPr/>
      <dgm:t>
        <a:bodyPr/>
        <a:lstStyle/>
        <a:p>
          <a:endParaRPr lang="es-ES"/>
        </a:p>
      </dgm:t>
    </dgm:pt>
    <dgm:pt modelId="{3D53DCAD-E4BA-45CD-8178-E115FAA70181}">
      <dgm:prSet/>
      <dgm:spPr/>
      <dgm:t>
        <a:bodyPr/>
        <a:lstStyle/>
        <a:p>
          <a:pPr rtl="0"/>
          <a:r>
            <a:rPr lang="es-CO" dirty="0"/>
            <a:t>¿Qué trato prefieren los clientes? Como empresa, ¿cómo podemos adaptarnos mejor a sus actividades cotidianas?</a:t>
          </a:r>
        </a:p>
      </dgm:t>
    </dgm:pt>
    <dgm:pt modelId="{7A7C5716-3080-4C38-B96B-4A78466C665F}" type="parTrans" cxnId="{3810CF6C-C7E6-4134-9F77-A0F79C747793}">
      <dgm:prSet/>
      <dgm:spPr/>
      <dgm:t>
        <a:bodyPr/>
        <a:lstStyle/>
        <a:p>
          <a:endParaRPr lang="es-ES"/>
        </a:p>
      </dgm:t>
    </dgm:pt>
    <dgm:pt modelId="{5BC893FD-FE09-42D0-B33E-71634B26EB71}" type="sibTrans" cxnId="{3810CF6C-C7E6-4134-9F77-A0F79C747793}">
      <dgm:prSet/>
      <dgm:spPr/>
      <dgm:t>
        <a:bodyPr/>
        <a:lstStyle/>
        <a:p>
          <a:endParaRPr lang="es-ES"/>
        </a:p>
      </dgm:t>
    </dgm:pt>
    <dgm:pt modelId="{36098227-CD05-4961-B958-5BB2F0382B51}">
      <dgm:prSet/>
      <dgm:spPr/>
      <dgm:t>
        <a:bodyPr/>
        <a:lstStyle/>
        <a:p>
          <a:pPr rtl="0"/>
          <a:r>
            <a:rPr lang="es-CO" dirty="0"/>
            <a:t>¿Qué relación esperan los clientes que establezcamos con ellos?</a:t>
          </a:r>
        </a:p>
      </dgm:t>
    </dgm:pt>
    <dgm:pt modelId="{089EE583-9D36-4499-BAE5-8D7CD4BEF7F3}" type="parTrans" cxnId="{F424CCC7-A5A8-459E-9F38-7D6939B79AE2}">
      <dgm:prSet/>
      <dgm:spPr/>
      <dgm:t>
        <a:bodyPr/>
        <a:lstStyle/>
        <a:p>
          <a:endParaRPr lang="es-ES"/>
        </a:p>
      </dgm:t>
    </dgm:pt>
    <dgm:pt modelId="{AF8F60B8-BA90-40AA-9AF5-BB9F2735E727}" type="sibTrans" cxnId="{F424CCC7-A5A8-459E-9F38-7D6939B79AE2}">
      <dgm:prSet/>
      <dgm:spPr/>
      <dgm:t>
        <a:bodyPr/>
        <a:lstStyle/>
        <a:p>
          <a:endParaRPr lang="es-ES"/>
        </a:p>
      </dgm:t>
    </dgm:pt>
    <dgm:pt modelId="{56B7AB35-32D3-45E1-BB7D-2800932A9589}">
      <dgm:prSet/>
      <dgm:spPr/>
      <dgm:t>
        <a:bodyPr/>
        <a:lstStyle/>
        <a:p>
          <a:pPr rtl="0"/>
          <a:r>
            <a:rPr lang="es-CO" dirty="0"/>
            <a:t>¿por qué valores están dispuestos a pagar nuestros clientes?</a:t>
          </a:r>
        </a:p>
      </dgm:t>
    </dgm:pt>
    <dgm:pt modelId="{85446091-9534-4346-9937-71E307F3582E}" type="parTrans" cxnId="{EAB8C0F1-1A48-481D-A79F-FE71E20F036C}">
      <dgm:prSet/>
      <dgm:spPr/>
      <dgm:t>
        <a:bodyPr/>
        <a:lstStyle/>
        <a:p>
          <a:endParaRPr lang="es-ES"/>
        </a:p>
      </dgm:t>
    </dgm:pt>
    <dgm:pt modelId="{3EF4075F-6D5B-4256-B774-877EF8DB2F1A}" type="sibTrans" cxnId="{EAB8C0F1-1A48-481D-A79F-FE71E20F036C}">
      <dgm:prSet/>
      <dgm:spPr/>
      <dgm:t>
        <a:bodyPr/>
        <a:lstStyle/>
        <a:p>
          <a:endParaRPr lang="es-ES"/>
        </a:p>
      </dgm:t>
    </dgm:pt>
    <dgm:pt modelId="{82D172D2-26FD-4134-9406-117817DA3B0C}" type="pres">
      <dgm:prSet presAssocID="{F92FDB16-C7B9-4A98-9E1B-0D499DF289DC}" presName="Name0" presStyleCnt="0">
        <dgm:presLayoutVars>
          <dgm:dir/>
          <dgm:resizeHandles val="exact"/>
        </dgm:presLayoutVars>
      </dgm:prSet>
      <dgm:spPr/>
    </dgm:pt>
    <dgm:pt modelId="{50029535-0C98-4057-996B-C2221E84239F}" type="pres">
      <dgm:prSet presAssocID="{103BD25D-A267-4976-A289-7DD5DE3D02DB}" presName="node" presStyleLbl="node1" presStyleIdx="0" presStyleCnt="5">
        <dgm:presLayoutVars>
          <dgm:bulletEnabled val="1"/>
        </dgm:presLayoutVars>
      </dgm:prSet>
      <dgm:spPr/>
    </dgm:pt>
    <dgm:pt modelId="{9D884C8F-03A6-4F46-90D7-11B9ECCB6EFB}" type="pres">
      <dgm:prSet presAssocID="{147D7C2F-0159-401E-B59A-D01AA4D2F0AC}" presName="sibTrans" presStyleLbl="sibTrans1D1" presStyleIdx="0" presStyleCnt="4"/>
      <dgm:spPr/>
    </dgm:pt>
    <dgm:pt modelId="{2FA5899A-AAF6-4EB9-9BF4-E2D640D244F5}" type="pres">
      <dgm:prSet presAssocID="{147D7C2F-0159-401E-B59A-D01AA4D2F0AC}" presName="connectorText" presStyleLbl="sibTrans1D1" presStyleIdx="0" presStyleCnt="4"/>
      <dgm:spPr/>
    </dgm:pt>
    <dgm:pt modelId="{B0EB377A-374B-404F-AC8D-A1DB9C0E6907}" type="pres">
      <dgm:prSet presAssocID="{5F99A810-143A-45CC-B4BE-B0B966F03ADA}" presName="node" presStyleLbl="node1" presStyleIdx="1" presStyleCnt="5">
        <dgm:presLayoutVars>
          <dgm:bulletEnabled val="1"/>
        </dgm:presLayoutVars>
      </dgm:prSet>
      <dgm:spPr/>
    </dgm:pt>
    <dgm:pt modelId="{AA7B9B0A-54FF-408E-BD2A-101FD2E11AB7}" type="pres">
      <dgm:prSet presAssocID="{BB488918-B78F-4E3A-8346-57D7ADE48DE8}" presName="sibTrans" presStyleLbl="sibTrans1D1" presStyleIdx="1" presStyleCnt="4"/>
      <dgm:spPr/>
    </dgm:pt>
    <dgm:pt modelId="{EFD53AD0-CE50-49D4-967D-F59EBF5547D9}" type="pres">
      <dgm:prSet presAssocID="{BB488918-B78F-4E3A-8346-57D7ADE48DE8}" presName="connectorText" presStyleLbl="sibTrans1D1" presStyleIdx="1" presStyleCnt="4"/>
      <dgm:spPr/>
    </dgm:pt>
    <dgm:pt modelId="{EC1A23D0-D813-4121-97FA-2B5C7D4866A1}" type="pres">
      <dgm:prSet presAssocID="{3D53DCAD-E4BA-45CD-8178-E115FAA70181}" presName="node" presStyleLbl="node1" presStyleIdx="2" presStyleCnt="5">
        <dgm:presLayoutVars>
          <dgm:bulletEnabled val="1"/>
        </dgm:presLayoutVars>
      </dgm:prSet>
      <dgm:spPr/>
    </dgm:pt>
    <dgm:pt modelId="{D3BE668A-79CA-438C-BDDC-ED7C3209B880}" type="pres">
      <dgm:prSet presAssocID="{5BC893FD-FE09-42D0-B33E-71634B26EB71}" presName="sibTrans" presStyleLbl="sibTrans1D1" presStyleIdx="2" presStyleCnt="4"/>
      <dgm:spPr/>
    </dgm:pt>
    <dgm:pt modelId="{7E5C4226-E16C-42C0-8790-450ADBDC4652}" type="pres">
      <dgm:prSet presAssocID="{5BC893FD-FE09-42D0-B33E-71634B26EB71}" presName="connectorText" presStyleLbl="sibTrans1D1" presStyleIdx="2" presStyleCnt="4"/>
      <dgm:spPr/>
    </dgm:pt>
    <dgm:pt modelId="{40E2DDEA-1D31-4C45-A64A-77C172A0FEBE}" type="pres">
      <dgm:prSet presAssocID="{36098227-CD05-4961-B958-5BB2F0382B51}" presName="node" presStyleLbl="node1" presStyleIdx="3" presStyleCnt="5">
        <dgm:presLayoutVars>
          <dgm:bulletEnabled val="1"/>
        </dgm:presLayoutVars>
      </dgm:prSet>
      <dgm:spPr/>
    </dgm:pt>
    <dgm:pt modelId="{AFB14092-2436-417A-BF98-BA67ED73D9DE}" type="pres">
      <dgm:prSet presAssocID="{AF8F60B8-BA90-40AA-9AF5-BB9F2735E727}" presName="sibTrans" presStyleLbl="sibTrans1D1" presStyleIdx="3" presStyleCnt="4"/>
      <dgm:spPr/>
    </dgm:pt>
    <dgm:pt modelId="{D996D69C-2B7C-4690-9C09-0F55548F02A0}" type="pres">
      <dgm:prSet presAssocID="{AF8F60B8-BA90-40AA-9AF5-BB9F2735E727}" presName="connectorText" presStyleLbl="sibTrans1D1" presStyleIdx="3" presStyleCnt="4"/>
      <dgm:spPr/>
    </dgm:pt>
    <dgm:pt modelId="{EFB80177-CBF9-4D2C-B2C2-87CF09E2A56C}" type="pres">
      <dgm:prSet presAssocID="{56B7AB35-32D3-45E1-BB7D-2800932A9589}" presName="node" presStyleLbl="node1" presStyleIdx="4" presStyleCnt="5">
        <dgm:presLayoutVars>
          <dgm:bulletEnabled val="1"/>
        </dgm:presLayoutVars>
      </dgm:prSet>
      <dgm:spPr/>
    </dgm:pt>
  </dgm:ptLst>
  <dgm:cxnLst>
    <dgm:cxn modelId="{26112600-000D-4DB0-83B1-70040C5D2CA8}" type="presOf" srcId="{5F99A810-143A-45CC-B4BE-B0B966F03ADA}" destId="{B0EB377A-374B-404F-AC8D-A1DB9C0E6907}" srcOrd="0" destOrd="0" presId="urn:microsoft.com/office/officeart/2005/8/layout/bProcess3"/>
    <dgm:cxn modelId="{F3E3B800-0A96-498C-A95B-A515778D9718}" type="presOf" srcId="{103BD25D-A267-4976-A289-7DD5DE3D02DB}" destId="{50029535-0C98-4057-996B-C2221E84239F}" srcOrd="0" destOrd="0" presId="urn:microsoft.com/office/officeart/2005/8/layout/bProcess3"/>
    <dgm:cxn modelId="{FE777230-4DA9-4465-9146-771C118A3E83}" type="presOf" srcId="{36098227-CD05-4961-B958-5BB2F0382B51}" destId="{40E2DDEA-1D31-4C45-A64A-77C172A0FEBE}" srcOrd="0" destOrd="0" presId="urn:microsoft.com/office/officeart/2005/8/layout/bProcess3"/>
    <dgm:cxn modelId="{E744A83B-F91C-4657-8C68-52818002312A}" type="presOf" srcId="{F92FDB16-C7B9-4A98-9E1B-0D499DF289DC}" destId="{82D172D2-26FD-4134-9406-117817DA3B0C}" srcOrd="0" destOrd="0" presId="urn:microsoft.com/office/officeart/2005/8/layout/bProcess3"/>
    <dgm:cxn modelId="{A5E5FD4A-C5B0-4973-A685-59BB56BDBE01}" type="presOf" srcId="{5BC893FD-FE09-42D0-B33E-71634B26EB71}" destId="{D3BE668A-79CA-438C-BDDC-ED7C3209B880}" srcOrd="0" destOrd="0" presId="urn:microsoft.com/office/officeart/2005/8/layout/bProcess3"/>
    <dgm:cxn modelId="{D8B54155-0613-47D0-BC70-02453ACDFD0B}" type="presOf" srcId="{56B7AB35-32D3-45E1-BB7D-2800932A9589}" destId="{EFB80177-CBF9-4D2C-B2C2-87CF09E2A56C}" srcOrd="0" destOrd="0" presId="urn:microsoft.com/office/officeart/2005/8/layout/bProcess3"/>
    <dgm:cxn modelId="{92CC9159-E454-4D4C-97F3-7A84196E0AD1}" srcId="{F92FDB16-C7B9-4A98-9E1B-0D499DF289DC}" destId="{5F99A810-143A-45CC-B4BE-B0B966F03ADA}" srcOrd="1" destOrd="0" parTransId="{E804019A-F4F0-4F52-B2CB-E1D3EEA6ECA8}" sibTransId="{BB488918-B78F-4E3A-8346-57D7ADE48DE8}"/>
    <dgm:cxn modelId="{6F0D6563-17ED-43D3-A10E-E9FB13F56203}" srcId="{F92FDB16-C7B9-4A98-9E1B-0D499DF289DC}" destId="{103BD25D-A267-4976-A289-7DD5DE3D02DB}" srcOrd="0" destOrd="0" parTransId="{47E79C17-44ED-4483-BA23-09A5EDE63576}" sibTransId="{147D7C2F-0159-401E-B59A-D01AA4D2F0AC}"/>
    <dgm:cxn modelId="{3810CF6C-C7E6-4134-9F77-A0F79C747793}" srcId="{F92FDB16-C7B9-4A98-9E1B-0D499DF289DC}" destId="{3D53DCAD-E4BA-45CD-8178-E115FAA70181}" srcOrd="2" destOrd="0" parTransId="{7A7C5716-3080-4C38-B96B-4A78466C665F}" sibTransId="{5BC893FD-FE09-42D0-B33E-71634B26EB71}"/>
    <dgm:cxn modelId="{3B387B6E-7F2A-4844-8AD5-FB5D57E00FE8}" type="presOf" srcId="{147D7C2F-0159-401E-B59A-D01AA4D2F0AC}" destId="{2FA5899A-AAF6-4EB9-9BF4-E2D640D244F5}" srcOrd="1" destOrd="0" presId="urn:microsoft.com/office/officeart/2005/8/layout/bProcess3"/>
    <dgm:cxn modelId="{AFDDBE72-CC32-40CB-A378-304EF95D66DC}" type="presOf" srcId="{BB488918-B78F-4E3A-8346-57D7ADE48DE8}" destId="{EFD53AD0-CE50-49D4-967D-F59EBF5547D9}" srcOrd="1" destOrd="0" presId="urn:microsoft.com/office/officeart/2005/8/layout/bProcess3"/>
    <dgm:cxn modelId="{40FDC679-F561-4D53-9AEF-7104AB857360}" type="presOf" srcId="{5BC893FD-FE09-42D0-B33E-71634B26EB71}" destId="{7E5C4226-E16C-42C0-8790-450ADBDC4652}" srcOrd="1" destOrd="0" presId="urn:microsoft.com/office/officeart/2005/8/layout/bProcess3"/>
    <dgm:cxn modelId="{04BA7A81-30E1-45EF-AB77-A572F5142877}" type="presOf" srcId="{147D7C2F-0159-401E-B59A-D01AA4D2F0AC}" destId="{9D884C8F-03A6-4F46-90D7-11B9ECCB6EFB}" srcOrd="0" destOrd="0" presId="urn:microsoft.com/office/officeart/2005/8/layout/bProcess3"/>
    <dgm:cxn modelId="{E5F19F9A-8883-48EA-BE94-EACA99FB674C}" type="presOf" srcId="{AF8F60B8-BA90-40AA-9AF5-BB9F2735E727}" destId="{D996D69C-2B7C-4690-9C09-0F55548F02A0}" srcOrd="1" destOrd="0" presId="urn:microsoft.com/office/officeart/2005/8/layout/bProcess3"/>
    <dgm:cxn modelId="{04E63A9B-7FA6-46CB-98DF-9E8C1AC7E5CC}" type="presOf" srcId="{BB488918-B78F-4E3A-8346-57D7ADE48DE8}" destId="{AA7B9B0A-54FF-408E-BD2A-101FD2E11AB7}" srcOrd="0" destOrd="0" presId="urn:microsoft.com/office/officeart/2005/8/layout/bProcess3"/>
    <dgm:cxn modelId="{33778BB8-2EF2-416D-AF04-A1052DF35361}" type="presOf" srcId="{3D53DCAD-E4BA-45CD-8178-E115FAA70181}" destId="{EC1A23D0-D813-4121-97FA-2B5C7D4866A1}" srcOrd="0" destOrd="0" presId="urn:microsoft.com/office/officeart/2005/8/layout/bProcess3"/>
    <dgm:cxn modelId="{47D56DBD-02FB-4E9B-9809-108F44489245}" type="presOf" srcId="{AF8F60B8-BA90-40AA-9AF5-BB9F2735E727}" destId="{AFB14092-2436-417A-BF98-BA67ED73D9DE}" srcOrd="0" destOrd="0" presId="urn:microsoft.com/office/officeart/2005/8/layout/bProcess3"/>
    <dgm:cxn modelId="{F424CCC7-A5A8-459E-9F38-7D6939B79AE2}" srcId="{F92FDB16-C7B9-4A98-9E1B-0D499DF289DC}" destId="{36098227-CD05-4961-B958-5BB2F0382B51}" srcOrd="3" destOrd="0" parTransId="{089EE583-9D36-4499-BAE5-8D7CD4BEF7F3}" sibTransId="{AF8F60B8-BA90-40AA-9AF5-BB9F2735E727}"/>
    <dgm:cxn modelId="{EAB8C0F1-1A48-481D-A79F-FE71E20F036C}" srcId="{F92FDB16-C7B9-4A98-9E1B-0D499DF289DC}" destId="{56B7AB35-32D3-45E1-BB7D-2800932A9589}" srcOrd="4" destOrd="0" parTransId="{85446091-9534-4346-9937-71E307F3582E}" sibTransId="{3EF4075F-6D5B-4256-B774-877EF8DB2F1A}"/>
    <dgm:cxn modelId="{2CD2596B-5369-4869-B836-E66577622C2F}" type="presParOf" srcId="{82D172D2-26FD-4134-9406-117817DA3B0C}" destId="{50029535-0C98-4057-996B-C2221E84239F}" srcOrd="0" destOrd="0" presId="urn:microsoft.com/office/officeart/2005/8/layout/bProcess3"/>
    <dgm:cxn modelId="{CD9B482D-5803-4D14-935F-EA84713C2F15}" type="presParOf" srcId="{82D172D2-26FD-4134-9406-117817DA3B0C}" destId="{9D884C8F-03A6-4F46-90D7-11B9ECCB6EFB}" srcOrd="1" destOrd="0" presId="urn:microsoft.com/office/officeart/2005/8/layout/bProcess3"/>
    <dgm:cxn modelId="{04327DAD-54D1-4306-9916-BE2BFB942EE1}" type="presParOf" srcId="{9D884C8F-03A6-4F46-90D7-11B9ECCB6EFB}" destId="{2FA5899A-AAF6-4EB9-9BF4-E2D640D244F5}" srcOrd="0" destOrd="0" presId="urn:microsoft.com/office/officeart/2005/8/layout/bProcess3"/>
    <dgm:cxn modelId="{B1A22820-F533-49EA-88E1-DD78C6A1393F}" type="presParOf" srcId="{82D172D2-26FD-4134-9406-117817DA3B0C}" destId="{B0EB377A-374B-404F-AC8D-A1DB9C0E6907}" srcOrd="2" destOrd="0" presId="urn:microsoft.com/office/officeart/2005/8/layout/bProcess3"/>
    <dgm:cxn modelId="{325FE815-17EA-47E5-B713-753D63E7A16F}" type="presParOf" srcId="{82D172D2-26FD-4134-9406-117817DA3B0C}" destId="{AA7B9B0A-54FF-408E-BD2A-101FD2E11AB7}" srcOrd="3" destOrd="0" presId="urn:microsoft.com/office/officeart/2005/8/layout/bProcess3"/>
    <dgm:cxn modelId="{44FFE7E4-CF64-4BED-A874-7DF6C629AC65}" type="presParOf" srcId="{AA7B9B0A-54FF-408E-BD2A-101FD2E11AB7}" destId="{EFD53AD0-CE50-49D4-967D-F59EBF5547D9}" srcOrd="0" destOrd="0" presId="urn:microsoft.com/office/officeart/2005/8/layout/bProcess3"/>
    <dgm:cxn modelId="{F48A1756-8B2A-4152-B47D-E1DE11AB3562}" type="presParOf" srcId="{82D172D2-26FD-4134-9406-117817DA3B0C}" destId="{EC1A23D0-D813-4121-97FA-2B5C7D4866A1}" srcOrd="4" destOrd="0" presId="urn:microsoft.com/office/officeart/2005/8/layout/bProcess3"/>
    <dgm:cxn modelId="{085D3944-3459-48A1-9C27-451A0DE70387}" type="presParOf" srcId="{82D172D2-26FD-4134-9406-117817DA3B0C}" destId="{D3BE668A-79CA-438C-BDDC-ED7C3209B880}" srcOrd="5" destOrd="0" presId="urn:microsoft.com/office/officeart/2005/8/layout/bProcess3"/>
    <dgm:cxn modelId="{6753545E-B610-41B0-B6A6-B1BC21CCA530}" type="presParOf" srcId="{D3BE668A-79CA-438C-BDDC-ED7C3209B880}" destId="{7E5C4226-E16C-42C0-8790-450ADBDC4652}" srcOrd="0" destOrd="0" presId="urn:microsoft.com/office/officeart/2005/8/layout/bProcess3"/>
    <dgm:cxn modelId="{42D63741-2479-40C9-8ACB-2C71C87F2817}" type="presParOf" srcId="{82D172D2-26FD-4134-9406-117817DA3B0C}" destId="{40E2DDEA-1D31-4C45-A64A-77C172A0FEBE}" srcOrd="6" destOrd="0" presId="urn:microsoft.com/office/officeart/2005/8/layout/bProcess3"/>
    <dgm:cxn modelId="{99C388EA-119A-42E5-84B4-82692D09343C}" type="presParOf" srcId="{82D172D2-26FD-4134-9406-117817DA3B0C}" destId="{AFB14092-2436-417A-BF98-BA67ED73D9DE}" srcOrd="7" destOrd="0" presId="urn:microsoft.com/office/officeart/2005/8/layout/bProcess3"/>
    <dgm:cxn modelId="{0E274C21-444E-4481-BB0B-1C089BB68430}" type="presParOf" srcId="{AFB14092-2436-417A-BF98-BA67ED73D9DE}" destId="{D996D69C-2B7C-4690-9C09-0F55548F02A0}" srcOrd="0" destOrd="0" presId="urn:microsoft.com/office/officeart/2005/8/layout/bProcess3"/>
    <dgm:cxn modelId="{AF7F4CEE-9DFD-4D52-9E2C-66051E7D3E03}" type="presParOf" srcId="{82D172D2-26FD-4134-9406-117817DA3B0C}" destId="{EFB80177-CBF9-4D2C-B2C2-87CF09E2A56C}"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5E61415-AA3D-4ED5-A4CA-82CF083F7132}" type="doc">
      <dgm:prSet loTypeId="urn:microsoft.com/office/officeart/2005/8/layout/radial3" loCatId="cycle" qsTypeId="urn:microsoft.com/office/officeart/2005/8/quickstyle/3d1" qsCatId="3D" csTypeId="urn:microsoft.com/office/officeart/2005/8/colors/accent0_1" csCatId="mainScheme" phldr="1"/>
      <dgm:spPr/>
      <dgm:t>
        <a:bodyPr/>
        <a:lstStyle/>
        <a:p>
          <a:endParaRPr lang="es-ES"/>
        </a:p>
      </dgm:t>
    </dgm:pt>
    <dgm:pt modelId="{5B15C2C4-3EE4-46E0-A124-46EDF2739400}">
      <dgm:prSet custT="1"/>
      <dgm:spPr>
        <a:gradFill rotWithShape="0">
          <a:gsLst>
            <a:gs pos="0">
              <a:schemeClr val="lt1">
                <a:hueOff val="0"/>
                <a:satOff val="0"/>
                <a:lumOff val="0"/>
                <a:satMod val="103000"/>
                <a:lumMod val="102000"/>
                <a:tint val="94000"/>
                <a:alpha val="38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gradFill>
      </dgm:spPr>
      <dgm:t>
        <a:bodyPr/>
        <a:lstStyle/>
        <a:p>
          <a:pPr rtl="0"/>
          <a:r>
            <a:rPr lang="es-CO" sz="1400" b="1" i="1" dirty="0"/>
            <a:t>Propuesta de valor</a:t>
          </a:r>
        </a:p>
      </dgm:t>
    </dgm:pt>
    <dgm:pt modelId="{0891C9E7-4C56-4217-AEC9-806A853780F4}" type="parTrans" cxnId="{BB201B6C-18C9-46C7-95B1-D306E4C67301}">
      <dgm:prSet/>
      <dgm:spPr/>
      <dgm:t>
        <a:bodyPr/>
        <a:lstStyle/>
        <a:p>
          <a:endParaRPr lang="es-ES" sz="1400" b="1"/>
        </a:p>
      </dgm:t>
    </dgm:pt>
    <dgm:pt modelId="{CCEB79DD-E5F6-4F5D-AB9E-D152DDF6ADE5}" type="sibTrans" cxnId="{BB201B6C-18C9-46C7-95B1-D306E4C67301}">
      <dgm:prSet/>
      <dgm:spPr/>
      <dgm:t>
        <a:bodyPr/>
        <a:lstStyle/>
        <a:p>
          <a:endParaRPr lang="es-ES" sz="1400" b="1"/>
        </a:p>
      </dgm:t>
    </dgm:pt>
    <dgm:pt modelId="{C3F100C3-7252-4BBE-99E7-618AA7E0E3F1}">
      <dgm:prSet custT="1"/>
      <dgm:spPr/>
      <dgm:t>
        <a:bodyPr/>
        <a:lstStyle/>
        <a:p>
          <a:pPr rtl="0"/>
          <a:r>
            <a:rPr lang="es-CO" sz="1400" b="1" dirty="0"/>
            <a:t>Novedad</a:t>
          </a:r>
        </a:p>
      </dgm:t>
    </dgm:pt>
    <dgm:pt modelId="{763A75BB-4FE4-4EF3-9708-1B6BB8311547}" type="parTrans" cxnId="{B474B795-8C82-4A90-8533-E484D2666E38}">
      <dgm:prSet/>
      <dgm:spPr/>
      <dgm:t>
        <a:bodyPr/>
        <a:lstStyle/>
        <a:p>
          <a:endParaRPr lang="es-ES" sz="1400" b="1"/>
        </a:p>
      </dgm:t>
    </dgm:pt>
    <dgm:pt modelId="{0B2ACFA6-8085-47CD-9FC9-A033863DE21E}" type="sibTrans" cxnId="{B474B795-8C82-4A90-8533-E484D2666E38}">
      <dgm:prSet/>
      <dgm:spPr/>
      <dgm:t>
        <a:bodyPr/>
        <a:lstStyle/>
        <a:p>
          <a:endParaRPr lang="es-ES" sz="1400" b="1"/>
        </a:p>
      </dgm:t>
    </dgm:pt>
    <dgm:pt modelId="{F3A4ACF4-D168-4BA9-AC62-CD2EA34856FB}">
      <dgm:prSet custT="1"/>
      <dgm:spPr/>
      <dgm:t>
        <a:bodyPr/>
        <a:lstStyle/>
        <a:p>
          <a:pPr rtl="0"/>
          <a:r>
            <a:rPr lang="es-CO" sz="1400" b="1" dirty="0"/>
            <a:t>Calidad</a:t>
          </a:r>
        </a:p>
      </dgm:t>
    </dgm:pt>
    <dgm:pt modelId="{25C0FB93-6ED4-4DB3-B7AF-5C5769304770}" type="parTrans" cxnId="{9AE7B544-8E05-49D4-AD73-F03149B3402C}">
      <dgm:prSet/>
      <dgm:spPr/>
      <dgm:t>
        <a:bodyPr/>
        <a:lstStyle/>
        <a:p>
          <a:endParaRPr lang="es-ES" sz="1400" b="1"/>
        </a:p>
      </dgm:t>
    </dgm:pt>
    <dgm:pt modelId="{27CE85AB-A64B-4B7A-8D62-BE13162CD175}" type="sibTrans" cxnId="{9AE7B544-8E05-49D4-AD73-F03149B3402C}">
      <dgm:prSet/>
      <dgm:spPr/>
      <dgm:t>
        <a:bodyPr/>
        <a:lstStyle/>
        <a:p>
          <a:endParaRPr lang="es-ES" sz="1400" b="1"/>
        </a:p>
      </dgm:t>
    </dgm:pt>
    <dgm:pt modelId="{E33D3B61-9BAA-4E68-A86A-472B76086AAA}">
      <dgm:prSet custT="1"/>
      <dgm:spPr/>
      <dgm:t>
        <a:bodyPr/>
        <a:lstStyle/>
        <a:p>
          <a:pPr rtl="0"/>
          <a:r>
            <a:rPr lang="es-CO" sz="1400" b="1" dirty="0"/>
            <a:t>Conveniencia</a:t>
          </a:r>
        </a:p>
      </dgm:t>
    </dgm:pt>
    <dgm:pt modelId="{23950B27-7C49-4793-A64F-433A153AAC2C}" type="parTrans" cxnId="{F10990DB-5557-40C1-8BC2-37B9E20DF0DC}">
      <dgm:prSet/>
      <dgm:spPr/>
      <dgm:t>
        <a:bodyPr/>
        <a:lstStyle/>
        <a:p>
          <a:endParaRPr lang="es-ES" sz="1400" b="1"/>
        </a:p>
      </dgm:t>
    </dgm:pt>
    <dgm:pt modelId="{D57BCC59-E04E-42FF-BA37-24D106F2CA43}" type="sibTrans" cxnId="{F10990DB-5557-40C1-8BC2-37B9E20DF0DC}">
      <dgm:prSet/>
      <dgm:spPr/>
      <dgm:t>
        <a:bodyPr/>
        <a:lstStyle/>
        <a:p>
          <a:endParaRPr lang="es-ES" sz="1400" b="1"/>
        </a:p>
      </dgm:t>
    </dgm:pt>
    <dgm:pt modelId="{83E98CAF-681D-4B2A-8C40-9B157A563387}">
      <dgm:prSet custT="1"/>
      <dgm:spPr/>
      <dgm:t>
        <a:bodyPr/>
        <a:lstStyle/>
        <a:p>
          <a:pPr rtl="0"/>
          <a:r>
            <a:rPr lang="es-CO" sz="1400" b="1" dirty="0"/>
            <a:t>Marca/ Status</a:t>
          </a:r>
        </a:p>
      </dgm:t>
    </dgm:pt>
    <dgm:pt modelId="{3673CD8E-A369-4C19-910E-6E03DEA38E1E}" type="parTrans" cxnId="{CDEB44BB-DBBA-4A85-974D-276BD4BC7D49}">
      <dgm:prSet/>
      <dgm:spPr/>
      <dgm:t>
        <a:bodyPr/>
        <a:lstStyle/>
        <a:p>
          <a:endParaRPr lang="es-ES" sz="1400" b="1"/>
        </a:p>
      </dgm:t>
    </dgm:pt>
    <dgm:pt modelId="{D1611AB0-2F30-420D-B823-B2329AD4EA29}" type="sibTrans" cxnId="{CDEB44BB-DBBA-4A85-974D-276BD4BC7D49}">
      <dgm:prSet/>
      <dgm:spPr/>
      <dgm:t>
        <a:bodyPr/>
        <a:lstStyle/>
        <a:p>
          <a:endParaRPr lang="es-ES" sz="1400" b="1"/>
        </a:p>
      </dgm:t>
    </dgm:pt>
    <dgm:pt modelId="{00BDBF45-9954-45E5-83A9-B2B6CBFEED7C}">
      <dgm:prSet custT="1"/>
      <dgm:spPr/>
      <dgm:t>
        <a:bodyPr/>
        <a:lstStyle/>
        <a:p>
          <a:pPr rtl="0"/>
          <a:r>
            <a:rPr lang="es-CO" sz="1400" b="1"/>
            <a:t>Desempeño</a:t>
          </a:r>
        </a:p>
      </dgm:t>
    </dgm:pt>
    <dgm:pt modelId="{85FB052D-B5D8-422A-8132-48EEF1BD5694}" type="parTrans" cxnId="{22731106-D2D8-4DE1-A5C3-2FA69EDDFBAE}">
      <dgm:prSet/>
      <dgm:spPr/>
      <dgm:t>
        <a:bodyPr/>
        <a:lstStyle/>
        <a:p>
          <a:endParaRPr lang="es-ES" sz="1400" b="1"/>
        </a:p>
      </dgm:t>
    </dgm:pt>
    <dgm:pt modelId="{60AAD8F0-79BD-4A67-86DC-B9C8D60E3131}" type="sibTrans" cxnId="{22731106-D2D8-4DE1-A5C3-2FA69EDDFBAE}">
      <dgm:prSet/>
      <dgm:spPr/>
      <dgm:t>
        <a:bodyPr/>
        <a:lstStyle/>
        <a:p>
          <a:endParaRPr lang="es-ES" sz="1400" b="1"/>
        </a:p>
      </dgm:t>
    </dgm:pt>
    <dgm:pt modelId="{4A028D94-FD4E-4719-A156-B74527618F64}">
      <dgm:prSet custT="1"/>
      <dgm:spPr/>
      <dgm:t>
        <a:bodyPr/>
        <a:lstStyle/>
        <a:p>
          <a:pPr rtl="0"/>
          <a:r>
            <a:rPr lang="es-CO" sz="1400" b="1"/>
            <a:t>Reducción de riesgo</a:t>
          </a:r>
        </a:p>
      </dgm:t>
    </dgm:pt>
    <dgm:pt modelId="{25941377-464B-4A0F-A107-D707D994B894}" type="parTrans" cxnId="{D014B811-CF7B-43E7-B423-40F21F71F427}">
      <dgm:prSet/>
      <dgm:spPr/>
      <dgm:t>
        <a:bodyPr/>
        <a:lstStyle/>
        <a:p>
          <a:endParaRPr lang="es-ES" sz="1400" b="1"/>
        </a:p>
      </dgm:t>
    </dgm:pt>
    <dgm:pt modelId="{7C32149B-4DE8-463A-8943-B34BE2ABAA8F}" type="sibTrans" cxnId="{D014B811-CF7B-43E7-B423-40F21F71F427}">
      <dgm:prSet/>
      <dgm:spPr/>
      <dgm:t>
        <a:bodyPr/>
        <a:lstStyle/>
        <a:p>
          <a:endParaRPr lang="es-ES" sz="1400" b="1"/>
        </a:p>
      </dgm:t>
    </dgm:pt>
    <dgm:pt modelId="{2E2970EB-8E6A-43EE-8B3D-17A2E4998F91}">
      <dgm:prSet custT="1"/>
      <dgm:spPr/>
      <dgm:t>
        <a:bodyPr/>
        <a:lstStyle/>
        <a:p>
          <a:pPr rtl="0"/>
          <a:r>
            <a:rPr lang="es-CO" sz="1400" b="1" dirty="0"/>
            <a:t>Reducción de costos</a:t>
          </a:r>
        </a:p>
      </dgm:t>
    </dgm:pt>
    <dgm:pt modelId="{B2893BC1-D527-4229-A992-AE7D2CBEAFED}" type="parTrans" cxnId="{7E1954C3-3A6A-4F84-BA26-4865ACFCC9B8}">
      <dgm:prSet/>
      <dgm:spPr/>
      <dgm:t>
        <a:bodyPr/>
        <a:lstStyle/>
        <a:p>
          <a:endParaRPr lang="es-ES" sz="1400" b="1"/>
        </a:p>
      </dgm:t>
    </dgm:pt>
    <dgm:pt modelId="{B69AA9F9-D134-4C3B-92BB-7EF21AB2D460}" type="sibTrans" cxnId="{7E1954C3-3A6A-4F84-BA26-4865ACFCC9B8}">
      <dgm:prSet/>
      <dgm:spPr/>
      <dgm:t>
        <a:bodyPr/>
        <a:lstStyle/>
        <a:p>
          <a:endParaRPr lang="es-ES" sz="1400" b="1"/>
        </a:p>
      </dgm:t>
    </dgm:pt>
    <dgm:pt modelId="{8790AD20-6EF7-4EB7-AAA9-51985922A76E}">
      <dgm:prSet custT="1"/>
      <dgm:spPr/>
      <dgm:t>
        <a:bodyPr/>
        <a:lstStyle/>
        <a:p>
          <a:pPr rtl="0"/>
          <a:r>
            <a:rPr lang="es-CO" sz="1400" b="1" dirty="0"/>
            <a:t>Diseño</a:t>
          </a:r>
        </a:p>
      </dgm:t>
    </dgm:pt>
    <dgm:pt modelId="{92186C79-0E07-4AFF-ADD2-85963DAA4460}" type="parTrans" cxnId="{3920BCAF-A7E3-4DE1-9B17-1C3602AD2E5C}">
      <dgm:prSet/>
      <dgm:spPr/>
      <dgm:t>
        <a:bodyPr/>
        <a:lstStyle/>
        <a:p>
          <a:endParaRPr lang="es-ES" sz="1400" b="1"/>
        </a:p>
      </dgm:t>
    </dgm:pt>
    <dgm:pt modelId="{C334F837-2D4C-49BB-95A3-89E0B786C387}" type="sibTrans" cxnId="{3920BCAF-A7E3-4DE1-9B17-1C3602AD2E5C}">
      <dgm:prSet/>
      <dgm:spPr/>
      <dgm:t>
        <a:bodyPr/>
        <a:lstStyle/>
        <a:p>
          <a:endParaRPr lang="es-ES" sz="1400" b="1"/>
        </a:p>
      </dgm:t>
    </dgm:pt>
    <dgm:pt modelId="{EBDCBB19-C5B7-458D-9079-590EAF53494B}">
      <dgm:prSet custT="1"/>
      <dgm:spPr/>
      <dgm:t>
        <a:bodyPr/>
        <a:lstStyle/>
        <a:p>
          <a:pPr rtl="0"/>
          <a:r>
            <a:rPr lang="es-CO" sz="1400" b="1" dirty="0" err="1"/>
            <a:t>Customización</a:t>
          </a:r>
          <a:r>
            <a:rPr lang="es-CO" sz="1400" b="1" dirty="0"/>
            <a:t>, personalización</a:t>
          </a:r>
        </a:p>
      </dgm:t>
    </dgm:pt>
    <dgm:pt modelId="{6815E14E-2AB9-4B6E-B1A5-69B5CB0CCB8F}" type="parTrans" cxnId="{83446566-6F54-46B4-A605-27FF1003734D}">
      <dgm:prSet/>
      <dgm:spPr/>
      <dgm:t>
        <a:bodyPr/>
        <a:lstStyle/>
        <a:p>
          <a:endParaRPr lang="es-ES" sz="1400" b="1"/>
        </a:p>
      </dgm:t>
    </dgm:pt>
    <dgm:pt modelId="{EDE530E5-26B3-4113-B639-1B8702ECCC01}" type="sibTrans" cxnId="{83446566-6F54-46B4-A605-27FF1003734D}">
      <dgm:prSet/>
      <dgm:spPr/>
      <dgm:t>
        <a:bodyPr/>
        <a:lstStyle/>
        <a:p>
          <a:endParaRPr lang="es-ES" sz="1400" b="1"/>
        </a:p>
      </dgm:t>
    </dgm:pt>
    <dgm:pt modelId="{77A5A727-0025-4030-92DE-F19294E7469A}">
      <dgm:prSet custT="1"/>
      <dgm:spPr/>
      <dgm:t>
        <a:bodyPr/>
        <a:lstStyle/>
        <a:p>
          <a:pPr rtl="0"/>
          <a:r>
            <a:rPr lang="es-CO" sz="1400" b="1" dirty="0"/>
            <a:t>Precio </a:t>
          </a:r>
        </a:p>
      </dgm:t>
    </dgm:pt>
    <dgm:pt modelId="{D81B081F-80B1-49B1-9F4E-19577356E417}" type="parTrans" cxnId="{FCA23854-48C4-4AEE-99EF-64C8BCA5D745}">
      <dgm:prSet/>
      <dgm:spPr/>
      <dgm:t>
        <a:bodyPr/>
        <a:lstStyle/>
        <a:p>
          <a:endParaRPr lang="es-ES" sz="1400" b="1"/>
        </a:p>
      </dgm:t>
    </dgm:pt>
    <dgm:pt modelId="{89F46E88-DC3A-44B0-BA50-B88BD2A0F085}" type="sibTrans" cxnId="{FCA23854-48C4-4AEE-99EF-64C8BCA5D745}">
      <dgm:prSet/>
      <dgm:spPr/>
      <dgm:t>
        <a:bodyPr/>
        <a:lstStyle/>
        <a:p>
          <a:endParaRPr lang="es-ES" sz="1400" b="1"/>
        </a:p>
      </dgm:t>
    </dgm:pt>
    <dgm:pt modelId="{A9861454-E489-4917-B3B9-CADF91454228}" type="pres">
      <dgm:prSet presAssocID="{35E61415-AA3D-4ED5-A4CA-82CF083F7132}" presName="composite" presStyleCnt="0">
        <dgm:presLayoutVars>
          <dgm:chMax val="1"/>
          <dgm:dir/>
          <dgm:resizeHandles val="exact"/>
        </dgm:presLayoutVars>
      </dgm:prSet>
      <dgm:spPr/>
    </dgm:pt>
    <dgm:pt modelId="{BD95DC22-2243-4EF6-A236-F12007B90DB7}" type="pres">
      <dgm:prSet presAssocID="{35E61415-AA3D-4ED5-A4CA-82CF083F7132}" presName="radial" presStyleCnt="0">
        <dgm:presLayoutVars>
          <dgm:animLvl val="ctr"/>
        </dgm:presLayoutVars>
      </dgm:prSet>
      <dgm:spPr/>
    </dgm:pt>
    <dgm:pt modelId="{B6F53066-2082-46F0-B526-69ED65CA1901}" type="pres">
      <dgm:prSet presAssocID="{5B15C2C4-3EE4-46E0-A124-46EDF2739400}" presName="centerShape" presStyleLbl="vennNode1" presStyleIdx="0" presStyleCnt="11"/>
      <dgm:spPr/>
    </dgm:pt>
    <dgm:pt modelId="{49E47887-E5AA-41EA-85C6-C08F1F9EB4E4}" type="pres">
      <dgm:prSet presAssocID="{C3F100C3-7252-4BBE-99E7-618AA7E0E3F1}" presName="node" presStyleLbl="vennNode1" presStyleIdx="1" presStyleCnt="11">
        <dgm:presLayoutVars>
          <dgm:bulletEnabled val="1"/>
        </dgm:presLayoutVars>
      </dgm:prSet>
      <dgm:spPr/>
    </dgm:pt>
    <dgm:pt modelId="{2DF5BAC6-92EC-4CC6-8A71-334D87D8959C}" type="pres">
      <dgm:prSet presAssocID="{F3A4ACF4-D168-4BA9-AC62-CD2EA34856FB}" presName="node" presStyleLbl="vennNode1" presStyleIdx="2" presStyleCnt="11">
        <dgm:presLayoutVars>
          <dgm:bulletEnabled val="1"/>
        </dgm:presLayoutVars>
      </dgm:prSet>
      <dgm:spPr/>
    </dgm:pt>
    <dgm:pt modelId="{F75A18B1-D210-4C83-81DC-7EB760CEC78E}" type="pres">
      <dgm:prSet presAssocID="{E33D3B61-9BAA-4E68-A86A-472B76086AAA}" presName="node" presStyleLbl="vennNode1" presStyleIdx="3" presStyleCnt="11">
        <dgm:presLayoutVars>
          <dgm:bulletEnabled val="1"/>
        </dgm:presLayoutVars>
      </dgm:prSet>
      <dgm:spPr/>
    </dgm:pt>
    <dgm:pt modelId="{5C226B03-49BC-4BB9-8D04-A7E49A3545D7}" type="pres">
      <dgm:prSet presAssocID="{83E98CAF-681D-4B2A-8C40-9B157A563387}" presName="node" presStyleLbl="vennNode1" presStyleIdx="4" presStyleCnt="11">
        <dgm:presLayoutVars>
          <dgm:bulletEnabled val="1"/>
        </dgm:presLayoutVars>
      </dgm:prSet>
      <dgm:spPr/>
    </dgm:pt>
    <dgm:pt modelId="{E6C1F233-D5CA-4D40-9E35-2723A932FB67}" type="pres">
      <dgm:prSet presAssocID="{00BDBF45-9954-45E5-83A9-B2B6CBFEED7C}" presName="node" presStyleLbl="vennNode1" presStyleIdx="5" presStyleCnt="11">
        <dgm:presLayoutVars>
          <dgm:bulletEnabled val="1"/>
        </dgm:presLayoutVars>
      </dgm:prSet>
      <dgm:spPr/>
    </dgm:pt>
    <dgm:pt modelId="{F4182A5B-4325-4EF5-8DB5-AFC331C053C5}" type="pres">
      <dgm:prSet presAssocID="{4A028D94-FD4E-4719-A156-B74527618F64}" presName="node" presStyleLbl="vennNode1" presStyleIdx="6" presStyleCnt="11">
        <dgm:presLayoutVars>
          <dgm:bulletEnabled val="1"/>
        </dgm:presLayoutVars>
      </dgm:prSet>
      <dgm:spPr/>
    </dgm:pt>
    <dgm:pt modelId="{DC264048-EDE9-4AD2-92FB-E937F79FD10D}" type="pres">
      <dgm:prSet presAssocID="{2E2970EB-8E6A-43EE-8B3D-17A2E4998F91}" presName="node" presStyleLbl="vennNode1" presStyleIdx="7" presStyleCnt="11">
        <dgm:presLayoutVars>
          <dgm:bulletEnabled val="1"/>
        </dgm:presLayoutVars>
      </dgm:prSet>
      <dgm:spPr/>
    </dgm:pt>
    <dgm:pt modelId="{F3D6CCC3-F7F6-470A-B015-79D8C2DAA33C}" type="pres">
      <dgm:prSet presAssocID="{8790AD20-6EF7-4EB7-AAA9-51985922A76E}" presName="node" presStyleLbl="vennNode1" presStyleIdx="8" presStyleCnt="11">
        <dgm:presLayoutVars>
          <dgm:bulletEnabled val="1"/>
        </dgm:presLayoutVars>
      </dgm:prSet>
      <dgm:spPr/>
    </dgm:pt>
    <dgm:pt modelId="{AC519CF8-2391-41EF-854F-8108EF31CF4A}" type="pres">
      <dgm:prSet presAssocID="{EBDCBB19-C5B7-458D-9079-590EAF53494B}" presName="node" presStyleLbl="vennNode1" presStyleIdx="9" presStyleCnt="11">
        <dgm:presLayoutVars>
          <dgm:bulletEnabled val="1"/>
        </dgm:presLayoutVars>
      </dgm:prSet>
      <dgm:spPr/>
    </dgm:pt>
    <dgm:pt modelId="{D0232D0C-599B-4081-9057-57828A11D413}" type="pres">
      <dgm:prSet presAssocID="{77A5A727-0025-4030-92DE-F19294E7469A}" presName="node" presStyleLbl="vennNode1" presStyleIdx="10" presStyleCnt="11">
        <dgm:presLayoutVars>
          <dgm:bulletEnabled val="1"/>
        </dgm:presLayoutVars>
      </dgm:prSet>
      <dgm:spPr/>
    </dgm:pt>
  </dgm:ptLst>
  <dgm:cxnLst>
    <dgm:cxn modelId="{A53AAC04-1256-42F6-B09A-6E6CB3A619F0}" type="presOf" srcId="{8790AD20-6EF7-4EB7-AAA9-51985922A76E}" destId="{F3D6CCC3-F7F6-470A-B015-79D8C2DAA33C}" srcOrd="0" destOrd="0" presId="urn:microsoft.com/office/officeart/2005/8/layout/radial3"/>
    <dgm:cxn modelId="{22731106-D2D8-4DE1-A5C3-2FA69EDDFBAE}" srcId="{5B15C2C4-3EE4-46E0-A124-46EDF2739400}" destId="{00BDBF45-9954-45E5-83A9-B2B6CBFEED7C}" srcOrd="4" destOrd="0" parTransId="{85FB052D-B5D8-422A-8132-48EEF1BD5694}" sibTransId="{60AAD8F0-79BD-4A67-86DC-B9C8D60E3131}"/>
    <dgm:cxn modelId="{39F79D09-F5CB-43FD-849D-38BEBDD92FDE}" type="presOf" srcId="{5B15C2C4-3EE4-46E0-A124-46EDF2739400}" destId="{B6F53066-2082-46F0-B526-69ED65CA1901}" srcOrd="0" destOrd="0" presId="urn:microsoft.com/office/officeart/2005/8/layout/radial3"/>
    <dgm:cxn modelId="{D014B811-CF7B-43E7-B423-40F21F71F427}" srcId="{5B15C2C4-3EE4-46E0-A124-46EDF2739400}" destId="{4A028D94-FD4E-4719-A156-B74527618F64}" srcOrd="5" destOrd="0" parTransId="{25941377-464B-4A0F-A107-D707D994B894}" sibTransId="{7C32149B-4DE8-463A-8943-B34BE2ABAA8F}"/>
    <dgm:cxn modelId="{3FE6501F-9CAC-4F48-B012-53D130B00772}" type="presOf" srcId="{2E2970EB-8E6A-43EE-8B3D-17A2E4998F91}" destId="{DC264048-EDE9-4AD2-92FB-E937F79FD10D}" srcOrd="0" destOrd="0" presId="urn:microsoft.com/office/officeart/2005/8/layout/radial3"/>
    <dgm:cxn modelId="{D4E5EA2E-1085-49FB-B5F5-949C1B231A6F}" type="presOf" srcId="{00BDBF45-9954-45E5-83A9-B2B6CBFEED7C}" destId="{E6C1F233-D5CA-4D40-9E35-2723A932FB67}" srcOrd="0" destOrd="0" presId="urn:microsoft.com/office/officeart/2005/8/layout/radial3"/>
    <dgm:cxn modelId="{83090E3F-F95D-498D-A1DF-1DB4B6308775}" type="presOf" srcId="{F3A4ACF4-D168-4BA9-AC62-CD2EA34856FB}" destId="{2DF5BAC6-92EC-4CC6-8A71-334D87D8959C}" srcOrd="0" destOrd="0" presId="urn:microsoft.com/office/officeart/2005/8/layout/radial3"/>
    <dgm:cxn modelId="{9AE7B544-8E05-49D4-AD73-F03149B3402C}" srcId="{5B15C2C4-3EE4-46E0-A124-46EDF2739400}" destId="{F3A4ACF4-D168-4BA9-AC62-CD2EA34856FB}" srcOrd="1" destOrd="0" parTransId="{25C0FB93-6ED4-4DB3-B7AF-5C5769304770}" sibTransId="{27CE85AB-A64B-4B7A-8D62-BE13162CD175}"/>
    <dgm:cxn modelId="{FCA23854-48C4-4AEE-99EF-64C8BCA5D745}" srcId="{5B15C2C4-3EE4-46E0-A124-46EDF2739400}" destId="{77A5A727-0025-4030-92DE-F19294E7469A}" srcOrd="9" destOrd="0" parTransId="{D81B081F-80B1-49B1-9F4E-19577356E417}" sibTransId="{89F46E88-DC3A-44B0-BA50-B88BD2A0F085}"/>
    <dgm:cxn modelId="{83446566-6F54-46B4-A605-27FF1003734D}" srcId="{5B15C2C4-3EE4-46E0-A124-46EDF2739400}" destId="{EBDCBB19-C5B7-458D-9079-590EAF53494B}" srcOrd="8" destOrd="0" parTransId="{6815E14E-2AB9-4B6E-B1A5-69B5CB0CCB8F}" sibTransId="{EDE530E5-26B3-4113-B639-1B8702ECCC01}"/>
    <dgm:cxn modelId="{BB201B6C-18C9-46C7-95B1-D306E4C67301}" srcId="{35E61415-AA3D-4ED5-A4CA-82CF083F7132}" destId="{5B15C2C4-3EE4-46E0-A124-46EDF2739400}" srcOrd="0" destOrd="0" parTransId="{0891C9E7-4C56-4217-AEC9-806A853780F4}" sibTransId="{CCEB79DD-E5F6-4F5D-AB9E-D152DDF6ADE5}"/>
    <dgm:cxn modelId="{3A299085-3E73-4137-8E07-425FDC51C5A7}" type="presOf" srcId="{77A5A727-0025-4030-92DE-F19294E7469A}" destId="{D0232D0C-599B-4081-9057-57828A11D413}" srcOrd="0" destOrd="0" presId="urn:microsoft.com/office/officeart/2005/8/layout/radial3"/>
    <dgm:cxn modelId="{B474B795-8C82-4A90-8533-E484D2666E38}" srcId="{5B15C2C4-3EE4-46E0-A124-46EDF2739400}" destId="{C3F100C3-7252-4BBE-99E7-618AA7E0E3F1}" srcOrd="0" destOrd="0" parTransId="{763A75BB-4FE4-4EF3-9708-1B6BB8311547}" sibTransId="{0B2ACFA6-8085-47CD-9FC9-A033863DE21E}"/>
    <dgm:cxn modelId="{110622A9-B505-404F-8617-6EA61452591E}" type="presOf" srcId="{C3F100C3-7252-4BBE-99E7-618AA7E0E3F1}" destId="{49E47887-E5AA-41EA-85C6-C08F1F9EB4E4}" srcOrd="0" destOrd="0" presId="urn:microsoft.com/office/officeart/2005/8/layout/radial3"/>
    <dgm:cxn modelId="{3920BCAF-A7E3-4DE1-9B17-1C3602AD2E5C}" srcId="{5B15C2C4-3EE4-46E0-A124-46EDF2739400}" destId="{8790AD20-6EF7-4EB7-AAA9-51985922A76E}" srcOrd="7" destOrd="0" parTransId="{92186C79-0E07-4AFF-ADD2-85963DAA4460}" sibTransId="{C334F837-2D4C-49BB-95A3-89E0B786C387}"/>
    <dgm:cxn modelId="{CDEB44BB-DBBA-4A85-974D-276BD4BC7D49}" srcId="{5B15C2C4-3EE4-46E0-A124-46EDF2739400}" destId="{83E98CAF-681D-4B2A-8C40-9B157A563387}" srcOrd="3" destOrd="0" parTransId="{3673CD8E-A369-4C19-910E-6E03DEA38E1E}" sibTransId="{D1611AB0-2F30-420D-B823-B2329AD4EA29}"/>
    <dgm:cxn modelId="{7E1954C3-3A6A-4F84-BA26-4865ACFCC9B8}" srcId="{5B15C2C4-3EE4-46E0-A124-46EDF2739400}" destId="{2E2970EB-8E6A-43EE-8B3D-17A2E4998F91}" srcOrd="6" destOrd="0" parTransId="{B2893BC1-D527-4229-A992-AE7D2CBEAFED}" sibTransId="{B69AA9F9-D134-4C3B-92BB-7EF21AB2D460}"/>
    <dgm:cxn modelId="{7E4167C6-3F2B-4750-8A02-C12DF8CFACDA}" type="presOf" srcId="{E33D3B61-9BAA-4E68-A86A-472B76086AAA}" destId="{F75A18B1-D210-4C83-81DC-7EB760CEC78E}" srcOrd="0" destOrd="0" presId="urn:microsoft.com/office/officeart/2005/8/layout/radial3"/>
    <dgm:cxn modelId="{2CA302CD-9FA3-4F09-9423-C69811404ED9}" type="presOf" srcId="{EBDCBB19-C5B7-458D-9079-590EAF53494B}" destId="{AC519CF8-2391-41EF-854F-8108EF31CF4A}" srcOrd="0" destOrd="0" presId="urn:microsoft.com/office/officeart/2005/8/layout/radial3"/>
    <dgm:cxn modelId="{F10990DB-5557-40C1-8BC2-37B9E20DF0DC}" srcId="{5B15C2C4-3EE4-46E0-A124-46EDF2739400}" destId="{E33D3B61-9BAA-4E68-A86A-472B76086AAA}" srcOrd="2" destOrd="0" parTransId="{23950B27-7C49-4793-A64F-433A153AAC2C}" sibTransId="{D57BCC59-E04E-42FF-BA37-24D106F2CA43}"/>
    <dgm:cxn modelId="{B2075BE2-5CBC-41D2-9DAA-F95B2F4067D3}" type="presOf" srcId="{35E61415-AA3D-4ED5-A4CA-82CF083F7132}" destId="{A9861454-E489-4917-B3B9-CADF91454228}" srcOrd="0" destOrd="0" presId="urn:microsoft.com/office/officeart/2005/8/layout/radial3"/>
    <dgm:cxn modelId="{434161F0-8D4D-4A6B-86A5-B531CDB9FF24}" type="presOf" srcId="{83E98CAF-681D-4B2A-8C40-9B157A563387}" destId="{5C226B03-49BC-4BB9-8D04-A7E49A3545D7}" srcOrd="0" destOrd="0" presId="urn:microsoft.com/office/officeart/2005/8/layout/radial3"/>
    <dgm:cxn modelId="{9C1907F6-F109-4D3A-A35E-71CFCE3DBD2D}" type="presOf" srcId="{4A028D94-FD4E-4719-A156-B74527618F64}" destId="{F4182A5B-4325-4EF5-8DB5-AFC331C053C5}" srcOrd="0" destOrd="0" presId="urn:microsoft.com/office/officeart/2005/8/layout/radial3"/>
    <dgm:cxn modelId="{D865C467-D0F2-47CC-85A5-B494C9F436A2}" type="presParOf" srcId="{A9861454-E489-4917-B3B9-CADF91454228}" destId="{BD95DC22-2243-4EF6-A236-F12007B90DB7}" srcOrd="0" destOrd="0" presId="urn:microsoft.com/office/officeart/2005/8/layout/radial3"/>
    <dgm:cxn modelId="{F671D593-9057-4AFA-AFDD-C84FD31D76FC}" type="presParOf" srcId="{BD95DC22-2243-4EF6-A236-F12007B90DB7}" destId="{B6F53066-2082-46F0-B526-69ED65CA1901}" srcOrd="0" destOrd="0" presId="urn:microsoft.com/office/officeart/2005/8/layout/radial3"/>
    <dgm:cxn modelId="{20B9E201-D307-415E-97EB-6016D16D5E08}" type="presParOf" srcId="{BD95DC22-2243-4EF6-A236-F12007B90DB7}" destId="{49E47887-E5AA-41EA-85C6-C08F1F9EB4E4}" srcOrd="1" destOrd="0" presId="urn:microsoft.com/office/officeart/2005/8/layout/radial3"/>
    <dgm:cxn modelId="{22E88A7B-B123-44D6-B318-1D004D9DDFDE}" type="presParOf" srcId="{BD95DC22-2243-4EF6-A236-F12007B90DB7}" destId="{2DF5BAC6-92EC-4CC6-8A71-334D87D8959C}" srcOrd="2" destOrd="0" presId="urn:microsoft.com/office/officeart/2005/8/layout/radial3"/>
    <dgm:cxn modelId="{00BA38EB-7696-4B50-BFA6-BE9DCEAEDF52}" type="presParOf" srcId="{BD95DC22-2243-4EF6-A236-F12007B90DB7}" destId="{F75A18B1-D210-4C83-81DC-7EB760CEC78E}" srcOrd="3" destOrd="0" presId="urn:microsoft.com/office/officeart/2005/8/layout/radial3"/>
    <dgm:cxn modelId="{479BF406-A48E-4D74-B540-3E3EFE60B667}" type="presParOf" srcId="{BD95DC22-2243-4EF6-A236-F12007B90DB7}" destId="{5C226B03-49BC-4BB9-8D04-A7E49A3545D7}" srcOrd="4" destOrd="0" presId="urn:microsoft.com/office/officeart/2005/8/layout/radial3"/>
    <dgm:cxn modelId="{E3F02311-C60E-4CE0-928D-FE27BBA99113}" type="presParOf" srcId="{BD95DC22-2243-4EF6-A236-F12007B90DB7}" destId="{E6C1F233-D5CA-4D40-9E35-2723A932FB67}" srcOrd="5" destOrd="0" presId="urn:microsoft.com/office/officeart/2005/8/layout/radial3"/>
    <dgm:cxn modelId="{79FA721E-7C9B-45F9-BE97-F8E951079E12}" type="presParOf" srcId="{BD95DC22-2243-4EF6-A236-F12007B90DB7}" destId="{F4182A5B-4325-4EF5-8DB5-AFC331C053C5}" srcOrd="6" destOrd="0" presId="urn:microsoft.com/office/officeart/2005/8/layout/radial3"/>
    <dgm:cxn modelId="{5841667B-BB89-4348-916F-578B66B97E4D}" type="presParOf" srcId="{BD95DC22-2243-4EF6-A236-F12007B90DB7}" destId="{DC264048-EDE9-4AD2-92FB-E937F79FD10D}" srcOrd="7" destOrd="0" presId="urn:microsoft.com/office/officeart/2005/8/layout/radial3"/>
    <dgm:cxn modelId="{0D4A883A-68B7-4BF1-A98F-BE50EF610A40}" type="presParOf" srcId="{BD95DC22-2243-4EF6-A236-F12007B90DB7}" destId="{F3D6CCC3-F7F6-470A-B015-79D8C2DAA33C}" srcOrd="8" destOrd="0" presId="urn:microsoft.com/office/officeart/2005/8/layout/radial3"/>
    <dgm:cxn modelId="{00A1782E-6671-44CE-99E0-44192AB52941}" type="presParOf" srcId="{BD95DC22-2243-4EF6-A236-F12007B90DB7}" destId="{AC519CF8-2391-41EF-854F-8108EF31CF4A}" srcOrd="9" destOrd="0" presId="urn:microsoft.com/office/officeart/2005/8/layout/radial3"/>
    <dgm:cxn modelId="{A1A082CD-3ACA-4892-B796-AA2E397B1C06}" type="presParOf" srcId="{BD95DC22-2243-4EF6-A236-F12007B90DB7}" destId="{D0232D0C-599B-4081-9057-57828A11D413}" srcOrd="10" destOrd="0" presId="urn:microsoft.com/office/officeart/2005/8/layout/radial3"/>
  </dgm:cxnLst>
  <dgm:bg>
    <a:blipFill dpi="0" rotWithShape="1">
      <a:blip xmlns:r="http://schemas.openxmlformats.org/officeDocument/2006/relationships" r:embed="rId1">
        <a:alphaModFix amt="52000"/>
      </a:blip>
      <a:srcRect/>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04AD14E-FF82-4B09-B00E-25FB9F4F3A01}" type="doc">
      <dgm:prSet loTypeId="urn:microsoft.com/office/officeart/2005/8/layout/radial3" loCatId="cycle" qsTypeId="urn:microsoft.com/office/officeart/2005/8/quickstyle/simple1" qsCatId="simple" csTypeId="urn:microsoft.com/office/officeart/2005/8/colors/accent1_1" csCatId="accent1" phldr="1"/>
      <dgm:spPr/>
      <dgm:t>
        <a:bodyPr/>
        <a:lstStyle/>
        <a:p>
          <a:endParaRPr lang="es-ES"/>
        </a:p>
      </dgm:t>
    </dgm:pt>
    <dgm:pt modelId="{80D257D8-9D1E-428B-B1F9-33B1F04044D7}">
      <dgm:prSet/>
      <dgm:spPr/>
      <dgm:t>
        <a:bodyPr/>
        <a:lstStyle/>
        <a:p>
          <a:pPr rtl="0"/>
          <a:r>
            <a:rPr lang="es-CO"/>
            <a:t>En el libro de la Estrategia del Océano Azul para la construcción del esquema de valor para el comprador desarrollaron un esquema de cuatro acciones.  Es preciso plantear cuatro preguntas clave: </a:t>
          </a:r>
        </a:p>
      </dgm:t>
    </dgm:pt>
    <dgm:pt modelId="{B5DA116B-AA3A-46A4-8948-4D7ACD490FCC}" type="parTrans" cxnId="{ECB8A931-65EE-455B-85E1-18A37A86BC6F}">
      <dgm:prSet/>
      <dgm:spPr/>
      <dgm:t>
        <a:bodyPr/>
        <a:lstStyle/>
        <a:p>
          <a:endParaRPr lang="es-ES"/>
        </a:p>
      </dgm:t>
    </dgm:pt>
    <dgm:pt modelId="{EEFB7100-D729-4C5E-9884-B60BAB0CF979}" type="sibTrans" cxnId="{ECB8A931-65EE-455B-85E1-18A37A86BC6F}">
      <dgm:prSet/>
      <dgm:spPr/>
      <dgm:t>
        <a:bodyPr/>
        <a:lstStyle/>
        <a:p>
          <a:endParaRPr lang="es-ES"/>
        </a:p>
      </dgm:t>
    </dgm:pt>
    <dgm:pt modelId="{CF48D31F-F997-468C-BF00-194EC1CCF012}">
      <dgm:prSet/>
      <dgm:spPr>
        <a:solidFill>
          <a:schemeClr val="accent1">
            <a:lumMod val="50000"/>
            <a:alpha val="50000"/>
          </a:schemeClr>
        </a:solidFill>
      </dgm:spPr>
      <dgm:t>
        <a:bodyPr/>
        <a:lstStyle/>
        <a:p>
          <a:pPr rtl="0"/>
          <a:r>
            <a:rPr lang="es-CO" dirty="0">
              <a:solidFill>
                <a:schemeClr val="bg1"/>
              </a:solidFill>
            </a:rPr>
            <a:t>Reducir: ¿Cuáles variables se deben reducir muy por debajo de la norma de la industria?</a:t>
          </a:r>
        </a:p>
      </dgm:t>
    </dgm:pt>
    <dgm:pt modelId="{18E6FF52-3E74-4F4C-881C-1D0DDB7AE7C8}" type="parTrans" cxnId="{E2FF6359-881E-42CB-AFA8-0056C444C05D}">
      <dgm:prSet/>
      <dgm:spPr/>
      <dgm:t>
        <a:bodyPr/>
        <a:lstStyle/>
        <a:p>
          <a:endParaRPr lang="es-ES"/>
        </a:p>
      </dgm:t>
    </dgm:pt>
    <dgm:pt modelId="{A2F9EF61-4A0E-4DB4-8D14-BBD27C161E43}" type="sibTrans" cxnId="{E2FF6359-881E-42CB-AFA8-0056C444C05D}">
      <dgm:prSet/>
      <dgm:spPr/>
      <dgm:t>
        <a:bodyPr/>
        <a:lstStyle/>
        <a:p>
          <a:endParaRPr lang="es-ES"/>
        </a:p>
      </dgm:t>
    </dgm:pt>
    <dgm:pt modelId="{97AC1F1F-7119-4B2D-9753-AC961175E177}">
      <dgm:prSet/>
      <dgm:spPr>
        <a:solidFill>
          <a:srgbClr val="B81896">
            <a:alpha val="50000"/>
          </a:srgbClr>
        </a:solidFill>
        <a:ln>
          <a:solidFill>
            <a:srgbClr val="B81896"/>
          </a:solidFill>
        </a:ln>
      </dgm:spPr>
      <dgm:t>
        <a:bodyPr/>
        <a:lstStyle/>
        <a:p>
          <a:pPr rtl="0"/>
          <a:r>
            <a:rPr lang="es-CO"/>
            <a:t>Eliminar: ¿Cuáles variables que la industria da por sentadas se pueden eliminar? </a:t>
          </a:r>
        </a:p>
      </dgm:t>
    </dgm:pt>
    <dgm:pt modelId="{843F26A7-D0F0-4FD0-A9AA-3E6500EA702B}" type="parTrans" cxnId="{7CF8E7AC-AA34-48C7-8E0E-B944F523F985}">
      <dgm:prSet/>
      <dgm:spPr/>
      <dgm:t>
        <a:bodyPr/>
        <a:lstStyle/>
        <a:p>
          <a:endParaRPr lang="es-ES"/>
        </a:p>
      </dgm:t>
    </dgm:pt>
    <dgm:pt modelId="{7335F010-7FBA-44B6-BDD9-398CEA2463D0}" type="sibTrans" cxnId="{7CF8E7AC-AA34-48C7-8E0E-B944F523F985}">
      <dgm:prSet/>
      <dgm:spPr/>
      <dgm:t>
        <a:bodyPr/>
        <a:lstStyle/>
        <a:p>
          <a:endParaRPr lang="es-ES"/>
        </a:p>
      </dgm:t>
    </dgm:pt>
    <dgm:pt modelId="{DD2E7E79-B756-4B5C-A3FE-241ED9D016CE}">
      <dgm:prSet/>
      <dgm:spPr>
        <a:solidFill>
          <a:srgbClr val="C00000">
            <a:alpha val="50000"/>
          </a:srgbClr>
        </a:solidFill>
        <a:ln>
          <a:solidFill>
            <a:srgbClr val="FF0000"/>
          </a:solidFill>
        </a:ln>
      </dgm:spPr>
      <dgm:t>
        <a:bodyPr/>
        <a:lstStyle/>
        <a:p>
          <a:pPr rtl="0"/>
          <a:r>
            <a:rPr lang="es-CO"/>
            <a:t>Crear: ¿Cuáles variables se deben crear por que la industria nunca las ha ofrecido</a:t>
          </a:r>
        </a:p>
      </dgm:t>
    </dgm:pt>
    <dgm:pt modelId="{A77B7811-F34A-4C33-A379-BC4E4BD6B489}" type="parTrans" cxnId="{04D09AEB-6ADB-4FF7-9A40-79D71C660DED}">
      <dgm:prSet/>
      <dgm:spPr/>
      <dgm:t>
        <a:bodyPr/>
        <a:lstStyle/>
        <a:p>
          <a:endParaRPr lang="es-ES"/>
        </a:p>
      </dgm:t>
    </dgm:pt>
    <dgm:pt modelId="{D335CB51-2CB4-4871-91D8-4E35625AB8C9}" type="sibTrans" cxnId="{04D09AEB-6ADB-4FF7-9A40-79D71C660DED}">
      <dgm:prSet/>
      <dgm:spPr/>
      <dgm:t>
        <a:bodyPr/>
        <a:lstStyle/>
        <a:p>
          <a:endParaRPr lang="es-ES"/>
        </a:p>
      </dgm:t>
    </dgm:pt>
    <dgm:pt modelId="{84898075-5258-4C13-A4E6-D07F4FCE209D}">
      <dgm:prSet/>
      <dgm:spPr>
        <a:solidFill>
          <a:schemeClr val="accent4">
            <a:lumMod val="75000"/>
            <a:alpha val="50000"/>
          </a:schemeClr>
        </a:solidFill>
        <a:ln>
          <a:solidFill>
            <a:schemeClr val="accent4">
              <a:lumMod val="75000"/>
            </a:schemeClr>
          </a:solidFill>
        </a:ln>
      </dgm:spPr>
      <dgm:t>
        <a:bodyPr/>
        <a:lstStyle/>
        <a:p>
          <a:pPr rtl="0"/>
          <a:r>
            <a:rPr lang="es-CO"/>
            <a:t>Incrementar: ¿Cuáles variables se debe incrementar muy por encima de la norma de la industria? </a:t>
          </a:r>
        </a:p>
      </dgm:t>
    </dgm:pt>
    <dgm:pt modelId="{53E05643-F496-4B64-9491-07F180D34A49}" type="parTrans" cxnId="{0707536E-A27F-4144-8582-75B8850F7D1A}">
      <dgm:prSet/>
      <dgm:spPr/>
      <dgm:t>
        <a:bodyPr/>
        <a:lstStyle/>
        <a:p>
          <a:endParaRPr lang="es-ES"/>
        </a:p>
      </dgm:t>
    </dgm:pt>
    <dgm:pt modelId="{954A8B5C-2982-4621-89EC-98AC14BB3AB6}" type="sibTrans" cxnId="{0707536E-A27F-4144-8582-75B8850F7D1A}">
      <dgm:prSet/>
      <dgm:spPr/>
      <dgm:t>
        <a:bodyPr/>
        <a:lstStyle/>
        <a:p>
          <a:endParaRPr lang="es-ES"/>
        </a:p>
      </dgm:t>
    </dgm:pt>
    <dgm:pt modelId="{34B9D638-B8AF-4884-B607-11A81749C4D3}" type="pres">
      <dgm:prSet presAssocID="{A04AD14E-FF82-4B09-B00E-25FB9F4F3A01}" presName="composite" presStyleCnt="0">
        <dgm:presLayoutVars>
          <dgm:chMax val="1"/>
          <dgm:dir/>
          <dgm:resizeHandles val="exact"/>
        </dgm:presLayoutVars>
      </dgm:prSet>
      <dgm:spPr/>
    </dgm:pt>
    <dgm:pt modelId="{71CE1980-8D57-4928-AE8C-2771E0AD8F18}" type="pres">
      <dgm:prSet presAssocID="{A04AD14E-FF82-4B09-B00E-25FB9F4F3A01}" presName="radial" presStyleCnt="0">
        <dgm:presLayoutVars>
          <dgm:animLvl val="ctr"/>
        </dgm:presLayoutVars>
      </dgm:prSet>
      <dgm:spPr/>
    </dgm:pt>
    <dgm:pt modelId="{E4182468-E05C-4EFA-BC32-271BC90F71AD}" type="pres">
      <dgm:prSet presAssocID="{80D257D8-9D1E-428B-B1F9-33B1F04044D7}" presName="centerShape" presStyleLbl="vennNode1" presStyleIdx="0" presStyleCnt="5"/>
      <dgm:spPr/>
    </dgm:pt>
    <dgm:pt modelId="{24964154-1EEC-4E68-9423-51FBA32307BB}" type="pres">
      <dgm:prSet presAssocID="{CF48D31F-F997-468C-BF00-194EC1CCF012}" presName="node" presStyleLbl="vennNode1" presStyleIdx="1" presStyleCnt="5">
        <dgm:presLayoutVars>
          <dgm:bulletEnabled val="1"/>
        </dgm:presLayoutVars>
      </dgm:prSet>
      <dgm:spPr/>
    </dgm:pt>
    <dgm:pt modelId="{CFFC882C-42A5-4C61-B4E5-2E673781A2FE}" type="pres">
      <dgm:prSet presAssocID="{97AC1F1F-7119-4B2D-9753-AC961175E177}" presName="node" presStyleLbl="vennNode1" presStyleIdx="2" presStyleCnt="5">
        <dgm:presLayoutVars>
          <dgm:bulletEnabled val="1"/>
        </dgm:presLayoutVars>
      </dgm:prSet>
      <dgm:spPr/>
    </dgm:pt>
    <dgm:pt modelId="{4A1CB659-7400-4EEB-A6B5-4583E79BB33B}" type="pres">
      <dgm:prSet presAssocID="{DD2E7E79-B756-4B5C-A3FE-241ED9D016CE}" presName="node" presStyleLbl="vennNode1" presStyleIdx="3" presStyleCnt="5">
        <dgm:presLayoutVars>
          <dgm:bulletEnabled val="1"/>
        </dgm:presLayoutVars>
      </dgm:prSet>
      <dgm:spPr/>
    </dgm:pt>
    <dgm:pt modelId="{F5D0D908-A950-492C-A1BC-C35C527F9DC3}" type="pres">
      <dgm:prSet presAssocID="{84898075-5258-4C13-A4E6-D07F4FCE209D}" presName="node" presStyleLbl="vennNode1" presStyleIdx="4" presStyleCnt="5">
        <dgm:presLayoutVars>
          <dgm:bulletEnabled val="1"/>
        </dgm:presLayoutVars>
      </dgm:prSet>
      <dgm:spPr/>
    </dgm:pt>
  </dgm:ptLst>
  <dgm:cxnLst>
    <dgm:cxn modelId="{ECB8A931-65EE-455B-85E1-18A37A86BC6F}" srcId="{A04AD14E-FF82-4B09-B00E-25FB9F4F3A01}" destId="{80D257D8-9D1E-428B-B1F9-33B1F04044D7}" srcOrd="0" destOrd="0" parTransId="{B5DA116B-AA3A-46A4-8948-4D7ACD490FCC}" sibTransId="{EEFB7100-D729-4C5E-9884-B60BAB0CF979}"/>
    <dgm:cxn modelId="{657C583E-08CA-4E48-8400-B37852616E7E}" type="presOf" srcId="{DD2E7E79-B756-4B5C-A3FE-241ED9D016CE}" destId="{4A1CB659-7400-4EEB-A6B5-4583E79BB33B}" srcOrd="0" destOrd="0" presId="urn:microsoft.com/office/officeart/2005/8/layout/radial3"/>
    <dgm:cxn modelId="{E2FF6359-881E-42CB-AFA8-0056C444C05D}" srcId="{80D257D8-9D1E-428B-B1F9-33B1F04044D7}" destId="{CF48D31F-F997-468C-BF00-194EC1CCF012}" srcOrd="0" destOrd="0" parTransId="{18E6FF52-3E74-4F4C-881C-1D0DDB7AE7C8}" sibTransId="{A2F9EF61-4A0E-4DB4-8D14-BBD27C161E43}"/>
    <dgm:cxn modelId="{7BDD426C-FF87-4DA0-8724-E28333FA6899}" type="presOf" srcId="{97AC1F1F-7119-4B2D-9753-AC961175E177}" destId="{CFFC882C-42A5-4C61-B4E5-2E673781A2FE}" srcOrd="0" destOrd="0" presId="urn:microsoft.com/office/officeart/2005/8/layout/radial3"/>
    <dgm:cxn modelId="{0707536E-A27F-4144-8582-75B8850F7D1A}" srcId="{80D257D8-9D1E-428B-B1F9-33B1F04044D7}" destId="{84898075-5258-4C13-A4E6-D07F4FCE209D}" srcOrd="3" destOrd="0" parTransId="{53E05643-F496-4B64-9491-07F180D34A49}" sibTransId="{954A8B5C-2982-4621-89EC-98AC14BB3AB6}"/>
    <dgm:cxn modelId="{B11E1983-FDF8-4F0F-84A3-E598BA82A4EE}" type="presOf" srcId="{80D257D8-9D1E-428B-B1F9-33B1F04044D7}" destId="{E4182468-E05C-4EFA-BC32-271BC90F71AD}" srcOrd="0" destOrd="0" presId="urn:microsoft.com/office/officeart/2005/8/layout/radial3"/>
    <dgm:cxn modelId="{6B07AC94-657F-4244-AAD7-4BA1C8E1CBEF}" type="presOf" srcId="{CF48D31F-F997-468C-BF00-194EC1CCF012}" destId="{24964154-1EEC-4E68-9423-51FBA32307BB}" srcOrd="0" destOrd="0" presId="urn:microsoft.com/office/officeart/2005/8/layout/radial3"/>
    <dgm:cxn modelId="{7CF8E7AC-AA34-48C7-8E0E-B944F523F985}" srcId="{80D257D8-9D1E-428B-B1F9-33B1F04044D7}" destId="{97AC1F1F-7119-4B2D-9753-AC961175E177}" srcOrd="1" destOrd="0" parTransId="{843F26A7-D0F0-4FD0-A9AA-3E6500EA702B}" sibTransId="{7335F010-7FBA-44B6-BDD9-398CEA2463D0}"/>
    <dgm:cxn modelId="{04D09AEB-6ADB-4FF7-9A40-79D71C660DED}" srcId="{80D257D8-9D1E-428B-B1F9-33B1F04044D7}" destId="{DD2E7E79-B756-4B5C-A3FE-241ED9D016CE}" srcOrd="2" destOrd="0" parTransId="{A77B7811-F34A-4C33-A379-BC4E4BD6B489}" sibTransId="{D335CB51-2CB4-4871-91D8-4E35625AB8C9}"/>
    <dgm:cxn modelId="{FAC682F7-2355-49E8-80AF-B6A4D52FEBF9}" type="presOf" srcId="{84898075-5258-4C13-A4E6-D07F4FCE209D}" destId="{F5D0D908-A950-492C-A1BC-C35C527F9DC3}" srcOrd="0" destOrd="0" presId="urn:microsoft.com/office/officeart/2005/8/layout/radial3"/>
    <dgm:cxn modelId="{EFAE5BFD-76D7-4808-8F17-562E059887AD}" type="presOf" srcId="{A04AD14E-FF82-4B09-B00E-25FB9F4F3A01}" destId="{34B9D638-B8AF-4884-B607-11A81749C4D3}" srcOrd="0" destOrd="0" presId="urn:microsoft.com/office/officeart/2005/8/layout/radial3"/>
    <dgm:cxn modelId="{B6D651C5-BC84-44A9-9803-A3DEC50ED68A}" type="presParOf" srcId="{34B9D638-B8AF-4884-B607-11A81749C4D3}" destId="{71CE1980-8D57-4928-AE8C-2771E0AD8F18}" srcOrd="0" destOrd="0" presId="urn:microsoft.com/office/officeart/2005/8/layout/radial3"/>
    <dgm:cxn modelId="{F65B77C6-F9C9-4FAA-92CF-31D0834DDE95}" type="presParOf" srcId="{71CE1980-8D57-4928-AE8C-2771E0AD8F18}" destId="{E4182468-E05C-4EFA-BC32-271BC90F71AD}" srcOrd="0" destOrd="0" presId="urn:microsoft.com/office/officeart/2005/8/layout/radial3"/>
    <dgm:cxn modelId="{9D1BC158-8FE3-418A-8D38-F1A46B1C92A5}" type="presParOf" srcId="{71CE1980-8D57-4928-AE8C-2771E0AD8F18}" destId="{24964154-1EEC-4E68-9423-51FBA32307BB}" srcOrd="1" destOrd="0" presId="urn:microsoft.com/office/officeart/2005/8/layout/radial3"/>
    <dgm:cxn modelId="{7B5CDDE2-7F72-4372-A094-711CBE071474}" type="presParOf" srcId="{71CE1980-8D57-4928-AE8C-2771E0AD8F18}" destId="{CFFC882C-42A5-4C61-B4E5-2E673781A2FE}" srcOrd="2" destOrd="0" presId="urn:microsoft.com/office/officeart/2005/8/layout/radial3"/>
    <dgm:cxn modelId="{A24D683A-A535-46F3-B416-8DD4889BAA22}" type="presParOf" srcId="{71CE1980-8D57-4928-AE8C-2771E0AD8F18}" destId="{4A1CB659-7400-4EEB-A6B5-4583E79BB33B}" srcOrd="3" destOrd="0" presId="urn:microsoft.com/office/officeart/2005/8/layout/radial3"/>
    <dgm:cxn modelId="{C57FF17A-64DD-44E9-890A-3BCA3C54DD5E}" type="presParOf" srcId="{71CE1980-8D57-4928-AE8C-2771E0AD8F18}" destId="{F5D0D908-A950-492C-A1BC-C35C527F9DC3}"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001716-6423-4AE9-9716-8341AA1F71D2}"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S"/>
        </a:p>
      </dgm:t>
    </dgm:pt>
    <dgm:pt modelId="{3307704A-FF55-4F70-AE30-CD0F4291A360}">
      <dgm:prSet/>
      <dgm:spPr>
        <a:solidFill>
          <a:schemeClr val="dk2">
            <a:hueOff val="0"/>
            <a:satOff val="0"/>
            <a:lumOff val="0"/>
            <a:alpha val="84000"/>
          </a:schemeClr>
        </a:solidFill>
      </dgm:spPr>
      <dgm:t>
        <a:bodyPr/>
        <a:lstStyle/>
        <a:p>
          <a:pPr rtl="0"/>
          <a:r>
            <a:rPr lang="es-CO" dirty="0"/>
            <a:t>Competir a través de la proliferación de productos </a:t>
          </a:r>
        </a:p>
      </dgm:t>
    </dgm:pt>
    <dgm:pt modelId="{D5760236-28CA-4CF7-9A75-680594304EBB}" type="parTrans" cxnId="{FBAC8FE3-CCAC-42DB-9F99-10E610D5D5E4}">
      <dgm:prSet/>
      <dgm:spPr/>
      <dgm:t>
        <a:bodyPr/>
        <a:lstStyle/>
        <a:p>
          <a:endParaRPr lang="es-ES"/>
        </a:p>
      </dgm:t>
    </dgm:pt>
    <dgm:pt modelId="{52B7509E-F145-4533-A601-09ADE0DDE7FF}" type="sibTrans" cxnId="{FBAC8FE3-CCAC-42DB-9F99-10E610D5D5E4}">
      <dgm:prSet/>
      <dgm:spPr/>
      <dgm:t>
        <a:bodyPr/>
        <a:lstStyle/>
        <a:p>
          <a:endParaRPr lang="es-ES"/>
        </a:p>
      </dgm:t>
    </dgm:pt>
    <dgm:pt modelId="{1A4C0D2B-0761-43B5-8725-3004E29606EF}">
      <dgm:prSet/>
      <dgm:spPr>
        <a:solidFill>
          <a:schemeClr val="dk2">
            <a:hueOff val="0"/>
            <a:satOff val="0"/>
            <a:lumOff val="0"/>
            <a:alpha val="85000"/>
          </a:schemeClr>
        </a:solidFill>
      </dgm:spPr>
      <dgm:t>
        <a:bodyPr/>
        <a:lstStyle/>
        <a:p>
          <a:pPr rtl="0"/>
          <a:r>
            <a:rPr lang="es-CO" dirty="0"/>
            <a:t>Competir a través del valor </a:t>
          </a:r>
        </a:p>
      </dgm:t>
    </dgm:pt>
    <dgm:pt modelId="{1F35E115-1549-4DCF-A9EC-8EE9EEC7F21A}" type="parTrans" cxnId="{46DE413A-52A9-4DA9-8594-B3ECD37CAC68}">
      <dgm:prSet/>
      <dgm:spPr/>
      <dgm:t>
        <a:bodyPr/>
        <a:lstStyle/>
        <a:p>
          <a:endParaRPr lang="es-ES"/>
        </a:p>
      </dgm:t>
    </dgm:pt>
    <dgm:pt modelId="{6B542AD6-12F2-497C-9AF3-6AD53A01F3D1}" type="sibTrans" cxnId="{46DE413A-52A9-4DA9-8594-B3ECD37CAC68}">
      <dgm:prSet/>
      <dgm:spPr/>
      <dgm:t>
        <a:bodyPr/>
        <a:lstStyle/>
        <a:p>
          <a:endParaRPr lang="es-ES"/>
        </a:p>
      </dgm:t>
    </dgm:pt>
    <dgm:pt modelId="{903C296F-7502-401C-89BE-1BEC57340E86}">
      <dgm:prSet/>
      <dgm:spPr>
        <a:solidFill>
          <a:schemeClr val="dk2">
            <a:hueOff val="0"/>
            <a:satOff val="0"/>
            <a:lumOff val="0"/>
            <a:alpha val="75000"/>
          </a:schemeClr>
        </a:solidFill>
      </dgm:spPr>
      <dgm:t>
        <a:bodyPr/>
        <a:lstStyle/>
        <a:p>
          <a:pPr rtl="0"/>
          <a:r>
            <a:rPr lang="es-CO" dirty="0"/>
            <a:t>Competir a través del diseño</a:t>
          </a:r>
        </a:p>
      </dgm:t>
    </dgm:pt>
    <dgm:pt modelId="{8B06B367-7D85-4154-A7FB-A23D87743A19}" type="parTrans" cxnId="{8BECDA1E-4260-4155-AC3B-F99EF1BA5862}">
      <dgm:prSet/>
      <dgm:spPr/>
      <dgm:t>
        <a:bodyPr/>
        <a:lstStyle/>
        <a:p>
          <a:endParaRPr lang="es-ES"/>
        </a:p>
      </dgm:t>
    </dgm:pt>
    <dgm:pt modelId="{03405057-5340-4909-8602-D574EDC2CC22}" type="sibTrans" cxnId="{8BECDA1E-4260-4155-AC3B-F99EF1BA5862}">
      <dgm:prSet/>
      <dgm:spPr/>
      <dgm:t>
        <a:bodyPr/>
        <a:lstStyle/>
        <a:p>
          <a:endParaRPr lang="es-ES"/>
        </a:p>
      </dgm:t>
    </dgm:pt>
    <dgm:pt modelId="{887BF621-F105-4520-BCF2-DA7ADCF1E603}">
      <dgm:prSet/>
      <dgm:spPr>
        <a:solidFill>
          <a:schemeClr val="dk2">
            <a:hueOff val="0"/>
            <a:satOff val="0"/>
            <a:lumOff val="0"/>
            <a:alpha val="77000"/>
          </a:schemeClr>
        </a:solidFill>
      </dgm:spPr>
      <dgm:t>
        <a:bodyPr/>
        <a:lstStyle/>
        <a:p>
          <a:pPr rtl="0"/>
          <a:r>
            <a:rPr lang="es-CO" dirty="0"/>
            <a:t>Competir a través de la innovación </a:t>
          </a:r>
        </a:p>
      </dgm:t>
    </dgm:pt>
    <dgm:pt modelId="{35E00BA9-3481-4C6B-AEAC-3F27C0E102CB}" type="parTrans" cxnId="{1266D258-2781-468E-95CE-7A943060DF92}">
      <dgm:prSet/>
      <dgm:spPr/>
      <dgm:t>
        <a:bodyPr/>
        <a:lstStyle/>
        <a:p>
          <a:endParaRPr lang="es-ES"/>
        </a:p>
      </dgm:t>
    </dgm:pt>
    <dgm:pt modelId="{308FF0D8-5EE2-4BF8-93DB-A91F39313557}" type="sibTrans" cxnId="{1266D258-2781-468E-95CE-7A943060DF92}">
      <dgm:prSet/>
      <dgm:spPr/>
      <dgm:t>
        <a:bodyPr/>
        <a:lstStyle/>
        <a:p>
          <a:endParaRPr lang="es-ES"/>
        </a:p>
      </dgm:t>
    </dgm:pt>
    <dgm:pt modelId="{45AAE85F-42AD-48B9-A2AD-9C24FE40E364}">
      <dgm:prSet/>
      <dgm:spPr>
        <a:solidFill>
          <a:schemeClr val="dk2">
            <a:hueOff val="0"/>
            <a:satOff val="0"/>
            <a:lumOff val="0"/>
            <a:alpha val="72000"/>
          </a:schemeClr>
        </a:solidFill>
      </dgm:spPr>
      <dgm:t>
        <a:bodyPr/>
        <a:lstStyle/>
        <a:p>
          <a:pPr rtl="0"/>
          <a:r>
            <a:rPr lang="es-CO" dirty="0"/>
            <a:t>Competir a través del servicio</a:t>
          </a:r>
        </a:p>
      </dgm:t>
    </dgm:pt>
    <dgm:pt modelId="{16CEB8CA-F145-44E0-84CB-D47DA18393ED}" type="parTrans" cxnId="{18339609-F748-4F44-B1C4-D6A95467CB57}">
      <dgm:prSet/>
      <dgm:spPr/>
      <dgm:t>
        <a:bodyPr/>
        <a:lstStyle/>
        <a:p>
          <a:endParaRPr lang="es-ES"/>
        </a:p>
      </dgm:t>
    </dgm:pt>
    <dgm:pt modelId="{8D4CAF10-1E69-4469-9AFD-81916957E472}" type="sibTrans" cxnId="{18339609-F748-4F44-B1C4-D6A95467CB57}">
      <dgm:prSet/>
      <dgm:spPr/>
      <dgm:t>
        <a:bodyPr/>
        <a:lstStyle/>
        <a:p>
          <a:endParaRPr lang="es-ES"/>
        </a:p>
      </dgm:t>
    </dgm:pt>
    <dgm:pt modelId="{A546AE6A-0AC4-4DB7-B3B1-50530BB12563}">
      <dgm:prSet/>
      <dgm:spPr>
        <a:solidFill>
          <a:schemeClr val="dk2">
            <a:hueOff val="0"/>
            <a:satOff val="0"/>
            <a:lumOff val="0"/>
            <a:alpha val="64000"/>
          </a:schemeClr>
        </a:solidFill>
      </dgm:spPr>
      <dgm:t>
        <a:bodyPr/>
        <a:lstStyle/>
        <a:p>
          <a:pPr rtl="0"/>
          <a:r>
            <a:rPr lang="es-CO" dirty="0"/>
            <a:t>Competir a través de bajo costo </a:t>
          </a:r>
        </a:p>
      </dgm:t>
    </dgm:pt>
    <dgm:pt modelId="{742744A8-00C9-47A0-A82D-21215C8B47E6}" type="parTrans" cxnId="{A68A96A2-9B28-45CF-A94E-32D865AA0494}">
      <dgm:prSet/>
      <dgm:spPr/>
      <dgm:t>
        <a:bodyPr/>
        <a:lstStyle/>
        <a:p>
          <a:endParaRPr lang="es-ES"/>
        </a:p>
      </dgm:t>
    </dgm:pt>
    <dgm:pt modelId="{6DFD84AB-C61E-4F89-8AD8-0A82728524F9}" type="sibTrans" cxnId="{A68A96A2-9B28-45CF-A94E-32D865AA0494}">
      <dgm:prSet/>
      <dgm:spPr/>
      <dgm:t>
        <a:bodyPr/>
        <a:lstStyle/>
        <a:p>
          <a:endParaRPr lang="es-ES"/>
        </a:p>
      </dgm:t>
    </dgm:pt>
    <dgm:pt modelId="{D3D66599-51FD-4A9F-B16D-30C0E3F2F5F3}" type="pres">
      <dgm:prSet presAssocID="{5D001716-6423-4AE9-9716-8341AA1F71D2}" presName="diagram" presStyleCnt="0">
        <dgm:presLayoutVars>
          <dgm:dir/>
          <dgm:resizeHandles val="exact"/>
        </dgm:presLayoutVars>
      </dgm:prSet>
      <dgm:spPr/>
    </dgm:pt>
    <dgm:pt modelId="{9188A607-A9D1-4730-BF00-EB404D4CEF67}" type="pres">
      <dgm:prSet presAssocID="{3307704A-FF55-4F70-AE30-CD0F4291A360}" presName="node" presStyleLbl="node1" presStyleIdx="0" presStyleCnt="6">
        <dgm:presLayoutVars>
          <dgm:bulletEnabled val="1"/>
        </dgm:presLayoutVars>
      </dgm:prSet>
      <dgm:spPr/>
    </dgm:pt>
    <dgm:pt modelId="{666580AB-603C-4B55-8A3D-F8EB0CD8D3F9}" type="pres">
      <dgm:prSet presAssocID="{52B7509E-F145-4533-A601-09ADE0DDE7FF}" presName="sibTrans" presStyleCnt="0"/>
      <dgm:spPr/>
    </dgm:pt>
    <dgm:pt modelId="{D619F9FC-6D67-4D6F-AC70-27EB19A09E8D}" type="pres">
      <dgm:prSet presAssocID="{1A4C0D2B-0761-43B5-8725-3004E29606EF}" presName="node" presStyleLbl="node1" presStyleIdx="1" presStyleCnt="6">
        <dgm:presLayoutVars>
          <dgm:bulletEnabled val="1"/>
        </dgm:presLayoutVars>
      </dgm:prSet>
      <dgm:spPr/>
    </dgm:pt>
    <dgm:pt modelId="{4A8A299D-143E-491D-982D-C12BBB4E8E20}" type="pres">
      <dgm:prSet presAssocID="{6B542AD6-12F2-497C-9AF3-6AD53A01F3D1}" presName="sibTrans" presStyleCnt="0"/>
      <dgm:spPr/>
    </dgm:pt>
    <dgm:pt modelId="{9484B4C0-FEAC-4459-B41D-27159DE72583}" type="pres">
      <dgm:prSet presAssocID="{903C296F-7502-401C-89BE-1BEC57340E86}" presName="node" presStyleLbl="node1" presStyleIdx="2" presStyleCnt="6">
        <dgm:presLayoutVars>
          <dgm:bulletEnabled val="1"/>
        </dgm:presLayoutVars>
      </dgm:prSet>
      <dgm:spPr/>
    </dgm:pt>
    <dgm:pt modelId="{79AE510A-A0E0-4798-A05F-C0157E734C41}" type="pres">
      <dgm:prSet presAssocID="{03405057-5340-4909-8602-D574EDC2CC22}" presName="sibTrans" presStyleCnt="0"/>
      <dgm:spPr/>
    </dgm:pt>
    <dgm:pt modelId="{0304D6A8-16C1-454D-968F-194740D5EA40}" type="pres">
      <dgm:prSet presAssocID="{887BF621-F105-4520-BCF2-DA7ADCF1E603}" presName="node" presStyleLbl="node1" presStyleIdx="3" presStyleCnt="6">
        <dgm:presLayoutVars>
          <dgm:bulletEnabled val="1"/>
        </dgm:presLayoutVars>
      </dgm:prSet>
      <dgm:spPr/>
    </dgm:pt>
    <dgm:pt modelId="{55F551C3-45FD-4A69-A4D5-91A5610F6A6A}" type="pres">
      <dgm:prSet presAssocID="{308FF0D8-5EE2-4BF8-93DB-A91F39313557}" presName="sibTrans" presStyleCnt="0"/>
      <dgm:spPr/>
    </dgm:pt>
    <dgm:pt modelId="{E597944B-F40E-44B6-90CE-168355A663C5}" type="pres">
      <dgm:prSet presAssocID="{45AAE85F-42AD-48B9-A2AD-9C24FE40E364}" presName="node" presStyleLbl="node1" presStyleIdx="4" presStyleCnt="6">
        <dgm:presLayoutVars>
          <dgm:bulletEnabled val="1"/>
        </dgm:presLayoutVars>
      </dgm:prSet>
      <dgm:spPr/>
    </dgm:pt>
    <dgm:pt modelId="{FC834959-513F-43A0-86C1-FF25A7B9B832}" type="pres">
      <dgm:prSet presAssocID="{8D4CAF10-1E69-4469-9AFD-81916957E472}" presName="sibTrans" presStyleCnt="0"/>
      <dgm:spPr/>
    </dgm:pt>
    <dgm:pt modelId="{B52359A3-B255-445B-B825-CBF1DC52DCA3}" type="pres">
      <dgm:prSet presAssocID="{A546AE6A-0AC4-4DB7-B3B1-50530BB12563}" presName="node" presStyleLbl="node1" presStyleIdx="5" presStyleCnt="6">
        <dgm:presLayoutVars>
          <dgm:bulletEnabled val="1"/>
        </dgm:presLayoutVars>
      </dgm:prSet>
      <dgm:spPr/>
    </dgm:pt>
  </dgm:ptLst>
  <dgm:cxnLst>
    <dgm:cxn modelId="{375F4903-2B97-44EE-B3E5-401BDA2B7BBB}" type="presOf" srcId="{887BF621-F105-4520-BCF2-DA7ADCF1E603}" destId="{0304D6A8-16C1-454D-968F-194740D5EA40}" srcOrd="0" destOrd="0" presId="urn:microsoft.com/office/officeart/2005/8/layout/default"/>
    <dgm:cxn modelId="{18339609-F748-4F44-B1C4-D6A95467CB57}" srcId="{5D001716-6423-4AE9-9716-8341AA1F71D2}" destId="{45AAE85F-42AD-48B9-A2AD-9C24FE40E364}" srcOrd="4" destOrd="0" parTransId="{16CEB8CA-F145-44E0-84CB-D47DA18393ED}" sibTransId="{8D4CAF10-1E69-4469-9AFD-81916957E472}"/>
    <dgm:cxn modelId="{F290501D-53F1-4C58-AD6D-28A4B90317F7}" type="presOf" srcId="{45AAE85F-42AD-48B9-A2AD-9C24FE40E364}" destId="{E597944B-F40E-44B6-90CE-168355A663C5}" srcOrd="0" destOrd="0" presId="urn:microsoft.com/office/officeart/2005/8/layout/default"/>
    <dgm:cxn modelId="{8BECDA1E-4260-4155-AC3B-F99EF1BA5862}" srcId="{5D001716-6423-4AE9-9716-8341AA1F71D2}" destId="{903C296F-7502-401C-89BE-1BEC57340E86}" srcOrd="2" destOrd="0" parTransId="{8B06B367-7D85-4154-A7FB-A23D87743A19}" sibTransId="{03405057-5340-4909-8602-D574EDC2CC22}"/>
    <dgm:cxn modelId="{46DE413A-52A9-4DA9-8594-B3ECD37CAC68}" srcId="{5D001716-6423-4AE9-9716-8341AA1F71D2}" destId="{1A4C0D2B-0761-43B5-8725-3004E29606EF}" srcOrd="1" destOrd="0" parTransId="{1F35E115-1549-4DCF-A9EC-8EE9EEC7F21A}" sibTransId="{6B542AD6-12F2-497C-9AF3-6AD53A01F3D1}"/>
    <dgm:cxn modelId="{A46B5057-B309-4F0A-BEFB-DC2DAF841D30}" type="presOf" srcId="{1A4C0D2B-0761-43B5-8725-3004E29606EF}" destId="{D619F9FC-6D67-4D6F-AC70-27EB19A09E8D}" srcOrd="0" destOrd="0" presId="urn:microsoft.com/office/officeart/2005/8/layout/default"/>
    <dgm:cxn modelId="{1266D258-2781-468E-95CE-7A943060DF92}" srcId="{5D001716-6423-4AE9-9716-8341AA1F71D2}" destId="{887BF621-F105-4520-BCF2-DA7ADCF1E603}" srcOrd="3" destOrd="0" parTransId="{35E00BA9-3481-4C6B-AEAC-3F27C0E102CB}" sibTransId="{308FF0D8-5EE2-4BF8-93DB-A91F39313557}"/>
    <dgm:cxn modelId="{A5DA295F-0561-4376-8D0D-FF681929D99F}" type="presOf" srcId="{5D001716-6423-4AE9-9716-8341AA1F71D2}" destId="{D3D66599-51FD-4A9F-B16D-30C0E3F2F5F3}" srcOrd="0" destOrd="0" presId="urn:microsoft.com/office/officeart/2005/8/layout/default"/>
    <dgm:cxn modelId="{1FDE7587-51DD-4FD2-9350-2C8B59876A79}" type="presOf" srcId="{3307704A-FF55-4F70-AE30-CD0F4291A360}" destId="{9188A607-A9D1-4730-BF00-EB404D4CEF67}" srcOrd="0" destOrd="0" presId="urn:microsoft.com/office/officeart/2005/8/layout/default"/>
    <dgm:cxn modelId="{E74BA19C-1C07-4C06-AEAF-4601CFAD4444}" type="presOf" srcId="{903C296F-7502-401C-89BE-1BEC57340E86}" destId="{9484B4C0-FEAC-4459-B41D-27159DE72583}" srcOrd="0" destOrd="0" presId="urn:microsoft.com/office/officeart/2005/8/layout/default"/>
    <dgm:cxn modelId="{A68A96A2-9B28-45CF-A94E-32D865AA0494}" srcId="{5D001716-6423-4AE9-9716-8341AA1F71D2}" destId="{A546AE6A-0AC4-4DB7-B3B1-50530BB12563}" srcOrd="5" destOrd="0" parTransId="{742744A8-00C9-47A0-A82D-21215C8B47E6}" sibTransId="{6DFD84AB-C61E-4F89-8AD8-0A82728524F9}"/>
    <dgm:cxn modelId="{FBAC8FE3-CCAC-42DB-9F99-10E610D5D5E4}" srcId="{5D001716-6423-4AE9-9716-8341AA1F71D2}" destId="{3307704A-FF55-4F70-AE30-CD0F4291A360}" srcOrd="0" destOrd="0" parTransId="{D5760236-28CA-4CF7-9A75-680594304EBB}" sibTransId="{52B7509E-F145-4533-A601-09ADE0DDE7FF}"/>
    <dgm:cxn modelId="{F80628F6-ABDD-43A9-B175-D731ECFE5D1E}" type="presOf" srcId="{A546AE6A-0AC4-4DB7-B3B1-50530BB12563}" destId="{B52359A3-B255-445B-B825-CBF1DC52DCA3}" srcOrd="0" destOrd="0" presId="urn:microsoft.com/office/officeart/2005/8/layout/default"/>
    <dgm:cxn modelId="{37998DC5-D375-4B0E-B17A-DA452D01E403}" type="presParOf" srcId="{D3D66599-51FD-4A9F-B16D-30C0E3F2F5F3}" destId="{9188A607-A9D1-4730-BF00-EB404D4CEF67}" srcOrd="0" destOrd="0" presId="urn:microsoft.com/office/officeart/2005/8/layout/default"/>
    <dgm:cxn modelId="{EFDF94C8-0565-475B-BA3D-2BDEBDC7A130}" type="presParOf" srcId="{D3D66599-51FD-4A9F-B16D-30C0E3F2F5F3}" destId="{666580AB-603C-4B55-8A3D-F8EB0CD8D3F9}" srcOrd="1" destOrd="0" presId="urn:microsoft.com/office/officeart/2005/8/layout/default"/>
    <dgm:cxn modelId="{725CADFA-5F9A-4BE6-8DA7-D9193A1F6616}" type="presParOf" srcId="{D3D66599-51FD-4A9F-B16D-30C0E3F2F5F3}" destId="{D619F9FC-6D67-4D6F-AC70-27EB19A09E8D}" srcOrd="2" destOrd="0" presId="urn:microsoft.com/office/officeart/2005/8/layout/default"/>
    <dgm:cxn modelId="{DCF85AB6-1264-42DF-9A92-560297669873}" type="presParOf" srcId="{D3D66599-51FD-4A9F-B16D-30C0E3F2F5F3}" destId="{4A8A299D-143E-491D-982D-C12BBB4E8E20}" srcOrd="3" destOrd="0" presId="urn:microsoft.com/office/officeart/2005/8/layout/default"/>
    <dgm:cxn modelId="{F7290CAE-929E-4D9D-8427-F271CA09298C}" type="presParOf" srcId="{D3D66599-51FD-4A9F-B16D-30C0E3F2F5F3}" destId="{9484B4C0-FEAC-4459-B41D-27159DE72583}" srcOrd="4" destOrd="0" presId="urn:microsoft.com/office/officeart/2005/8/layout/default"/>
    <dgm:cxn modelId="{A610D2E6-7622-41CB-B7A2-4613F6EC3446}" type="presParOf" srcId="{D3D66599-51FD-4A9F-B16D-30C0E3F2F5F3}" destId="{79AE510A-A0E0-4798-A05F-C0157E734C41}" srcOrd="5" destOrd="0" presId="urn:microsoft.com/office/officeart/2005/8/layout/default"/>
    <dgm:cxn modelId="{0901585E-1D6B-4F2D-95A4-2427D3A5CA55}" type="presParOf" srcId="{D3D66599-51FD-4A9F-B16D-30C0E3F2F5F3}" destId="{0304D6A8-16C1-454D-968F-194740D5EA40}" srcOrd="6" destOrd="0" presId="urn:microsoft.com/office/officeart/2005/8/layout/default"/>
    <dgm:cxn modelId="{362FE1CC-D458-4D8A-8388-677CEC0251F9}" type="presParOf" srcId="{D3D66599-51FD-4A9F-B16D-30C0E3F2F5F3}" destId="{55F551C3-45FD-4A69-A4D5-91A5610F6A6A}" srcOrd="7" destOrd="0" presId="urn:microsoft.com/office/officeart/2005/8/layout/default"/>
    <dgm:cxn modelId="{94C4BD0E-AA9D-45B6-850D-E95D6DA8F192}" type="presParOf" srcId="{D3D66599-51FD-4A9F-B16D-30C0E3F2F5F3}" destId="{E597944B-F40E-44B6-90CE-168355A663C5}" srcOrd="8" destOrd="0" presId="urn:microsoft.com/office/officeart/2005/8/layout/default"/>
    <dgm:cxn modelId="{59F18BCD-0F38-4CC6-A14D-BAA20E911875}" type="presParOf" srcId="{D3D66599-51FD-4A9F-B16D-30C0E3F2F5F3}" destId="{FC834959-513F-43A0-86C1-FF25A7B9B832}" srcOrd="9" destOrd="0" presId="urn:microsoft.com/office/officeart/2005/8/layout/default"/>
    <dgm:cxn modelId="{C6C02F78-D91C-4300-8C64-0C22754636BE}" type="presParOf" srcId="{D3D66599-51FD-4A9F-B16D-30C0E3F2F5F3}" destId="{B52359A3-B255-445B-B825-CBF1DC52DCA3}" srcOrd="10"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621191D-24C3-4F0E-AA7E-68A3873E35B3}" type="doc">
      <dgm:prSet loTypeId="urn:microsoft.com/office/officeart/2005/8/layout/default" loCatId="list" qsTypeId="urn:microsoft.com/office/officeart/2005/8/quickstyle/simple1" qsCatId="simple" csTypeId="urn:microsoft.com/office/officeart/2005/8/colors/accent1_1" csCatId="accent1"/>
      <dgm:spPr/>
      <dgm:t>
        <a:bodyPr/>
        <a:lstStyle/>
        <a:p>
          <a:endParaRPr lang="es-ES"/>
        </a:p>
      </dgm:t>
    </dgm:pt>
    <dgm:pt modelId="{9FD25218-1AC7-47AB-B2BA-3DD3339312BC}">
      <dgm:prSet/>
      <dgm:spPr/>
      <dgm:t>
        <a:bodyPr/>
        <a:lstStyle/>
        <a:p>
          <a:pPr rtl="0"/>
          <a:r>
            <a:rPr lang="es-CO" b="1" dirty="0"/>
            <a:t>La diversificación </a:t>
          </a:r>
          <a:r>
            <a:rPr lang="es-CO" dirty="0"/>
            <a:t>de productos es actualmente el centro del interés de las empresas y de los gerentes de marketing y producto. </a:t>
          </a:r>
        </a:p>
      </dgm:t>
    </dgm:pt>
    <dgm:pt modelId="{0BCB723F-BB0F-40C6-A8A8-4D274C5866BB}" type="parTrans" cxnId="{AC7F50AE-714B-49B0-B607-E64490CA0A9D}">
      <dgm:prSet/>
      <dgm:spPr/>
      <dgm:t>
        <a:bodyPr/>
        <a:lstStyle/>
        <a:p>
          <a:endParaRPr lang="es-ES"/>
        </a:p>
      </dgm:t>
    </dgm:pt>
    <dgm:pt modelId="{90E9D745-4D13-46C3-8271-7E159C93CA51}" type="sibTrans" cxnId="{AC7F50AE-714B-49B0-B607-E64490CA0A9D}">
      <dgm:prSet/>
      <dgm:spPr/>
      <dgm:t>
        <a:bodyPr/>
        <a:lstStyle/>
        <a:p>
          <a:endParaRPr lang="es-ES"/>
        </a:p>
      </dgm:t>
    </dgm:pt>
    <dgm:pt modelId="{40A21EB2-2938-4D05-AD0F-7F116DF2032B}">
      <dgm:prSet/>
      <dgm:spPr/>
      <dgm:t>
        <a:bodyPr/>
        <a:lstStyle/>
        <a:p>
          <a:pPr rtl="0"/>
          <a:r>
            <a:rPr lang="es-CO" dirty="0"/>
            <a:t>El desarrollo de productos y </a:t>
          </a:r>
          <a:r>
            <a:rPr lang="es-CO" b="1" dirty="0"/>
            <a:t>la innovación </a:t>
          </a:r>
          <a:r>
            <a:rPr lang="es-CO" dirty="0"/>
            <a:t>son las principales facetas de la rivalidad competitiva.</a:t>
          </a:r>
        </a:p>
      </dgm:t>
    </dgm:pt>
    <dgm:pt modelId="{717C39C5-794A-4E0E-9E74-C0097132F3B8}" type="parTrans" cxnId="{095CED23-0CCF-456C-9D79-128E7526301C}">
      <dgm:prSet/>
      <dgm:spPr/>
      <dgm:t>
        <a:bodyPr/>
        <a:lstStyle/>
        <a:p>
          <a:endParaRPr lang="es-ES"/>
        </a:p>
      </dgm:t>
    </dgm:pt>
    <dgm:pt modelId="{10991525-16F1-4842-ADB6-87252411D362}" type="sibTrans" cxnId="{095CED23-0CCF-456C-9D79-128E7526301C}">
      <dgm:prSet/>
      <dgm:spPr/>
      <dgm:t>
        <a:bodyPr/>
        <a:lstStyle/>
        <a:p>
          <a:endParaRPr lang="es-ES"/>
        </a:p>
      </dgm:t>
    </dgm:pt>
    <dgm:pt modelId="{18128BB6-95A6-43A8-9D9D-72C76AC26C34}">
      <dgm:prSet/>
      <dgm:spPr/>
      <dgm:t>
        <a:bodyPr/>
        <a:lstStyle/>
        <a:p>
          <a:pPr rtl="0"/>
          <a:r>
            <a:rPr lang="es-CO" dirty="0"/>
            <a:t>Los mercados hoy en día se caracterizan por </a:t>
          </a:r>
          <a:r>
            <a:rPr lang="es-CO" b="1" dirty="0"/>
            <a:t>la expansión de nuevos productos, adquisiciones y fusiones</a:t>
          </a:r>
          <a:endParaRPr lang="es-CO" dirty="0"/>
        </a:p>
      </dgm:t>
    </dgm:pt>
    <dgm:pt modelId="{3A28A84E-F1F8-4394-8856-D713D282DB2D}" type="parTrans" cxnId="{9BB56366-C9A4-4631-A9BC-5FDE1E1A6704}">
      <dgm:prSet/>
      <dgm:spPr/>
      <dgm:t>
        <a:bodyPr/>
        <a:lstStyle/>
        <a:p>
          <a:endParaRPr lang="es-ES"/>
        </a:p>
      </dgm:t>
    </dgm:pt>
    <dgm:pt modelId="{99E0CCED-BA2A-4958-ADD8-A7FFCCAC1CE8}" type="sibTrans" cxnId="{9BB56366-C9A4-4631-A9BC-5FDE1E1A6704}">
      <dgm:prSet/>
      <dgm:spPr/>
      <dgm:t>
        <a:bodyPr/>
        <a:lstStyle/>
        <a:p>
          <a:endParaRPr lang="es-ES"/>
        </a:p>
      </dgm:t>
    </dgm:pt>
    <dgm:pt modelId="{63A3FE0F-0B61-497D-87AD-38DBA6C4F329}">
      <dgm:prSet/>
      <dgm:spPr/>
      <dgm:t>
        <a:bodyPr/>
        <a:lstStyle/>
        <a:p>
          <a:pPr rtl="0"/>
          <a:r>
            <a:rPr lang="es-CO" b="1" dirty="0"/>
            <a:t>Ajustes para mantener el ritmo de las fluctuaciones </a:t>
          </a:r>
          <a:r>
            <a:rPr lang="es-CO" dirty="0"/>
            <a:t>en el ciclo económico, cambios en la demanda, y una tasa de desarrollo tecnológico cada vez mayor. </a:t>
          </a:r>
        </a:p>
      </dgm:t>
    </dgm:pt>
    <dgm:pt modelId="{FDC09842-5601-45ED-B13B-D6584013F4CD}" type="parTrans" cxnId="{F9658989-4463-4F41-AC75-61408D73BBA3}">
      <dgm:prSet/>
      <dgm:spPr/>
      <dgm:t>
        <a:bodyPr/>
        <a:lstStyle/>
        <a:p>
          <a:endParaRPr lang="es-ES"/>
        </a:p>
      </dgm:t>
    </dgm:pt>
    <dgm:pt modelId="{B949DB78-2760-4E73-8F55-3C7E8A4C9179}" type="sibTrans" cxnId="{F9658989-4463-4F41-AC75-61408D73BBA3}">
      <dgm:prSet/>
      <dgm:spPr/>
      <dgm:t>
        <a:bodyPr/>
        <a:lstStyle/>
        <a:p>
          <a:endParaRPr lang="es-ES"/>
        </a:p>
      </dgm:t>
    </dgm:pt>
    <dgm:pt modelId="{A7334BDB-D3CB-4F87-BA7C-33223F38EC52}">
      <dgm:prSet/>
      <dgm:spPr/>
      <dgm:t>
        <a:bodyPr/>
        <a:lstStyle/>
        <a:p>
          <a:pPr rtl="0"/>
          <a:r>
            <a:rPr lang="es-CO" b="1" dirty="0"/>
            <a:t>Menos resistencia a cambio </a:t>
          </a:r>
          <a:r>
            <a:rPr lang="es-CO" dirty="0"/>
            <a:t>por parte de consumidores y compradores. </a:t>
          </a:r>
        </a:p>
      </dgm:t>
    </dgm:pt>
    <dgm:pt modelId="{34F004C9-0331-419A-9BBF-A2D4847D0B21}" type="parTrans" cxnId="{CA72CC7D-BBBC-4993-8E9E-91279697B6F9}">
      <dgm:prSet/>
      <dgm:spPr/>
      <dgm:t>
        <a:bodyPr/>
        <a:lstStyle/>
        <a:p>
          <a:endParaRPr lang="es-ES"/>
        </a:p>
      </dgm:t>
    </dgm:pt>
    <dgm:pt modelId="{70A4AEFF-8159-483C-84D0-3CA44AF487CF}" type="sibTrans" cxnId="{CA72CC7D-BBBC-4993-8E9E-91279697B6F9}">
      <dgm:prSet/>
      <dgm:spPr/>
      <dgm:t>
        <a:bodyPr/>
        <a:lstStyle/>
        <a:p>
          <a:endParaRPr lang="es-ES"/>
        </a:p>
      </dgm:t>
    </dgm:pt>
    <dgm:pt modelId="{6D7B5F66-5A79-45A8-AB83-F013252394C7}" type="pres">
      <dgm:prSet presAssocID="{D621191D-24C3-4F0E-AA7E-68A3873E35B3}" presName="diagram" presStyleCnt="0">
        <dgm:presLayoutVars>
          <dgm:dir/>
          <dgm:resizeHandles val="exact"/>
        </dgm:presLayoutVars>
      </dgm:prSet>
      <dgm:spPr/>
    </dgm:pt>
    <dgm:pt modelId="{F14DE666-9B33-44E3-9FB4-B4FF7F6944E6}" type="pres">
      <dgm:prSet presAssocID="{9FD25218-1AC7-47AB-B2BA-3DD3339312BC}" presName="node" presStyleLbl="node1" presStyleIdx="0" presStyleCnt="5">
        <dgm:presLayoutVars>
          <dgm:bulletEnabled val="1"/>
        </dgm:presLayoutVars>
      </dgm:prSet>
      <dgm:spPr/>
    </dgm:pt>
    <dgm:pt modelId="{D7C34F8D-86B8-4613-8948-6A21E2D030B7}" type="pres">
      <dgm:prSet presAssocID="{90E9D745-4D13-46C3-8271-7E159C93CA51}" presName="sibTrans" presStyleCnt="0"/>
      <dgm:spPr/>
    </dgm:pt>
    <dgm:pt modelId="{CB8AD737-ECC9-4357-80BE-923EAE5147AF}" type="pres">
      <dgm:prSet presAssocID="{40A21EB2-2938-4D05-AD0F-7F116DF2032B}" presName="node" presStyleLbl="node1" presStyleIdx="1" presStyleCnt="5">
        <dgm:presLayoutVars>
          <dgm:bulletEnabled val="1"/>
        </dgm:presLayoutVars>
      </dgm:prSet>
      <dgm:spPr/>
    </dgm:pt>
    <dgm:pt modelId="{BC9CA62F-2640-4EE3-A9A0-DAB8E368A165}" type="pres">
      <dgm:prSet presAssocID="{10991525-16F1-4842-ADB6-87252411D362}" presName="sibTrans" presStyleCnt="0"/>
      <dgm:spPr/>
    </dgm:pt>
    <dgm:pt modelId="{B0E157DA-319D-4B83-AF8D-AE2349E5CE67}" type="pres">
      <dgm:prSet presAssocID="{18128BB6-95A6-43A8-9D9D-72C76AC26C34}" presName="node" presStyleLbl="node1" presStyleIdx="2" presStyleCnt="5">
        <dgm:presLayoutVars>
          <dgm:bulletEnabled val="1"/>
        </dgm:presLayoutVars>
      </dgm:prSet>
      <dgm:spPr/>
    </dgm:pt>
    <dgm:pt modelId="{2A585ED5-E658-44DC-9E09-9D5784940126}" type="pres">
      <dgm:prSet presAssocID="{99E0CCED-BA2A-4958-ADD8-A7FFCCAC1CE8}" presName="sibTrans" presStyleCnt="0"/>
      <dgm:spPr/>
    </dgm:pt>
    <dgm:pt modelId="{093A6250-32FB-483D-B79F-A59D3D980587}" type="pres">
      <dgm:prSet presAssocID="{63A3FE0F-0B61-497D-87AD-38DBA6C4F329}" presName="node" presStyleLbl="node1" presStyleIdx="3" presStyleCnt="5">
        <dgm:presLayoutVars>
          <dgm:bulletEnabled val="1"/>
        </dgm:presLayoutVars>
      </dgm:prSet>
      <dgm:spPr/>
    </dgm:pt>
    <dgm:pt modelId="{9C79AB6C-510E-418F-8A7C-E9541A91B409}" type="pres">
      <dgm:prSet presAssocID="{B949DB78-2760-4E73-8F55-3C7E8A4C9179}" presName="sibTrans" presStyleCnt="0"/>
      <dgm:spPr/>
    </dgm:pt>
    <dgm:pt modelId="{EF32F411-9E83-45E9-9083-3E8DEA0F4DAC}" type="pres">
      <dgm:prSet presAssocID="{A7334BDB-D3CB-4F87-BA7C-33223F38EC52}" presName="node" presStyleLbl="node1" presStyleIdx="4" presStyleCnt="5">
        <dgm:presLayoutVars>
          <dgm:bulletEnabled val="1"/>
        </dgm:presLayoutVars>
      </dgm:prSet>
      <dgm:spPr/>
    </dgm:pt>
  </dgm:ptLst>
  <dgm:cxnLst>
    <dgm:cxn modelId="{095CED23-0CCF-456C-9D79-128E7526301C}" srcId="{D621191D-24C3-4F0E-AA7E-68A3873E35B3}" destId="{40A21EB2-2938-4D05-AD0F-7F116DF2032B}" srcOrd="1" destOrd="0" parTransId="{717C39C5-794A-4E0E-9E74-C0097132F3B8}" sibTransId="{10991525-16F1-4842-ADB6-87252411D362}"/>
    <dgm:cxn modelId="{C3F88129-9C5C-457B-8D06-2354C19F937B}" type="presOf" srcId="{9FD25218-1AC7-47AB-B2BA-3DD3339312BC}" destId="{F14DE666-9B33-44E3-9FB4-B4FF7F6944E6}" srcOrd="0" destOrd="0" presId="urn:microsoft.com/office/officeart/2005/8/layout/default"/>
    <dgm:cxn modelId="{F3E8F639-B91C-4941-9CA4-84D07B9A9195}" type="presOf" srcId="{18128BB6-95A6-43A8-9D9D-72C76AC26C34}" destId="{B0E157DA-319D-4B83-AF8D-AE2349E5CE67}" srcOrd="0" destOrd="0" presId="urn:microsoft.com/office/officeart/2005/8/layout/default"/>
    <dgm:cxn modelId="{9BB56366-C9A4-4631-A9BC-5FDE1E1A6704}" srcId="{D621191D-24C3-4F0E-AA7E-68A3873E35B3}" destId="{18128BB6-95A6-43A8-9D9D-72C76AC26C34}" srcOrd="2" destOrd="0" parTransId="{3A28A84E-F1F8-4394-8856-D713D282DB2D}" sibTransId="{99E0CCED-BA2A-4958-ADD8-A7FFCCAC1CE8}"/>
    <dgm:cxn modelId="{CA72CC7D-BBBC-4993-8E9E-91279697B6F9}" srcId="{D621191D-24C3-4F0E-AA7E-68A3873E35B3}" destId="{A7334BDB-D3CB-4F87-BA7C-33223F38EC52}" srcOrd="4" destOrd="0" parTransId="{34F004C9-0331-419A-9BBF-A2D4847D0B21}" sibTransId="{70A4AEFF-8159-483C-84D0-3CA44AF487CF}"/>
    <dgm:cxn modelId="{43563E80-998B-4D8C-9FF9-36DF0149F24B}" type="presOf" srcId="{A7334BDB-D3CB-4F87-BA7C-33223F38EC52}" destId="{EF32F411-9E83-45E9-9083-3E8DEA0F4DAC}" srcOrd="0" destOrd="0" presId="urn:microsoft.com/office/officeart/2005/8/layout/default"/>
    <dgm:cxn modelId="{4A2D1282-F860-447C-A59C-C5D558B3A6B8}" type="presOf" srcId="{D621191D-24C3-4F0E-AA7E-68A3873E35B3}" destId="{6D7B5F66-5A79-45A8-AB83-F013252394C7}" srcOrd="0" destOrd="0" presId="urn:microsoft.com/office/officeart/2005/8/layout/default"/>
    <dgm:cxn modelId="{F9658989-4463-4F41-AC75-61408D73BBA3}" srcId="{D621191D-24C3-4F0E-AA7E-68A3873E35B3}" destId="{63A3FE0F-0B61-497D-87AD-38DBA6C4F329}" srcOrd="3" destOrd="0" parTransId="{FDC09842-5601-45ED-B13B-D6584013F4CD}" sibTransId="{B949DB78-2760-4E73-8F55-3C7E8A4C9179}"/>
    <dgm:cxn modelId="{9CC638A4-0D6D-4F98-985E-18738BD9A35B}" type="presOf" srcId="{40A21EB2-2938-4D05-AD0F-7F116DF2032B}" destId="{CB8AD737-ECC9-4357-80BE-923EAE5147AF}" srcOrd="0" destOrd="0" presId="urn:microsoft.com/office/officeart/2005/8/layout/default"/>
    <dgm:cxn modelId="{087455AA-3B41-4B26-BE43-71CFE3537ECF}" type="presOf" srcId="{63A3FE0F-0B61-497D-87AD-38DBA6C4F329}" destId="{093A6250-32FB-483D-B79F-A59D3D980587}" srcOrd="0" destOrd="0" presId="urn:microsoft.com/office/officeart/2005/8/layout/default"/>
    <dgm:cxn modelId="{AC7F50AE-714B-49B0-B607-E64490CA0A9D}" srcId="{D621191D-24C3-4F0E-AA7E-68A3873E35B3}" destId="{9FD25218-1AC7-47AB-B2BA-3DD3339312BC}" srcOrd="0" destOrd="0" parTransId="{0BCB723F-BB0F-40C6-A8A8-4D274C5866BB}" sibTransId="{90E9D745-4D13-46C3-8271-7E159C93CA51}"/>
    <dgm:cxn modelId="{0176A707-BD04-4E0A-BA96-AE6FF2569246}" type="presParOf" srcId="{6D7B5F66-5A79-45A8-AB83-F013252394C7}" destId="{F14DE666-9B33-44E3-9FB4-B4FF7F6944E6}" srcOrd="0" destOrd="0" presId="urn:microsoft.com/office/officeart/2005/8/layout/default"/>
    <dgm:cxn modelId="{9AA7FB07-6271-420C-A36B-F3CFEA614E4A}" type="presParOf" srcId="{6D7B5F66-5A79-45A8-AB83-F013252394C7}" destId="{D7C34F8D-86B8-4613-8948-6A21E2D030B7}" srcOrd="1" destOrd="0" presId="urn:microsoft.com/office/officeart/2005/8/layout/default"/>
    <dgm:cxn modelId="{61A84972-14D8-4E1C-A232-5DE2FB919831}" type="presParOf" srcId="{6D7B5F66-5A79-45A8-AB83-F013252394C7}" destId="{CB8AD737-ECC9-4357-80BE-923EAE5147AF}" srcOrd="2" destOrd="0" presId="urn:microsoft.com/office/officeart/2005/8/layout/default"/>
    <dgm:cxn modelId="{183F2532-8C11-40BA-A9C6-354E14731B95}" type="presParOf" srcId="{6D7B5F66-5A79-45A8-AB83-F013252394C7}" destId="{BC9CA62F-2640-4EE3-A9A0-DAB8E368A165}" srcOrd="3" destOrd="0" presId="urn:microsoft.com/office/officeart/2005/8/layout/default"/>
    <dgm:cxn modelId="{49209605-7C10-49D6-90CB-FB0A92C1CEFB}" type="presParOf" srcId="{6D7B5F66-5A79-45A8-AB83-F013252394C7}" destId="{B0E157DA-319D-4B83-AF8D-AE2349E5CE67}" srcOrd="4" destOrd="0" presId="urn:microsoft.com/office/officeart/2005/8/layout/default"/>
    <dgm:cxn modelId="{0CB52AC7-7648-4AD7-9356-1F8CC48FF026}" type="presParOf" srcId="{6D7B5F66-5A79-45A8-AB83-F013252394C7}" destId="{2A585ED5-E658-44DC-9E09-9D5784940126}" srcOrd="5" destOrd="0" presId="urn:microsoft.com/office/officeart/2005/8/layout/default"/>
    <dgm:cxn modelId="{0FF759CB-2010-4FE3-B8DF-188841EF96CE}" type="presParOf" srcId="{6D7B5F66-5A79-45A8-AB83-F013252394C7}" destId="{093A6250-32FB-483D-B79F-A59D3D980587}" srcOrd="6" destOrd="0" presId="urn:microsoft.com/office/officeart/2005/8/layout/default"/>
    <dgm:cxn modelId="{9E53174D-7078-4F4F-8497-FA57A0E88838}" type="presParOf" srcId="{6D7B5F66-5A79-45A8-AB83-F013252394C7}" destId="{9C79AB6C-510E-418F-8A7C-E9541A91B409}" srcOrd="7" destOrd="0" presId="urn:microsoft.com/office/officeart/2005/8/layout/default"/>
    <dgm:cxn modelId="{39007D9A-FCCF-4FF1-906C-261A5EFA985A}" type="presParOf" srcId="{6D7B5F66-5A79-45A8-AB83-F013252394C7}" destId="{EF32F411-9E83-45E9-9083-3E8DEA0F4DA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D929CB5-0625-4298-8224-7980D8E1937C}" type="doc">
      <dgm:prSet loTypeId="urn:microsoft.com/office/officeart/2005/8/layout/default" loCatId="list" qsTypeId="urn:microsoft.com/office/officeart/2005/8/quickstyle/simple1" qsCatId="simple" csTypeId="urn:microsoft.com/office/officeart/2005/8/colors/accent0_2" csCatId="mainScheme"/>
      <dgm:spPr/>
      <dgm:t>
        <a:bodyPr/>
        <a:lstStyle/>
        <a:p>
          <a:endParaRPr lang="es-ES"/>
        </a:p>
      </dgm:t>
    </dgm:pt>
    <dgm:pt modelId="{2B02D6DB-3EAC-40A7-83F6-EE89AD1D7B10}">
      <dgm:prSet/>
      <dgm:spPr/>
      <dgm:t>
        <a:bodyPr/>
        <a:lstStyle/>
        <a:p>
          <a:pPr rtl="0"/>
          <a:r>
            <a:rPr lang="es-CO" b="1" dirty="0">
              <a:solidFill>
                <a:srgbClr val="C00000"/>
              </a:solidFill>
            </a:rPr>
            <a:t>1. Penetración en el mercado: </a:t>
          </a:r>
        </a:p>
      </dgm:t>
    </dgm:pt>
    <dgm:pt modelId="{6D7486D5-8E6E-4D30-A997-E598EF63E1A1}" type="parTrans" cxnId="{03CD8A40-CBDA-4E3B-A5AA-5CDB885942C9}">
      <dgm:prSet/>
      <dgm:spPr/>
      <dgm:t>
        <a:bodyPr/>
        <a:lstStyle/>
        <a:p>
          <a:endParaRPr lang="es-ES"/>
        </a:p>
      </dgm:t>
    </dgm:pt>
    <dgm:pt modelId="{797BFDA5-D962-4DD7-A212-CC1D82B8C20A}" type="sibTrans" cxnId="{03CD8A40-CBDA-4E3B-A5AA-5CDB885942C9}">
      <dgm:prSet/>
      <dgm:spPr/>
      <dgm:t>
        <a:bodyPr/>
        <a:lstStyle/>
        <a:p>
          <a:endParaRPr lang="es-ES"/>
        </a:p>
      </dgm:t>
    </dgm:pt>
    <dgm:pt modelId="{C969A1A2-64B2-43EE-B231-7A878B12EF12}">
      <dgm:prSet/>
      <dgm:spPr/>
      <dgm:t>
        <a:bodyPr/>
        <a:lstStyle/>
        <a:p>
          <a:pPr rtl="0"/>
          <a:r>
            <a:rPr lang="es-CO" dirty="0"/>
            <a:t>La empresa busca aumentar las ventas de sus productos actuales. En sus mercados actuales a través de una promoción y distribución más agresiva.</a:t>
          </a:r>
        </a:p>
      </dgm:t>
    </dgm:pt>
    <dgm:pt modelId="{BE122CCB-D84C-4EB5-B92F-D8DB6F035914}" type="parTrans" cxnId="{3D0BC9BA-CABF-49A7-ADF6-28DE959447C3}">
      <dgm:prSet/>
      <dgm:spPr/>
      <dgm:t>
        <a:bodyPr/>
        <a:lstStyle/>
        <a:p>
          <a:endParaRPr lang="es-ES"/>
        </a:p>
      </dgm:t>
    </dgm:pt>
    <dgm:pt modelId="{23AE9082-27FA-49D9-A733-10AF14D80A54}" type="sibTrans" cxnId="{3D0BC9BA-CABF-49A7-ADF6-28DE959447C3}">
      <dgm:prSet/>
      <dgm:spPr/>
      <dgm:t>
        <a:bodyPr/>
        <a:lstStyle/>
        <a:p>
          <a:endParaRPr lang="es-ES"/>
        </a:p>
      </dgm:t>
    </dgm:pt>
    <dgm:pt modelId="{D73B3081-0B01-4F54-B9A0-CF050D15D0DE}">
      <dgm:prSet/>
      <dgm:spPr/>
      <dgm:t>
        <a:bodyPr/>
        <a:lstStyle/>
        <a:p>
          <a:pPr rtl="0"/>
          <a:r>
            <a:rPr lang="es-CO" b="1" dirty="0">
              <a:solidFill>
                <a:srgbClr val="C00000"/>
              </a:solidFill>
            </a:rPr>
            <a:t>2. Desarrollo del mercado: </a:t>
          </a:r>
        </a:p>
      </dgm:t>
    </dgm:pt>
    <dgm:pt modelId="{667D4ED6-E7CA-46B8-9AFA-AD5C9BAA2EB2}" type="parTrans" cxnId="{EFBA6EAD-7F7A-4CAC-9049-4564B45DD981}">
      <dgm:prSet/>
      <dgm:spPr/>
      <dgm:t>
        <a:bodyPr/>
        <a:lstStyle/>
        <a:p>
          <a:endParaRPr lang="es-ES"/>
        </a:p>
      </dgm:t>
    </dgm:pt>
    <dgm:pt modelId="{00581268-1DDE-48EB-B2C2-788CE1FB2151}" type="sibTrans" cxnId="{EFBA6EAD-7F7A-4CAC-9049-4564B45DD981}">
      <dgm:prSet/>
      <dgm:spPr/>
      <dgm:t>
        <a:bodyPr/>
        <a:lstStyle/>
        <a:p>
          <a:endParaRPr lang="es-ES"/>
        </a:p>
      </dgm:t>
    </dgm:pt>
    <dgm:pt modelId="{41598CC3-9EC0-4E8B-88D3-760A58353346}">
      <dgm:prSet/>
      <dgm:spPr/>
      <dgm:t>
        <a:bodyPr/>
        <a:lstStyle/>
        <a:p>
          <a:pPr rtl="0"/>
          <a:r>
            <a:rPr lang="es-CO" dirty="0"/>
            <a:t>La empresa busca aumentar las ventas tomando su presente. Productos en nuevos mercados.</a:t>
          </a:r>
        </a:p>
      </dgm:t>
    </dgm:pt>
    <dgm:pt modelId="{38FF4B29-2870-408B-BAB6-45F06DF63C62}" type="parTrans" cxnId="{0A4DAEA0-6388-4F96-B46F-7A6B87D612F1}">
      <dgm:prSet/>
      <dgm:spPr/>
      <dgm:t>
        <a:bodyPr/>
        <a:lstStyle/>
        <a:p>
          <a:endParaRPr lang="es-ES"/>
        </a:p>
      </dgm:t>
    </dgm:pt>
    <dgm:pt modelId="{D24DF4D2-C09B-4A93-A1CF-6BDB5CA42B59}" type="sibTrans" cxnId="{0A4DAEA0-6388-4F96-B46F-7A6B87D612F1}">
      <dgm:prSet/>
      <dgm:spPr/>
      <dgm:t>
        <a:bodyPr/>
        <a:lstStyle/>
        <a:p>
          <a:endParaRPr lang="es-ES"/>
        </a:p>
      </dgm:t>
    </dgm:pt>
    <dgm:pt modelId="{751AEE91-66DA-44C2-A652-DF343E9DA841}">
      <dgm:prSet/>
      <dgm:spPr/>
      <dgm:t>
        <a:bodyPr/>
        <a:lstStyle/>
        <a:p>
          <a:pPr rtl="0"/>
          <a:r>
            <a:rPr lang="es-CO" b="1" dirty="0">
              <a:solidFill>
                <a:srgbClr val="C00000"/>
              </a:solidFill>
            </a:rPr>
            <a:t>3. Desarrollo de productos:</a:t>
          </a:r>
        </a:p>
      </dgm:t>
    </dgm:pt>
    <dgm:pt modelId="{A47DB1E6-02AE-46E9-AFF1-53D1E1BC1ACC}" type="parTrans" cxnId="{8333D4DD-1CA5-419E-B962-249791749341}">
      <dgm:prSet/>
      <dgm:spPr/>
      <dgm:t>
        <a:bodyPr/>
        <a:lstStyle/>
        <a:p>
          <a:endParaRPr lang="es-ES"/>
        </a:p>
      </dgm:t>
    </dgm:pt>
    <dgm:pt modelId="{482C7D93-74B2-4F06-9BB1-EED7F9308571}" type="sibTrans" cxnId="{8333D4DD-1CA5-419E-B962-249791749341}">
      <dgm:prSet/>
      <dgm:spPr/>
      <dgm:t>
        <a:bodyPr/>
        <a:lstStyle/>
        <a:p>
          <a:endParaRPr lang="es-ES"/>
        </a:p>
      </dgm:t>
    </dgm:pt>
    <dgm:pt modelId="{738206F4-6487-4AEB-83F9-D1C6201C1A90}">
      <dgm:prSet/>
      <dgm:spPr/>
      <dgm:t>
        <a:bodyPr/>
        <a:lstStyle/>
        <a:p>
          <a:pPr rtl="0"/>
          <a:r>
            <a:rPr lang="es-CO" dirty="0"/>
            <a:t>La empresa busca aumentar las ventas mediante el desarrollo. Productos mejorados para sus mercados actuales.</a:t>
          </a:r>
        </a:p>
      </dgm:t>
    </dgm:pt>
    <dgm:pt modelId="{0EA84F58-7C6B-4648-A578-F871AC8D7673}" type="parTrans" cxnId="{CCE1C1D5-6D9F-40EF-B351-09A5533BC026}">
      <dgm:prSet/>
      <dgm:spPr/>
      <dgm:t>
        <a:bodyPr/>
        <a:lstStyle/>
        <a:p>
          <a:endParaRPr lang="es-ES"/>
        </a:p>
      </dgm:t>
    </dgm:pt>
    <dgm:pt modelId="{FAAAB6BB-DB97-48CA-A32B-C1FCDB6209F2}" type="sibTrans" cxnId="{CCE1C1D5-6D9F-40EF-B351-09A5533BC026}">
      <dgm:prSet/>
      <dgm:spPr/>
      <dgm:t>
        <a:bodyPr/>
        <a:lstStyle/>
        <a:p>
          <a:endParaRPr lang="es-ES"/>
        </a:p>
      </dgm:t>
    </dgm:pt>
    <dgm:pt modelId="{83769755-C9AD-4805-814F-FB294C8C0595}">
      <dgm:prSet/>
      <dgm:spPr/>
      <dgm:t>
        <a:bodyPr/>
        <a:lstStyle/>
        <a:p>
          <a:pPr rtl="0"/>
          <a:r>
            <a:rPr lang="es-CO" b="1" dirty="0">
              <a:solidFill>
                <a:srgbClr val="C00000"/>
              </a:solidFill>
            </a:rPr>
            <a:t>4. Diversificación: </a:t>
          </a:r>
        </a:p>
      </dgm:t>
    </dgm:pt>
    <dgm:pt modelId="{51013525-0A55-4224-8C23-8FB3DB15F191}" type="parTrans" cxnId="{E18EB0FC-6775-4646-A24A-29F45E6246B1}">
      <dgm:prSet/>
      <dgm:spPr/>
      <dgm:t>
        <a:bodyPr/>
        <a:lstStyle/>
        <a:p>
          <a:endParaRPr lang="es-ES"/>
        </a:p>
      </dgm:t>
    </dgm:pt>
    <dgm:pt modelId="{9FF74695-91B7-4F5B-BF92-685D7E8FFDA9}" type="sibTrans" cxnId="{E18EB0FC-6775-4646-A24A-29F45E6246B1}">
      <dgm:prSet/>
      <dgm:spPr/>
      <dgm:t>
        <a:bodyPr/>
        <a:lstStyle/>
        <a:p>
          <a:endParaRPr lang="es-ES"/>
        </a:p>
      </dgm:t>
    </dgm:pt>
    <dgm:pt modelId="{6DA52DD7-A6F5-4D7D-BB1E-4021F6735906}">
      <dgm:prSet/>
      <dgm:spPr/>
      <dgm:t>
        <a:bodyPr/>
        <a:lstStyle/>
        <a:p>
          <a:pPr rtl="0"/>
          <a:r>
            <a:rPr lang="es-CO" dirty="0"/>
            <a:t>La empresa busca aumentar las ventas desarrollando nuevos productos para nuevos mercados.</a:t>
          </a:r>
        </a:p>
      </dgm:t>
    </dgm:pt>
    <dgm:pt modelId="{8114581D-1125-488B-A747-C5E407F295F9}" type="parTrans" cxnId="{799B0A99-8323-4918-8DB5-6289B52B03C4}">
      <dgm:prSet/>
      <dgm:spPr/>
      <dgm:t>
        <a:bodyPr/>
        <a:lstStyle/>
        <a:p>
          <a:endParaRPr lang="es-ES"/>
        </a:p>
      </dgm:t>
    </dgm:pt>
    <dgm:pt modelId="{9106DEF2-5B61-435C-A313-4BAC00E75523}" type="sibTrans" cxnId="{799B0A99-8323-4918-8DB5-6289B52B03C4}">
      <dgm:prSet/>
      <dgm:spPr/>
      <dgm:t>
        <a:bodyPr/>
        <a:lstStyle/>
        <a:p>
          <a:endParaRPr lang="es-ES"/>
        </a:p>
      </dgm:t>
    </dgm:pt>
    <dgm:pt modelId="{F2078843-A6D9-4550-B490-E84B1CD21EC9}" type="pres">
      <dgm:prSet presAssocID="{AD929CB5-0625-4298-8224-7980D8E1937C}" presName="diagram" presStyleCnt="0">
        <dgm:presLayoutVars>
          <dgm:dir/>
          <dgm:resizeHandles val="exact"/>
        </dgm:presLayoutVars>
      </dgm:prSet>
      <dgm:spPr/>
    </dgm:pt>
    <dgm:pt modelId="{BA890FB7-A98E-40CE-B964-43DB213CF9B8}" type="pres">
      <dgm:prSet presAssocID="{2B02D6DB-3EAC-40A7-83F6-EE89AD1D7B10}" presName="node" presStyleLbl="node1" presStyleIdx="0" presStyleCnt="4">
        <dgm:presLayoutVars>
          <dgm:bulletEnabled val="1"/>
        </dgm:presLayoutVars>
      </dgm:prSet>
      <dgm:spPr/>
    </dgm:pt>
    <dgm:pt modelId="{2D887730-C935-46DF-8E5A-39CE24EA202E}" type="pres">
      <dgm:prSet presAssocID="{797BFDA5-D962-4DD7-A212-CC1D82B8C20A}" presName="sibTrans" presStyleCnt="0"/>
      <dgm:spPr/>
    </dgm:pt>
    <dgm:pt modelId="{87953700-178F-42B2-BE59-DF03A047A149}" type="pres">
      <dgm:prSet presAssocID="{D73B3081-0B01-4F54-B9A0-CF050D15D0DE}" presName="node" presStyleLbl="node1" presStyleIdx="1" presStyleCnt="4">
        <dgm:presLayoutVars>
          <dgm:bulletEnabled val="1"/>
        </dgm:presLayoutVars>
      </dgm:prSet>
      <dgm:spPr/>
    </dgm:pt>
    <dgm:pt modelId="{02AFE8DF-F73E-4FCA-A741-FA80FCAE956B}" type="pres">
      <dgm:prSet presAssocID="{00581268-1DDE-48EB-B2C2-788CE1FB2151}" presName="sibTrans" presStyleCnt="0"/>
      <dgm:spPr/>
    </dgm:pt>
    <dgm:pt modelId="{78DF9C6B-C74C-42C8-8266-4D575F816CB8}" type="pres">
      <dgm:prSet presAssocID="{751AEE91-66DA-44C2-A652-DF343E9DA841}" presName="node" presStyleLbl="node1" presStyleIdx="2" presStyleCnt="4">
        <dgm:presLayoutVars>
          <dgm:bulletEnabled val="1"/>
        </dgm:presLayoutVars>
      </dgm:prSet>
      <dgm:spPr/>
    </dgm:pt>
    <dgm:pt modelId="{4F5DE928-914D-4D76-B454-89D7CA030C3C}" type="pres">
      <dgm:prSet presAssocID="{482C7D93-74B2-4F06-9BB1-EED7F9308571}" presName="sibTrans" presStyleCnt="0"/>
      <dgm:spPr/>
    </dgm:pt>
    <dgm:pt modelId="{3B013540-A77D-426A-A777-4C0241E870DA}" type="pres">
      <dgm:prSet presAssocID="{83769755-C9AD-4805-814F-FB294C8C0595}" presName="node" presStyleLbl="node1" presStyleIdx="3" presStyleCnt="4">
        <dgm:presLayoutVars>
          <dgm:bulletEnabled val="1"/>
        </dgm:presLayoutVars>
      </dgm:prSet>
      <dgm:spPr/>
    </dgm:pt>
  </dgm:ptLst>
  <dgm:cxnLst>
    <dgm:cxn modelId="{DFD2C901-D48B-4494-8A6D-222CFFA540C5}" type="presOf" srcId="{6DA52DD7-A6F5-4D7D-BB1E-4021F6735906}" destId="{3B013540-A77D-426A-A777-4C0241E870DA}" srcOrd="0" destOrd="1" presId="urn:microsoft.com/office/officeart/2005/8/layout/default"/>
    <dgm:cxn modelId="{03CD8A40-CBDA-4E3B-A5AA-5CDB885942C9}" srcId="{AD929CB5-0625-4298-8224-7980D8E1937C}" destId="{2B02D6DB-3EAC-40A7-83F6-EE89AD1D7B10}" srcOrd="0" destOrd="0" parTransId="{6D7486D5-8E6E-4D30-A997-E598EF63E1A1}" sibTransId="{797BFDA5-D962-4DD7-A212-CC1D82B8C20A}"/>
    <dgm:cxn modelId="{17E60C5A-5F92-49A6-9897-B1CBF9B0F051}" type="presOf" srcId="{2B02D6DB-3EAC-40A7-83F6-EE89AD1D7B10}" destId="{BA890FB7-A98E-40CE-B964-43DB213CF9B8}" srcOrd="0" destOrd="0" presId="urn:microsoft.com/office/officeart/2005/8/layout/default"/>
    <dgm:cxn modelId="{16819F85-F764-4692-A086-9B2C291BBFA4}" type="presOf" srcId="{738206F4-6487-4AEB-83F9-D1C6201C1A90}" destId="{78DF9C6B-C74C-42C8-8266-4D575F816CB8}" srcOrd="0" destOrd="1" presId="urn:microsoft.com/office/officeart/2005/8/layout/default"/>
    <dgm:cxn modelId="{5C1E0088-C55D-4CB4-A825-42ABCA049CE7}" type="presOf" srcId="{AD929CB5-0625-4298-8224-7980D8E1937C}" destId="{F2078843-A6D9-4550-B490-E84B1CD21EC9}" srcOrd="0" destOrd="0" presId="urn:microsoft.com/office/officeart/2005/8/layout/default"/>
    <dgm:cxn modelId="{28B38090-4CF7-4B72-9D0A-443E78380278}" type="presOf" srcId="{41598CC3-9EC0-4E8B-88D3-760A58353346}" destId="{87953700-178F-42B2-BE59-DF03A047A149}" srcOrd="0" destOrd="1" presId="urn:microsoft.com/office/officeart/2005/8/layout/default"/>
    <dgm:cxn modelId="{CAC99392-0273-4202-8B59-3C846CDB3897}" type="presOf" srcId="{751AEE91-66DA-44C2-A652-DF343E9DA841}" destId="{78DF9C6B-C74C-42C8-8266-4D575F816CB8}" srcOrd="0" destOrd="0" presId="urn:microsoft.com/office/officeart/2005/8/layout/default"/>
    <dgm:cxn modelId="{799B0A99-8323-4918-8DB5-6289B52B03C4}" srcId="{83769755-C9AD-4805-814F-FB294C8C0595}" destId="{6DA52DD7-A6F5-4D7D-BB1E-4021F6735906}" srcOrd="0" destOrd="0" parTransId="{8114581D-1125-488B-A747-C5E407F295F9}" sibTransId="{9106DEF2-5B61-435C-A313-4BAC00E75523}"/>
    <dgm:cxn modelId="{0A4DAEA0-6388-4F96-B46F-7A6B87D612F1}" srcId="{D73B3081-0B01-4F54-B9A0-CF050D15D0DE}" destId="{41598CC3-9EC0-4E8B-88D3-760A58353346}" srcOrd="0" destOrd="0" parTransId="{38FF4B29-2870-408B-BAB6-45F06DF63C62}" sibTransId="{D24DF4D2-C09B-4A93-A1CF-6BDB5CA42B59}"/>
    <dgm:cxn modelId="{EFBA6EAD-7F7A-4CAC-9049-4564B45DD981}" srcId="{AD929CB5-0625-4298-8224-7980D8E1937C}" destId="{D73B3081-0B01-4F54-B9A0-CF050D15D0DE}" srcOrd="1" destOrd="0" parTransId="{667D4ED6-E7CA-46B8-9AFA-AD5C9BAA2EB2}" sibTransId="{00581268-1DDE-48EB-B2C2-788CE1FB2151}"/>
    <dgm:cxn modelId="{3D0BC9BA-CABF-49A7-ADF6-28DE959447C3}" srcId="{2B02D6DB-3EAC-40A7-83F6-EE89AD1D7B10}" destId="{C969A1A2-64B2-43EE-B231-7A878B12EF12}" srcOrd="0" destOrd="0" parTransId="{BE122CCB-D84C-4EB5-B92F-D8DB6F035914}" sibTransId="{23AE9082-27FA-49D9-A733-10AF14D80A54}"/>
    <dgm:cxn modelId="{A47C29D0-F2DE-4657-BD5D-D6287036B5DF}" type="presOf" srcId="{83769755-C9AD-4805-814F-FB294C8C0595}" destId="{3B013540-A77D-426A-A777-4C0241E870DA}" srcOrd="0" destOrd="0" presId="urn:microsoft.com/office/officeart/2005/8/layout/default"/>
    <dgm:cxn modelId="{CCE1C1D5-6D9F-40EF-B351-09A5533BC026}" srcId="{751AEE91-66DA-44C2-A652-DF343E9DA841}" destId="{738206F4-6487-4AEB-83F9-D1C6201C1A90}" srcOrd="0" destOrd="0" parTransId="{0EA84F58-7C6B-4648-A578-F871AC8D7673}" sibTransId="{FAAAB6BB-DB97-48CA-A32B-C1FCDB6209F2}"/>
    <dgm:cxn modelId="{8333D4DD-1CA5-419E-B962-249791749341}" srcId="{AD929CB5-0625-4298-8224-7980D8E1937C}" destId="{751AEE91-66DA-44C2-A652-DF343E9DA841}" srcOrd="2" destOrd="0" parTransId="{A47DB1E6-02AE-46E9-AFF1-53D1E1BC1ACC}" sibTransId="{482C7D93-74B2-4F06-9BB1-EED7F9308571}"/>
    <dgm:cxn modelId="{C0F229E0-3F6D-4CB9-B5FA-3AE3B8E8F0CB}" type="presOf" srcId="{C969A1A2-64B2-43EE-B231-7A878B12EF12}" destId="{BA890FB7-A98E-40CE-B964-43DB213CF9B8}" srcOrd="0" destOrd="1" presId="urn:microsoft.com/office/officeart/2005/8/layout/default"/>
    <dgm:cxn modelId="{750CADF3-4CB5-4612-A678-668809BD0DB4}" type="presOf" srcId="{D73B3081-0B01-4F54-B9A0-CF050D15D0DE}" destId="{87953700-178F-42B2-BE59-DF03A047A149}" srcOrd="0" destOrd="0" presId="urn:microsoft.com/office/officeart/2005/8/layout/default"/>
    <dgm:cxn modelId="{E18EB0FC-6775-4646-A24A-29F45E6246B1}" srcId="{AD929CB5-0625-4298-8224-7980D8E1937C}" destId="{83769755-C9AD-4805-814F-FB294C8C0595}" srcOrd="3" destOrd="0" parTransId="{51013525-0A55-4224-8C23-8FB3DB15F191}" sibTransId="{9FF74695-91B7-4F5B-BF92-685D7E8FFDA9}"/>
    <dgm:cxn modelId="{2D186C1D-8C14-4023-B000-A3474B0D934F}" type="presParOf" srcId="{F2078843-A6D9-4550-B490-E84B1CD21EC9}" destId="{BA890FB7-A98E-40CE-B964-43DB213CF9B8}" srcOrd="0" destOrd="0" presId="urn:microsoft.com/office/officeart/2005/8/layout/default"/>
    <dgm:cxn modelId="{402E002A-3C37-4D1A-9A67-2D20E2911793}" type="presParOf" srcId="{F2078843-A6D9-4550-B490-E84B1CD21EC9}" destId="{2D887730-C935-46DF-8E5A-39CE24EA202E}" srcOrd="1" destOrd="0" presId="urn:microsoft.com/office/officeart/2005/8/layout/default"/>
    <dgm:cxn modelId="{3D81F9FC-F3CB-4527-B2E4-BC736391EA15}" type="presParOf" srcId="{F2078843-A6D9-4550-B490-E84B1CD21EC9}" destId="{87953700-178F-42B2-BE59-DF03A047A149}" srcOrd="2" destOrd="0" presId="urn:microsoft.com/office/officeart/2005/8/layout/default"/>
    <dgm:cxn modelId="{B211934D-206D-46D1-A0E5-8E778E0DE37B}" type="presParOf" srcId="{F2078843-A6D9-4550-B490-E84B1CD21EC9}" destId="{02AFE8DF-F73E-4FCA-A741-FA80FCAE956B}" srcOrd="3" destOrd="0" presId="urn:microsoft.com/office/officeart/2005/8/layout/default"/>
    <dgm:cxn modelId="{1287C994-ABCD-49EA-B004-2CC4028B1ADB}" type="presParOf" srcId="{F2078843-A6D9-4550-B490-E84B1CD21EC9}" destId="{78DF9C6B-C74C-42C8-8266-4D575F816CB8}" srcOrd="4" destOrd="0" presId="urn:microsoft.com/office/officeart/2005/8/layout/default"/>
    <dgm:cxn modelId="{0F2B68CC-FCF3-43E6-8D75-2B60161D25AC}" type="presParOf" srcId="{F2078843-A6D9-4550-B490-E84B1CD21EC9}" destId="{4F5DE928-914D-4D76-B454-89D7CA030C3C}" srcOrd="5" destOrd="0" presId="urn:microsoft.com/office/officeart/2005/8/layout/default"/>
    <dgm:cxn modelId="{C3BD2A7E-6CF1-4D20-9C3F-C4CD9C931804}" type="presParOf" srcId="{F2078843-A6D9-4550-B490-E84B1CD21EC9}" destId="{3B013540-A77D-426A-A777-4C0241E870D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FA141BB-52D1-458F-8A0F-455C76B77B66}"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s-ES"/>
        </a:p>
      </dgm:t>
    </dgm:pt>
    <dgm:pt modelId="{B2D41571-1446-4887-AE66-97020E5FF100}">
      <dgm:prSet custT="1"/>
      <dgm:spPr/>
      <dgm:t>
        <a:bodyPr/>
        <a:lstStyle/>
        <a:p>
          <a:pPr rtl="0"/>
          <a:r>
            <a:rPr lang="es-CO" sz="1800" b="1" dirty="0">
              <a:solidFill>
                <a:srgbClr val="C00000"/>
              </a:solidFill>
            </a:rPr>
            <a:t>Productos Estrella:</a:t>
          </a:r>
          <a:r>
            <a:rPr lang="es-CO" sz="1800" dirty="0">
              <a:solidFill>
                <a:srgbClr val="C00000"/>
              </a:solidFill>
            </a:rPr>
            <a:t> </a:t>
          </a:r>
          <a:r>
            <a:rPr lang="es-CO" sz="1300" dirty="0"/>
            <a:t>productos que tienen una elevada cuota de mercado en un mercado que está en fuerte crecimiento. Son grandes generadores de Cash, pero también grandes consumidores ya que precisan del mismo para financiar su fuerte crecimiento. Se correspondería por tanto con productos en fase de crecimiento.</a:t>
          </a:r>
        </a:p>
      </dgm:t>
    </dgm:pt>
    <dgm:pt modelId="{F4246F80-0DB0-47D5-86A9-366A28085C6D}" type="parTrans" cxnId="{524DF254-E363-48D7-A349-7DCFAC16359A}">
      <dgm:prSet/>
      <dgm:spPr/>
      <dgm:t>
        <a:bodyPr/>
        <a:lstStyle/>
        <a:p>
          <a:endParaRPr lang="es-ES"/>
        </a:p>
      </dgm:t>
    </dgm:pt>
    <dgm:pt modelId="{BAA982B9-6D5F-4285-9B49-A2C9098327F1}" type="sibTrans" cxnId="{524DF254-E363-48D7-A349-7DCFAC16359A}">
      <dgm:prSet/>
      <dgm:spPr/>
      <dgm:t>
        <a:bodyPr/>
        <a:lstStyle/>
        <a:p>
          <a:endParaRPr lang="es-ES"/>
        </a:p>
      </dgm:t>
    </dgm:pt>
    <dgm:pt modelId="{932D39F4-1594-4FED-82F3-C1DE4EEA3924}">
      <dgm:prSet custT="1"/>
      <dgm:spPr/>
      <dgm:t>
        <a:bodyPr/>
        <a:lstStyle/>
        <a:p>
          <a:pPr rtl="0"/>
          <a:r>
            <a:rPr lang="es-CO" sz="1800" b="1" dirty="0">
              <a:solidFill>
                <a:srgbClr val="C00000"/>
              </a:solidFill>
            </a:rPr>
            <a:t>Productos Vaca</a:t>
          </a:r>
          <a:r>
            <a:rPr lang="es-CO" sz="1800" dirty="0">
              <a:solidFill>
                <a:srgbClr val="C00000"/>
              </a:solidFill>
            </a:rPr>
            <a:t>: </a:t>
          </a:r>
          <a:r>
            <a:rPr lang="es-CO" sz="1400" dirty="0"/>
            <a:t>productos que tienen una elevada cuota de mercado en un mercado estancado o con bajo crecimiento. Son los que fundamentalmente generan recursos para la empresa sin consumirlos. Muchas veces financian productos que están en otras etapas más consumidoras de recursos. Son productos que se encuentran en su fase de madurez.</a:t>
          </a:r>
        </a:p>
      </dgm:t>
    </dgm:pt>
    <dgm:pt modelId="{C8A179DC-67AE-4F8A-95B8-26652817E410}" type="parTrans" cxnId="{0163FE70-D616-46E5-B0E7-79FA32135383}">
      <dgm:prSet/>
      <dgm:spPr/>
      <dgm:t>
        <a:bodyPr/>
        <a:lstStyle/>
        <a:p>
          <a:endParaRPr lang="es-ES"/>
        </a:p>
      </dgm:t>
    </dgm:pt>
    <dgm:pt modelId="{FC1D947E-DA2E-4343-8184-DB05EACDFB16}" type="sibTrans" cxnId="{0163FE70-D616-46E5-B0E7-79FA32135383}">
      <dgm:prSet/>
      <dgm:spPr/>
      <dgm:t>
        <a:bodyPr/>
        <a:lstStyle/>
        <a:p>
          <a:endParaRPr lang="es-ES"/>
        </a:p>
      </dgm:t>
    </dgm:pt>
    <dgm:pt modelId="{949B882F-498B-4A04-8BC0-6D9FCA96FED3}">
      <dgm:prSet custT="1"/>
      <dgm:spPr/>
      <dgm:t>
        <a:bodyPr/>
        <a:lstStyle/>
        <a:p>
          <a:pPr rtl="0"/>
          <a:r>
            <a:rPr lang="es-CO" sz="1800" b="1" dirty="0">
              <a:solidFill>
                <a:srgbClr val="C00000"/>
              </a:solidFill>
            </a:rPr>
            <a:t>Productos Perro:</a:t>
          </a:r>
          <a:r>
            <a:rPr lang="es-CO" sz="1800" dirty="0">
              <a:solidFill>
                <a:srgbClr val="C00000"/>
              </a:solidFill>
            </a:rPr>
            <a:t> </a:t>
          </a:r>
          <a:r>
            <a:rPr lang="es-CO" sz="1600" dirty="0"/>
            <a:t>una reducida cuota de mercado en un mercado estancado o con lento crecimiento. Son productos en fase de declive, con cuotas de mercado estancadas o incluso descendentes, en mercados maduros que crecen poco por definición</a:t>
          </a:r>
        </a:p>
      </dgm:t>
    </dgm:pt>
    <dgm:pt modelId="{E75A664B-5B3A-4B38-8CF6-57608F93B6B2}" type="parTrans" cxnId="{9ADDCF2E-DD5E-4359-A3EA-38B061539A36}">
      <dgm:prSet/>
      <dgm:spPr/>
      <dgm:t>
        <a:bodyPr/>
        <a:lstStyle/>
        <a:p>
          <a:endParaRPr lang="es-ES"/>
        </a:p>
      </dgm:t>
    </dgm:pt>
    <dgm:pt modelId="{19AE08F6-403A-4331-83BC-2104C22BFC95}" type="sibTrans" cxnId="{9ADDCF2E-DD5E-4359-A3EA-38B061539A36}">
      <dgm:prSet/>
      <dgm:spPr/>
      <dgm:t>
        <a:bodyPr/>
        <a:lstStyle/>
        <a:p>
          <a:endParaRPr lang="es-ES"/>
        </a:p>
      </dgm:t>
    </dgm:pt>
    <dgm:pt modelId="{CD544E2A-B270-473D-A491-59BA71748CCF}">
      <dgm:prSet custT="1"/>
      <dgm:spPr/>
      <dgm:t>
        <a:bodyPr/>
        <a:lstStyle/>
        <a:p>
          <a:pPr rtl="0"/>
          <a:r>
            <a:rPr lang="es-CO" sz="1800" b="1" dirty="0">
              <a:solidFill>
                <a:srgbClr val="C00000"/>
              </a:solidFill>
            </a:rPr>
            <a:t>Productos Interrogante </a:t>
          </a:r>
          <a:r>
            <a:rPr lang="es-CO" sz="1300" dirty="0"/>
            <a:t>(también llamados Gatos o Niños Problemáticos): tienen una baja cuota de mercado en un mercado que está en fuerte crecimiento. requieren muchas inversiones y no aportan retorno a la empresa. Los nuevos productos que se lanzan al mercado pasan por esta fase (introducción) y dado su negativo balance de recursos para la empresa conviene acortar este paso lo máximo posible.</a:t>
          </a:r>
        </a:p>
      </dgm:t>
    </dgm:pt>
    <dgm:pt modelId="{44A75A66-F493-4071-ABF8-D621BFA2D843}" type="parTrans" cxnId="{81FA5684-B7BE-46A6-A963-3AAD7F5FE641}">
      <dgm:prSet/>
      <dgm:spPr/>
      <dgm:t>
        <a:bodyPr/>
        <a:lstStyle/>
        <a:p>
          <a:endParaRPr lang="es-ES"/>
        </a:p>
      </dgm:t>
    </dgm:pt>
    <dgm:pt modelId="{1EFD2045-21FE-4173-8EBE-B630347D7AE7}" type="sibTrans" cxnId="{81FA5684-B7BE-46A6-A963-3AAD7F5FE641}">
      <dgm:prSet/>
      <dgm:spPr/>
      <dgm:t>
        <a:bodyPr/>
        <a:lstStyle/>
        <a:p>
          <a:endParaRPr lang="es-ES"/>
        </a:p>
      </dgm:t>
    </dgm:pt>
    <dgm:pt modelId="{3814DB41-FA25-4B18-A4DA-8FA761495AA1}" type="pres">
      <dgm:prSet presAssocID="{9FA141BB-52D1-458F-8A0F-455C76B77B66}" presName="diagram" presStyleCnt="0">
        <dgm:presLayoutVars>
          <dgm:dir/>
          <dgm:resizeHandles val="exact"/>
        </dgm:presLayoutVars>
      </dgm:prSet>
      <dgm:spPr/>
    </dgm:pt>
    <dgm:pt modelId="{F25D5D4E-B66E-4725-82F0-0EC0064EE26D}" type="pres">
      <dgm:prSet presAssocID="{B2D41571-1446-4887-AE66-97020E5FF100}" presName="node" presStyleLbl="node1" presStyleIdx="0" presStyleCnt="4">
        <dgm:presLayoutVars>
          <dgm:bulletEnabled val="1"/>
        </dgm:presLayoutVars>
      </dgm:prSet>
      <dgm:spPr/>
    </dgm:pt>
    <dgm:pt modelId="{EDE1D891-E7D0-46C2-965A-F48318B79198}" type="pres">
      <dgm:prSet presAssocID="{BAA982B9-6D5F-4285-9B49-A2C9098327F1}" presName="sibTrans" presStyleCnt="0"/>
      <dgm:spPr/>
    </dgm:pt>
    <dgm:pt modelId="{E47D93AD-FE8C-40CA-8030-E060B08B5F9C}" type="pres">
      <dgm:prSet presAssocID="{CD544E2A-B270-473D-A491-59BA71748CCF}" presName="node" presStyleLbl="node1" presStyleIdx="1" presStyleCnt="4">
        <dgm:presLayoutVars>
          <dgm:bulletEnabled val="1"/>
        </dgm:presLayoutVars>
      </dgm:prSet>
      <dgm:spPr/>
    </dgm:pt>
    <dgm:pt modelId="{5ABE2C00-C706-4562-88ED-177A6DBA6342}" type="pres">
      <dgm:prSet presAssocID="{1EFD2045-21FE-4173-8EBE-B630347D7AE7}" presName="sibTrans" presStyleCnt="0"/>
      <dgm:spPr/>
    </dgm:pt>
    <dgm:pt modelId="{0BDABCE8-FAB1-4F1E-B939-81724A322983}" type="pres">
      <dgm:prSet presAssocID="{932D39F4-1594-4FED-82F3-C1DE4EEA3924}" presName="node" presStyleLbl="node1" presStyleIdx="2" presStyleCnt="4">
        <dgm:presLayoutVars>
          <dgm:bulletEnabled val="1"/>
        </dgm:presLayoutVars>
      </dgm:prSet>
      <dgm:spPr/>
    </dgm:pt>
    <dgm:pt modelId="{04409354-05FB-483B-BA20-97CC7874A1D7}" type="pres">
      <dgm:prSet presAssocID="{FC1D947E-DA2E-4343-8184-DB05EACDFB16}" presName="sibTrans" presStyleCnt="0"/>
      <dgm:spPr/>
    </dgm:pt>
    <dgm:pt modelId="{70F778B3-6DC3-4004-8180-B8353A57A99A}" type="pres">
      <dgm:prSet presAssocID="{949B882F-498B-4A04-8BC0-6D9FCA96FED3}" presName="node" presStyleLbl="node1" presStyleIdx="3" presStyleCnt="4">
        <dgm:presLayoutVars>
          <dgm:bulletEnabled val="1"/>
        </dgm:presLayoutVars>
      </dgm:prSet>
      <dgm:spPr/>
    </dgm:pt>
  </dgm:ptLst>
  <dgm:cxnLst>
    <dgm:cxn modelId="{A7583104-5D8D-4659-9ED6-3FCD151D9C82}" type="presOf" srcId="{949B882F-498B-4A04-8BC0-6D9FCA96FED3}" destId="{70F778B3-6DC3-4004-8180-B8353A57A99A}" srcOrd="0" destOrd="0" presId="urn:microsoft.com/office/officeart/2005/8/layout/default"/>
    <dgm:cxn modelId="{AA91A617-ABBE-4545-923C-D5DFCCA664EC}" type="presOf" srcId="{9FA141BB-52D1-458F-8A0F-455C76B77B66}" destId="{3814DB41-FA25-4B18-A4DA-8FA761495AA1}" srcOrd="0" destOrd="0" presId="urn:microsoft.com/office/officeart/2005/8/layout/default"/>
    <dgm:cxn modelId="{BF4CC31D-BD66-45DE-A540-D5630075D471}" type="presOf" srcId="{B2D41571-1446-4887-AE66-97020E5FF100}" destId="{F25D5D4E-B66E-4725-82F0-0EC0064EE26D}" srcOrd="0" destOrd="0" presId="urn:microsoft.com/office/officeart/2005/8/layout/default"/>
    <dgm:cxn modelId="{AD885926-42FA-4BB4-8535-ABD6DD76D24D}" type="presOf" srcId="{932D39F4-1594-4FED-82F3-C1DE4EEA3924}" destId="{0BDABCE8-FAB1-4F1E-B939-81724A322983}" srcOrd="0" destOrd="0" presId="urn:microsoft.com/office/officeart/2005/8/layout/default"/>
    <dgm:cxn modelId="{9ADDCF2E-DD5E-4359-A3EA-38B061539A36}" srcId="{9FA141BB-52D1-458F-8A0F-455C76B77B66}" destId="{949B882F-498B-4A04-8BC0-6D9FCA96FED3}" srcOrd="3" destOrd="0" parTransId="{E75A664B-5B3A-4B38-8CF6-57608F93B6B2}" sibTransId="{19AE08F6-403A-4331-83BC-2104C22BFC95}"/>
    <dgm:cxn modelId="{524DF254-E363-48D7-A349-7DCFAC16359A}" srcId="{9FA141BB-52D1-458F-8A0F-455C76B77B66}" destId="{B2D41571-1446-4887-AE66-97020E5FF100}" srcOrd="0" destOrd="0" parTransId="{F4246F80-0DB0-47D5-86A9-366A28085C6D}" sibTransId="{BAA982B9-6D5F-4285-9B49-A2C9098327F1}"/>
    <dgm:cxn modelId="{0163FE70-D616-46E5-B0E7-79FA32135383}" srcId="{9FA141BB-52D1-458F-8A0F-455C76B77B66}" destId="{932D39F4-1594-4FED-82F3-C1DE4EEA3924}" srcOrd="2" destOrd="0" parTransId="{C8A179DC-67AE-4F8A-95B8-26652817E410}" sibTransId="{FC1D947E-DA2E-4343-8184-DB05EACDFB16}"/>
    <dgm:cxn modelId="{8E75707E-9527-4155-B249-2D14CE6FD174}" type="presOf" srcId="{CD544E2A-B270-473D-A491-59BA71748CCF}" destId="{E47D93AD-FE8C-40CA-8030-E060B08B5F9C}" srcOrd="0" destOrd="0" presId="urn:microsoft.com/office/officeart/2005/8/layout/default"/>
    <dgm:cxn modelId="{81FA5684-B7BE-46A6-A963-3AAD7F5FE641}" srcId="{9FA141BB-52D1-458F-8A0F-455C76B77B66}" destId="{CD544E2A-B270-473D-A491-59BA71748CCF}" srcOrd="1" destOrd="0" parTransId="{44A75A66-F493-4071-ABF8-D621BFA2D843}" sibTransId="{1EFD2045-21FE-4173-8EBE-B630347D7AE7}"/>
    <dgm:cxn modelId="{CB4FDB18-234D-4DDE-8E77-C46472108679}" type="presParOf" srcId="{3814DB41-FA25-4B18-A4DA-8FA761495AA1}" destId="{F25D5D4E-B66E-4725-82F0-0EC0064EE26D}" srcOrd="0" destOrd="0" presId="urn:microsoft.com/office/officeart/2005/8/layout/default"/>
    <dgm:cxn modelId="{78648A9A-9FD0-4F9E-A552-FE14268A9F76}" type="presParOf" srcId="{3814DB41-FA25-4B18-A4DA-8FA761495AA1}" destId="{EDE1D891-E7D0-46C2-965A-F48318B79198}" srcOrd="1" destOrd="0" presId="urn:microsoft.com/office/officeart/2005/8/layout/default"/>
    <dgm:cxn modelId="{1CCA90CF-1B4E-4375-A243-5B7B26B7969D}" type="presParOf" srcId="{3814DB41-FA25-4B18-A4DA-8FA761495AA1}" destId="{E47D93AD-FE8C-40CA-8030-E060B08B5F9C}" srcOrd="2" destOrd="0" presId="urn:microsoft.com/office/officeart/2005/8/layout/default"/>
    <dgm:cxn modelId="{2DDC7E8D-366B-4EB8-AD18-25E5ED7F5D0E}" type="presParOf" srcId="{3814DB41-FA25-4B18-A4DA-8FA761495AA1}" destId="{5ABE2C00-C706-4562-88ED-177A6DBA6342}" srcOrd="3" destOrd="0" presId="urn:microsoft.com/office/officeart/2005/8/layout/default"/>
    <dgm:cxn modelId="{657369A8-8F2C-43A3-AE6F-B7F9D61206F4}" type="presParOf" srcId="{3814DB41-FA25-4B18-A4DA-8FA761495AA1}" destId="{0BDABCE8-FAB1-4F1E-B939-81724A322983}" srcOrd="4" destOrd="0" presId="urn:microsoft.com/office/officeart/2005/8/layout/default"/>
    <dgm:cxn modelId="{4BEABEF3-455D-4062-9E96-C6C68866F068}" type="presParOf" srcId="{3814DB41-FA25-4B18-A4DA-8FA761495AA1}" destId="{04409354-05FB-483B-BA20-97CC7874A1D7}" srcOrd="5" destOrd="0" presId="urn:microsoft.com/office/officeart/2005/8/layout/default"/>
    <dgm:cxn modelId="{9182B09C-EED0-4D50-BBED-0F55BC3EE54A}" type="presParOf" srcId="{3814DB41-FA25-4B18-A4DA-8FA761495AA1}" destId="{70F778B3-6DC3-4004-8180-B8353A57A99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C13631C-204B-4918-AEEE-F1F215B7B74B}" type="doc">
      <dgm:prSet loTypeId="urn:microsoft.com/office/officeart/2005/8/layout/default" loCatId="list" qsTypeId="urn:microsoft.com/office/officeart/2005/8/quickstyle/simple1" qsCatId="simple" csTypeId="urn:microsoft.com/office/officeart/2005/8/colors/accent0_2" csCatId="mainScheme"/>
      <dgm:spPr/>
      <dgm:t>
        <a:bodyPr/>
        <a:lstStyle/>
        <a:p>
          <a:endParaRPr lang="es-ES"/>
        </a:p>
      </dgm:t>
    </dgm:pt>
    <dgm:pt modelId="{8DAA2703-8921-48BE-BEFB-B6F674ECE4DE}">
      <dgm:prSet custT="1"/>
      <dgm:spPr/>
      <dgm:t>
        <a:bodyPr/>
        <a:lstStyle/>
        <a:p>
          <a:pPr rtl="0"/>
          <a:r>
            <a:rPr lang="es-CO" sz="1400" b="1" dirty="0"/>
            <a:t>Innovaciones incrementales: </a:t>
          </a:r>
          <a:r>
            <a:rPr lang="es-CO" sz="1400" dirty="0"/>
            <a:t>Son variaciones, actualizaciones o extensiones; modestas mejoras de ideas que en sí ya eran modestas.</a:t>
          </a:r>
        </a:p>
      </dgm:t>
    </dgm:pt>
    <dgm:pt modelId="{D1F8AF3E-52FB-4B07-AACF-1B8C255459A3}" type="parTrans" cxnId="{B03BB75E-EA66-4DE8-9962-2B692E8DC710}">
      <dgm:prSet/>
      <dgm:spPr/>
      <dgm:t>
        <a:bodyPr/>
        <a:lstStyle/>
        <a:p>
          <a:endParaRPr lang="es-ES" sz="1200"/>
        </a:p>
      </dgm:t>
    </dgm:pt>
    <dgm:pt modelId="{53C09F95-1D56-4EAF-8FC3-86B3D0E2376C}" type="sibTrans" cxnId="{B03BB75E-EA66-4DE8-9962-2B692E8DC710}">
      <dgm:prSet/>
      <dgm:spPr/>
      <dgm:t>
        <a:bodyPr/>
        <a:lstStyle/>
        <a:p>
          <a:endParaRPr lang="es-ES" sz="1200"/>
        </a:p>
      </dgm:t>
    </dgm:pt>
    <dgm:pt modelId="{719E208E-F80F-4A63-ABA5-70250E3CBE43}">
      <dgm:prSet custT="1"/>
      <dgm:spPr/>
      <dgm:t>
        <a:bodyPr/>
        <a:lstStyle/>
        <a:p>
          <a:pPr rtl="0"/>
          <a:r>
            <a:rPr lang="es-CO" sz="1400" b="1" dirty="0"/>
            <a:t>Innovaciones radicales: </a:t>
          </a:r>
          <a:r>
            <a:rPr lang="es-CO" sz="1400" dirty="0"/>
            <a:t>Reportan los mayores beneficios de innovación, impulsan un crecimiento mayor a la media. </a:t>
          </a:r>
        </a:p>
      </dgm:t>
    </dgm:pt>
    <dgm:pt modelId="{3D055E96-F42D-4FA2-9027-F7349A76701C}" type="parTrans" cxnId="{ACA130CD-11EC-453E-A469-8EDA3F972265}">
      <dgm:prSet/>
      <dgm:spPr/>
      <dgm:t>
        <a:bodyPr/>
        <a:lstStyle/>
        <a:p>
          <a:endParaRPr lang="es-ES" sz="1200"/>
        </a:p>
      </dgm:t>
    </dgm:pt>
    <dgm:pt modelId="{61A21BE5-6013-485F-9ADB-41AFB4C9B8E7}" type="sibTrans" cxnId="{ACA130CD-11EC-453E-A469-8EDA3F972265}">
      <dgm:prSet/>
      <dgm:spPr/>
      <dgm:t>
        <a:bodyPr/>
        <a:lstStyle/>
        <a:p>
          <a:endParaRPr lang="es-ES" sz="1200"/>
        </a:p>
      </dgm:t>
    </dgm:pt>
    <dgm:pt modelId="{02679856-A366-4F02-93DC-50D6FE0BE661}">
      <dgm:prSet custT="1"/>
      <dgm:spPr/>
      <dgm:t>
        <a:bodyPr/>
        <a:lstStyle/>
        <a:p>
          <a:pPr rtl="0"/>
          <a:r>
            <a:rPr lang="es-CO" sz="1400" b="1" dirty="0"/>
            <a:t>Es una idea Radical (Disrupción)si cumple con: </a:t>
          </a:r>
        </a:p>
      </dgm:t>
    </dgm:pt>
    <dgm:pt modelId="{1BF5D72E-69DA-4F5F-9732-DF82231A7A26}" type="parTrans" cxnId="{62090950-3D06-4F9E-8C6F-1380846A514C}">
      <dgm:prSet/>
      <dgm:spPr/>
      <dgm:t>
        <a:bodyPr/>
        <a:lstStyle/>
        <a:p>
          <a:endParaRPr lang="es-ES" sz="1200"/>
        </a:p>
      </dgm:t>
    </dgm:pt>
    <dgm:pt modelId="{604149D1-1231-4C69-96A1-21003FCFA736}" type="sibTrans" cxnId="{62090950-3D06-4F9E-8C6F-1380846A514C}">
      <dgm:prSet/>
      <dgm:spPr/>
      <dgm:t>
        <a:bodyPr/>
        <a:lstStyle/>
        <a:p>
          <a:endParaRPr lang="es-ES" sz="1200"/>
        </a:p>
      </dgm:t>
    </dgm:pt>
    <dgm:pt modelId="{49188BE2-7431-4CB5-AEC4-1F7697800A13}">
      <dgm:prSet custT="1"/>
      <dgm:spPr/>
      <dgm:t>
        <a:bodyPr/>
        <a:lstStyle/>
        <a:p>
          <a:pPr rtl="0"/>
          <a:r>
            <a:rPr lang="es-CO" sz="1100" dirty="0"/>
            <a:t>1. Cambia las expectativas y comportamiento de los clientes. </a:t>
          </a:r>
        </a:p>
      </dgm:t>
    </dgm:pt>
    <dgm:pt modelId="{B745D755-25D4-498A-A9F1-7C025A0EFF68}" type="parTrans" cxnId="{0390F730-6B7C-4ED1-A33E-43F47F0F729F}">
      <dgm:prSet/>
      <dgm:spPr/>
      <dgm:t>
        <a:bodyPr/>
        <a:lstStyle/>
        <a:p>
          <a:endParaRPr lang="es-ES" sz="1200"/>
        </a:p>
      </dgm:t>
    </dgm:pt>
    <dgm:pt modelId="{EE6B23E7-96B2-40DA-BACD-DEBB7692537D}" type="sibTrans" cxnId="{0390F730-6B7C-4ED1-A33E-43F47F0F729F}">
      <dgm:prSet/>
      <dgm:spPr/>
      <dgm:t>
        <a:bodyPr/>
        <a:lstStyle/>
        <a:p>
          <a:endParaRPr lang="es-ES" sz="1200"/>
        </a:p>
      </dgm:t>
    </dgm:pt>
    <dgm:pt modelId="{0F285FC5-8311-4CE7-8B3A-6833A664AF75}">
      <dgm:prSet custT="1"/>
      <dgm:spPr/>
      <dgm:t>
        <a:bodyPr/>
        <a:lstStyle/>
        <a:p>
          <a:pPr rtl="0"/>
          <a:r>
            <a:rPr lang="es-CO" sz="1100" dirty="0"/>
            <a:t>2. Cambia la base de la ventaja competitiva. </a:t>
          </a:r>
        </a:p>
      </dgm:t>
    </dgm:pt>
    <dgm:pt modelId="{5F788F8F-0332-46E5-A01A-C309271A2CE3}" type="parTrans" cxnId="{45D0B997-F45F-4FD8-BFB4-F7CBAE401965}">
      <dgm:prSet/>
      <dgm:spPr/>
      <dgm:t>
        <a:bodyPr/>
        <a:lstStyle/>
        <a:p>
          <a:endParaRPr lang="es-ES" sz="1200"/>
        </a:p>
      </dgm:t>
    </dgm:pt>
    <dgm:pt modelId="{389B7B9D-B325-4A71-9D0B-6FFEEE96A907}" type="sibTrans" cxnId="{45D0B997-F45F-4FD8-BFB4-F7CBAE401965}">
      <dgm:prSet/>
      <dgm:spPr/>
      <dgm:t>
        <a:bodyPr/>
        <a:lstStyle/>
        <a:p>
          <a:endParaRPr lang="es-ES" sz="1200"/>
        </a:p>
      </dgm:t>
    </dgm:pt>
    <dgm:pt modelId="{8F82FA50-F483-470A-8F2F-38F651036730}">
      <dgm:prSet custT="1"/>
      <dgm:spPr/>
      <dgm:t>
        <a:bodyPr/>
        <a:lstStyle/>
        <a:p>
          <a:pPr rtl="0"/>
          <a:r>
            <a:rPr lang="es-CO" sz="1100" dirty="0"/>
            <a:t>3. Cambia la economía (estructura de costos) del sector. </a:t>
          </a:r>
        </a:p>
      </dgm:t>
    </dgm:pt>
    <dgm:pt modelId="{8B980432-6105-4B95-B286-F652B31EFDDE}" type="parTrans" cxnId="{A819CDAD-9006-466B-8DBD-8A80E101E6DA}">
      <dgm:prSet/>
      <dgm:spPr/>
      <dgm:t>
        <a:bodyPr/>
        <a:lstStyle/>
        <a:p>
          <a:endParaRPr lang="es-ES" sz="1200"/>
        </a:p>
      </dgm:t>
    </dgm:pt>
    <dgm:pt modelId="{4F58740F-F1FF-4286-BE37-2577EA3AC35A}" type="sibTrans" cxnId="{A819CDAD-9006-466B-8DBD-8A80E101E6DA}">
      <dgm:prSet/>
      <dgm:spPr/>
      <dgm:t>
        <a:bodyPr/>
        <a:lstStyle/>
        <a:p>
          <a:endParaRPr lang="es-ES" sz="1200"/>
        </a:p>
      </dgm:t>
    </dgm:pt>
    <dgm:pt modelId="{17A2D4FE-02D8-47F3-A311-33A6B33F4127}" type="pres">
      <dgm:prSet presAssocID="{AC13631C-204B-4918-AEEE-F1F215B7B74B}" presName="diagram" presStyleCnt="0">
        <dgm:presLayoutVars>
          <dgm:dir/>
          <dgm:resizeHandles val="exact"/>
        </dgm:presLayoutVars>
      </dgm:prSet>
      <dgm:spPr/>
    </dgm:pt>
    <dgm:pt modelId="{8C920E7B-9F14-45D9-BA27-43381D4325ED}" type="pres">
      <dgm:prSet presAssocID="{8DAA2703-8921-48BE-BEFB-B6F674ECE4DE}" presName="node" presStyleLbl="node1" presStyleIdx="0" presStyleCnt="3">
        <dgm:presLayoutVars>
          <dgm:bulletEnabled val="1"/>
        </dgm:presLayoutVars>
      </dgm:prSet>
      <dgm:spPr/>
    </dgm:pt>
    <dgm:pt modelId="{65473736-6413-443F-8C77-68AB950BA98C}" type="pres">
      <dgm:prSet presAssocID="{53C09F95-1D56-4EAF-8FC3-86B3D0E2376C}" presName="sibTrans" presStyleCnt="0"/>
      <dgm:spPr/>
    </dgm:pt>
    <dgm:pt modelId="{1282C5F1-4E82-4A35-8394-5CEBBC48F6CD}" type="pres">
      <dgm:prSet presAssocID="{719E208E-F80F-4A63-ABA5-70250E3CBE43}" presName="node" presStyleLbl="node1" presStyleIdx="1" presStyleCnt="3">
        <dgm:presLayoutVars>
          <dgm:bulletEnabled val="1"/>
        </dgm:presLayoutVars>
      </dgm:prSet>
      <dgm:spPr/>
    </dgm:pt>
    <dgm:pt modelId="{13D8FC75-1E30-4C08-8013-4BF640988307}" type="pres">
      <dgm:prSet presAssocID="{61A21BE5-6013-485F-9ADB-41AFB4C9B8E7}" presName="sibTrans" presStyleCnt="0"/>
      <dgm:spPr/>
    </dgm:pt>
    <dgm:pt modelId="{44308086-9255-4EDB-931C-D9E55E595ED5}" type="pres">
      <dgm:prSet presAssocID="{02679856-A366-4F02-93DC-50D6FE0BE661}" presName="node" presStyleLbl="node1" presStyleIdx="2" presStyleCnt="3">
        <dgm:presLayoutVars>
          <dgm:bulletEnabled val="1"/>
        </dgm:presLayoutVars>
      </dgm:prSet>
      <dgm:spPr/>
    </dgm:pt>
  </dgm:ptLst>
  <dgm:cxnLst>
    <dgm:cxn modelId="{65413C04-4154-4FC3-9A82-4188E65A2C3E}" type="presOf" srcId="{AC13631C-204B-4918-AEEE-F1F215B7B74B}" destId="{17A2D4FE-02D8-47F3-A311-33A6B33F4127}" srcOrd="0" destOrd="0" presId="urn:microsoft.com/office/officeart/2005/8/layout/default"/>
    <dgm:cxn modelId="{5BF0FF24-74EA-46F1-83BA-3436222BCED4}" type="presOf" srcId="{49188BE2-7431-4CB5-AEC4-1F7697800A13}" destId="{44308086-9255-4EDB-931C-D9E55E595ED5}" srcOrd="0" destOrd="1" presId="urn:microsoft.com/office/officeart/2005/8/layout/default"/>
    <dgm:cxn modelId="{0390F730-6B7C-4ED1-A33E-43F47F0F729F}" srcId="{02679856-A366-4F02-93DC-50D6FE0BE661}" destId="{49188BE2-7431-4CB5-AEC4-1F7697800A13}" srcOrd="0" destOrd="0" parTransId="{B745D755-25D4-498A-A9F1-7C025A0EFF68}" sibTransId="{EE6B23E7-96B2-40DA-BACD-DEBB7692537D}"/>
    <dgm:cxn modelId="{85EC5F32-957D-4266-9613-BA2B7F4456A1}" type="presOf" srcId="{8DAA2703-8921-48BE-BEFB-B6F674ECE4DE}" destId="{8C920E7B-9F14-45D9-BA27-43381D4325ED}" srcOrd="0" destOrd="0" presId="urn:microsoft.com/office/officeart/2005/8/layout/default"/>
    <dgm:cxn modelId="{A9416F3A-7A16-49C2-A38D-C7E2098D1DC5}" type="presOf" srcId="{0F285FC5-8311-4CE7-8B3A-6833A664AF75}" destId="{44308086-9255-4EDB-931C-D9E55E595ED5}" srcOrd="0" destOrd="2" presId="urn:microsoft.com/office/officeart/2005/8/layout/default"/>
    <dgm:cxn modelId="{62090950-3D06-4F9E-8C6F-1380846A514C}" srcId="{AC13631C-204B-4918-AEEE-F1F215B7B74B}" destId="{02679856-A366-4F02-93DC-50D6FE0BE661}" srcOrd="2" destOrd="0" parTransId="{1BF5D72E-69DA-4F5F-9732-DF82231A7A26}" sibTransId="{604149D1-1231-4C69-96A1-21003FCFA736}"/>
    <dgm:cxn modelId="{B03BB75E-EA66-4DE8-9962-2B692E8DC710}" srcId="{AC13631C-204B-4918-AEEE-F1F215B7B74B}" destId="{8DAA2703-8921-48BE-BEFB-B6F674ECE4DE}" srcOrd="0" destOrd="0" parTransId="{D1F8AF3E-52FB-4B07-AACF-1B8C255459A3}" sibTransId="{53C09F95-1D56-4EAF-8FC3-86B3D0E2376C}"/>
    <dgm:cxn modelId="{387B686A-983D-4C95-AB77-A0D6409B8418}" type="presOf" srcId="{719E208E-F80F-4A63-ABA5-70250E3CBE43}" destId="{1282C5F1-4E82-4A35-8394-5CEBBC48F6CD}" srcOrd="0" destOrd="0" presId="urn:microsoft.com/office/officeart/2005/8/layout/default"/>
    <dgm:cxn modelId="{E8738B83-8A4B-4F03-AE00-BB1F48B71C59}" type="presOf" srcId="{8F82FA50-F483-470A-8F2F-38F651036730}" destId="{44308086-9255-4EDB-931C-D9E55E595ED5}" srcOrd="0" destOrd="3" presId="urn:microsoft.com/office/officeart/2005/8/layout/default"/>
    <dgm:cxn modelId="{45D0B997-F45F-4FD8-BFB4-F7CBAE401965}" srcId="{02679856-A366-4F02-93DC-50D6FE0BE661}" destId="{0F285FC5-8311-4CE7-8B3A-6833A664AF75}" srcOrd="1" destOrd="0" parTransId="{5F788F8F-0332-46E5-A01A-C309271A2CE3}" sibTransId="{389B7B9D-B325-4A71-9D0B-6FFEEE96A907}"/>
    <dgm:cxn modelId="{A819CDAD-9006-466B-8DBD-8A80E101E6DA}" srcId="{02679856-A366-4F02-93DC-50D6FE0BE661}" destId="{8F82FA50-F483-470A-8F2F-38F651036730}" srcOrd="2" destOrd="0" parTransId="{8B980432-6105-4B95-B286-F652B31EFDDE}" sibTransId="{4F58740F-F1FF-4286-BE37-2577EA3AC35A}"/>
    <dgm:cxn modelId="{ACA130CD-11EC-453E-A469-8EDA3F972265}" srcId="{AC13631C-204B-4918-AEEE-F1F215B7B74B}" destId="{719E208E-F80F-4A63-ABA5-70250E3CBE43}" srcOrd="1" destOrd="0" parTransId="{3D055E96-F42D-4FA2-9027-F7349A76701C}" sibTransId="{61A21BE5-6013-485F-9ADB-41AFB4C9B8E7}"/>
    <dgm:cxn modelId="{FA775EDD-99D0-44ED-9D37-40C97AFAC8C5}" type="presOf" srcId="{02679856-A366-4F02-93DC-50D6FE0BE661}" destId="{44308086-9255-4EDB-931C-D9E55E595ED5}" srcOrd="0" destOrd="0" presId="urn:microsoft.com/office/officeart/2005/8/layout/default"/>
    <dgm:cxn modelId="{9762B21E-3633-4349-9078-D5CA6C738892}" type="presParOf" srcId="{17A2D4FE-02D8-47F3-A311-33A6B33F4127}" destId="{8C920E7B-9F14-45D9-BA27-43381D4325ED}" srcOrd="0" destOrd="0" presId="urn:microsoft.com/office/officeart/2005/8/layout/default"/>
    <dgm:cxn modelId="{6358B17F-F13F-469D-AE99-5C314005D472}" type="presParOf" srcId="{17A2D4FE-02D8-47F3-A311-33A6B33F4127}" destId="{65473736-6413-443F-8C77-68AB950BA98C}" srcOrd="1" destOrd="0" presId="urn:microsoft.com/office/officeart/2005/8/layout/default"/>
    <dgm:cxn modelId="{6A398FFF-45F2-405E-A225-26322E14D41D}" type="presParOf" srcId="{17A2D4FE-02D8-47F3-A311-33A6B33F4127}" destId="{1282C5F1-4E82-4A35-8394-5CEBBC48F6CD}" srcOrd="2" destOrd="0" presId="urn:microsoft.com/office/officeart/2005/8/layout/default"/>
    <dgm:cxn modelId="{0CDDB38F-2E52-4C63-8344-B2D8CE1BD015}" type="presParOf" srcId="{17A2D4FE-02D8-47F3-A311-33A6B33F4127}" destId="{13D8FC75-1E30-4C08-8013-4BF640988307}" srcOrd="3" destOrd="0" presId="urn:microsoft.com/office/officeart/2005/8/layout/default"/>
    <dgm:cxn modelId="{4523AA7B-C123-41F2-91B7-2B3198737676}" type="presParOf" srcId="{17A2D4FE-02D8-47F3-A311-33A6B33F4127}" destId="{44308086-9255-4EDB-931C-D9E55E595ED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C1200E7-5FC8-47E2-9C61-26164CD110E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s-ES"/>
        </a:p>
      </dgm:t>
    </dgm:pt>
    <dgm:pt modelId="{B6CC536A-671A-442F-871A-855BEC8C969D}">
      <dgm:prSet/>
      <dgm:spPr/>
      <dgm:t>
        <a:bodyPr/>
        <a:lstStyle/>
        <a:p>
          <a:pPr rtl="0"/>
          <a:r>
            <a:rPr lang="es-CO" b="1" dirty="0"/>
            <a:t>Innovación de marketing: </a:t>
          </a:r>
          <a:endParaRPr lang="es-CO" dirty="0"/>
        </a:p>
      </dgm:t>
    </dgm:pt>
    <dgm:pt modelId="{44C1CDA0-081E-487D-9EBD-70C6B164DB6D}" type="parTrans" cxnId="{9689943A-82C3-4144-82D8-BD6E7E547176}">
      <dgm:prSet/>
      <dgm:spPr/>
      <dgm:t>
        <a:bodyPr/>
        <a:lstStyle/>
        <a:p>
          <a:endParaRPr lang="es-ES"/>
        </a:p>
      </dgm:t>
    </dgm:pt>
    <dgm:pt modelId="{E75C6422-7657-4566-A11C-055C60F6AAFA}" type="sibTrans" cxnId="{9689943A-82C3-4144-82D8-BD6E7E547176}">
      <dgm:prSet/>
      <dgm:spPr/>
      <dgm:t>
        <a:bodyPr/>
        <a:lstStyle/>
        <a:p>
          <a:endParaRPr lang="es-ES"/>
        </a:p>
      </dgm:t>
    </dgm:pt>
    <dgm:pt modelId="{84E892FE-C926-495B-9BE3-15E98787D3F6}">
      <dgm:prSet/>
      <dgm:spPr/>
      <dgm:t>
        <a:bodyPr/>
        <a:lstStyle/>
        <a:p>
          <a:pPr rtl="0"/>
          <a:r>
            <a:rPr lang="es-CO" dirty="0"/>
            <a:t>Mejora los procesos de contacto con el cliente, ya sea en comunicaciones o transacciones de consumo. </a:t>
          </a:r>
        </a:p>
      </dgm:t>
    </dgm:pt>
    <dgm:pt modelId="{E6C0559E-6AE8-4345-A9A3-61874885484B}" type="parTrans" cxnId="{E1100CD4-E242-483C-8538-6CC325829834}">
      <dgm:prSet/>
      <dgm:spPr/>
      <dgm:t>
        <a:bodyPr/>
        <a:lstStyle/>
        <a:p>
          <a:endParaRPr lang="es-ES"/>
        </a:p>
      </dgm:t>
    </dgm:pt>
    <dgm:pt modelId="{D9667171-BC83-4977-BA95-1FB1D1D2C607}" type="sibTrans" cxnId="{E1100CD4-E242-483C-8538-6CC325829834}">
      <dgm:prSet/>
      <dgm:spPr/>
      <dgm:t>
        <a:bodyPr/>
        <a:lstStyle/>
        <a:p>
          <a:endParaRPr lang="es-ES"/>
        </a:p>
      </dgm:t>
    </dgm:pt>
    <dgm:pt modelId="{1C8B7618-A4B6-466F-9430-9739F70B137D}">
      <dgm:prSet/>
      <dgm:spPr/>
      <dgm:t>
        <a:bodyPr/>
        <a:lstStyle/>
        <a:p>
          <a:pPr rtl="0"/>
          <a:r>
            <a:rPr lang="es-CO" b="1" dirty="0"/>
            <a:t>Innovación de modelo de negocios:</a:t>
          </a:r>
          <a:endParaRPr lang="es-CO" dirty="0"/>
        </a:p>
      </dgm:t>
    </dgm:pt>
    <dgm:pt modelId="{51B42DF3-9799-4FD2-91B6-131086FFB63D}" type="parTrans" cxnId="{B8F83605-47F2-4AF3-879E-07C06EC45269}">
      <dgm:prSet/>
      <dgm:spPr/>
      <dgm:t>
        <a:bodyPr/>
        <a:lstStyle/>
        <a:p>
          <a:endParaRPr lang="es-ES"/>
        </a:p>
      </dgm:t>
    </dgm:pt>
    <dgm:pt modelId="{CD83323B-B6A2-40C8-A0E2-195CF7E6498B}" type="sibTrans" cxnId="{B8F83605-47F2-4AF3-879E-07C06EC45269}">
      <dgm:prSet/>
      <dgm:spPr/>
      <dgm:t>
        <a:bodyPr/>
        <a:lstStyle/>
        <a:p>
          <a:endParaRPr lang="es-ES"/>
        </a:p>
      </dgm:t>
    </dgm:pt>
    <dgm:pt modelId="{96C8DEA5-730B-42A0-BE70-E78370662A32}">
      <dgm:prSet/>
      <dgm:spPr/>
      <dgm:t>
        <a:bodyPr/>
        <a:lstStyle/>
        <a:p>
          <a:pPr rtl="0"/>
          <a:r>
            <a:rPr lang="es-CO" dirty="0"/>
            <a:t>Replantea una propuesta de valor establecida al cliente y/o el papel establecido de una empresa en la cadena de valor.  </a:t>
          </a:r>
        </a:p>
      </dgm:t>
    </dgm:pt>
    <dgm:pt modelId="{1975C7C1-4451-424C-BAB5-DE0CFCD9671B}" type="parTrans" cxnId="{6E0E0A4A-0ACC-4B74-A0C9-4459EB38832E}">
      <dgm:prSet/>
      <dgm:spPr/>
      <dgm:t>
        <a:bodyPr/>
        <a:lstStyle/>
        <a:p>
          <a:endParaRPr lang="es-ES"/>
        </a:p>
      </dgm:t>
    </dgm:pt>
    <dgm:pt modelId="{6AB64AA3-391B-4F34-B403-FD9EF6E05926}" type="sibTrans" cxnId="{6E0E0A4A-0ACC-4B74-A0C9-4459EB38832E}">
      <dgm:prSet/>
      <dgm:spPr/>
      <dgm:t>
        <a:bodyPr/>
        <a:lstStyle/>
        <a:p>
          <a:endParaRPr lang="es-ES"/>
        </a:p>
      </dgm:t>
    </dgm:pt>
    <dgm:pt modelId="{FC4FD255-2544-4783-B7E5-92ABBD5CE66A}">
      <dgm:prSet/>
      <dgm:spPr/>
      <dgm:t>
        <a:bodyPr/>
        <a:lstStyle/>
        <a:p>
          <a:pPr rtl="0"/>
          <a:r>
            <a:rPr lang="es-CO" b="1" dirty="0"/>
            <a:t>Innovación estructural: </a:t>
          </a:r>
          <a:endParaRPr lang="es-CO" dirty="0"/>
        </a:p>
      </dgm:t>
    </dgm:pt>
    <dgm:pt modelId="{ABED40A1-E49F-4662-AF7B-BEEEAE31A0A4}" type="parTrans" cxnId="{5176E25A-CFBE-4CF6-AA4A-900B9B2CBA55}">
      <dgm:prSet/>
      <dgm:spPr/>
      <dgm:t>
        <a:bodyPr/>
        <a:lstStyle/>
        <a:p>
          <a:endParaRPr lang="es-ES"/>
        </a:p>
      </dgm:t>
    </dgm:pt>
    <dgm:pt modelId="{93195B5A-3B3C-42EE-AFCC-DE6BEE431B98}" type="sibTrans" cxnId="{5176E25A-CFBE-4CF6-AA4A-900B9B2CBA55}">
      <dgm:prSet/>
      <dgm:spPr/>
      <dgm:t>
        <a:bodyPr/>
        <a:lstStyle/>
        <a:p>
          <a:endParaRPr lang="es-ES"/>
        </a:p>
      </dgm:t>
    </dgm:pt>
    <dgm:pt modelId="{D92EA57C-E1D7-4E52-8796-7CF758350685}">
      <dgm:prSet/>
      <dgm:spPr/>
      <dgm:t>
        <a:bodyPr/>
        <a:lstStyle/>
        <a:p>
          <a:pPr rtl="0"/>
          <a:r>
            <a:rPr lang="es-CO" dirty="0"/>
            <a:t>Capitaliza la disrupción para reestructurar las relaciones en un sector.</a:t>
          </a:r>
        </a:p>
      </dgm:t>
    </dgm:pt>
    <dgm:pt modelId="{1B625327-7F5C-495F-8803-6F0133AC40B1}" type="parTrans" cxnId="{6051D3CF-B045-49A1-9BD7-2F2B88F46F74}">
      <dgm:prSet/>
      <dgm:spPr/>
      <dgm:t>
        <a:bodyPr/>
        <a:lstStyle/>
        <a:p>
          <a:endParaRPr lang="es-ES"/>
        </a:p>
      </dgm:t>
    </dgm:pt>
    <dgm:pt modelId="{F0650742-A65E-4A2C-9C3D-69EEAA586A4A}" type="sibTrans" cxnId="{6051D3CF-B045-49A1-9BD7-2F2B88F46F74}">
      <dgm:prSet/>
      <dgm:spPr/>
      <dgm:t>
        <a:bodyPr/>
        <a:lstStyle/>
        <a:p>
          <a:endParaRPr lang="es-ES"/>
        </a:p>
      </dgm:t>
    </dgm:pt>
    <dgm:pt modelId="{7F024E0D-E445-4BC8-BB25-56F83E14C8E1}">
      <dgm:prSet/>
      <dgm:spPr/>
      <dgm:t>
        <a:bodyPr/>
        <a:lstStyle/>
        <a:p>
          <a:pPr rtl="0"/>
          <a:r>
            <a:rPr lang="es-CO" b="1" dirty="0"/>
            <a:t>Innovación Experiencial: </a:t>
          </a:r>
          <a:endParaRPr lang="es-CO" dirty="0"/>
        </a:p>
      </dgm:t>
    </dgm:pt>
    <dgm:pt modelId="{4E528B9D-0312-4C18-A035-ACB3A059B1EA}" type="sibTrans" cxnId="{9AD53D30-50A3-41AF-8D70-AC34E575FD04}">
      <dgm:prSet/>
      <dgm:spPr/>
      <dgm:t>
        <a:bodyPr/>
        <a:lstStyle/>
        <a:p>
          <a:endParaRPr lang="es-ES"/>
        </a:p>
      </dgm:t>
    </dgm:pt>
    <dgm:pt modelId="{53A7F2AE-BB6A-4DD7-8CB3-88C213ABAA57}" type="parTrans" cxnId="{9AD53D30-50A3-41AF-8D70-AC34E575FD04}">
      <dgm:prSet/>
      <dgm:spPr/>
      <dgm:t>
        <a:bodyPr/>
        <a:lstStyle/>
        <a:p>
          <a:endParaRPr lang="es-ES"/>
        </a:p>
      </dgm:t>
    </dgm:pt>
    <dgm:pt modelId="{909FF476-DA24-4944-86EC-3C9AE3C359F8}">
      <dgm:prSet/>
      <dgm:spPr/>
      <dgm:t>
        <a:bodyPr/>
        <a:lstStyle/>
        <a:p>
          <a:pPr rtl="0"/>
          <a:r>
            <a:rPr lang="es-CO" dirty="0"/>
            <a:t>Modificaciones superficiales que mejoran la experiencia de los clientes con el producto. Tratar de lograr efectos como Deleitar, satisfacer, tranquilizar, etc. En los clientes. </a:t>
          </a:r>
        </a:p>
      </dgm:t>
    </dgm:pt>
    <dgm:pt modelId="{162C688E-B8B6-482F-8765-1F3710176E2F}" type="sibTrans" cxnId="{B2866B06-BD56-4071-9A9B-94F5641AD4B1}">
      <dgm:prSet/>
      <dgm:spPr/>
      <dgm:t>
        <a:bodyPr/>
        <a:lstStyle/>
        <a:p>
          <a:endParaRPr lang="es-ES"/>
        </a:p>
      </dgm:t>
    </dgm:pt>
    <dgm:pt modelId="{DA09F612-BB45-4404-9829-048C4B5384F6}" type="parTrans" cxnId="{B2866B06-BD56-4071-9A9B-94F5641AD4B1}">
      <dgm:prSet/>
      <dgm:spPr/>
      <dgm:t>
        <a:bodyPr/>
        <a:lstStyle/>
        <a:p>
          <a:endParaRPr lang="es-ES"/>
        </a:p>
      </dgm:t>
    </dgm:pt>
    <dgm:pt modelId="{DCAD40E3-F99E-4ED3-9966-EC76A6856026}" type="pres">
      <dgm:prSet presAssocID="{8C1200E7-5FC8-47E2-9C61-26164CD110E4}" presName="diagram" presStyleCnt="0">
        <dgm:presLayoutVars>
          <dgm:dir/>
          <dgm:resizeHandles val="exact"/>
        </dgm:presLayoutVars>
      </dgm:prSet>
      <dgm:spPr/>
    </dgm:pt>
    <dgm:pt modelId="{A4502FDC-E602-4F44-B651-C9CEBC7CC8EE}" type="pres">
      <dgm:prSet presAssocID="{7F024E0D-E445-4BC8-BB25-56F83E14C8E1}" presName="node" presStyleLbl="node1" presStyleIdx="0" presStyleCnt="4">
        <dgm:presLayoutVars>
          <dgm:bulletEnabled val="1"/>
        </dgm:presLayoutVars>
      </dgm:prSet>
      <dgm:spPr/>
    </dgm:pt>
    <dgm:pt modelId="{824984D7-BE81-42B4-AFC6-0BA183F4D06D}" type="pres">
      <dgm:prSet presAssocID="{4E528B9D-0312-4C18-A035-ACB3A059B1EA}" presName="sibTrans" presStyleCnt="0"/>
      <dgm:spPr/>
    </dgm:pt>
    <dgm:pt modelId="{82236AF0-A6DF-4EEE-AE02-9AFA5C93BC2F}" type="pres">
      <dgm:prSet presAssocID="{B6CC536A-671A-442F-871A-855BEC8C969D}" presName="node" presStyleLbl="node1" presStyleIdx="1" presStyleCnt="4">
        <dgm:presLayoutVars>
          <dgm:bulletEnabled val="1"/>
        </dgm:presLayoutVars>
      </dgm:prSet>
      <dgm:spPr/>
    </dgm:pt>
    <dgm:pt modelId="{4C51770F-2AF1-4A6C-A07F-6B0693ED727A}" type="pres">
      <dgm:prSet presAssocID="{E75C6422-7657-4566-A11C-055C60F6AAFA}" presName="sibTrans" presStyleCnt="0"/>
      <dgm:spPr/>
    </dgm:pt>
    <dgm:pt modelId="{F562E003-65E7-4630-A413-3AB5A6FF9416}" type="pres">
      <dgm:prSet presAssocID="{1C8B7618-A4B6-466F-9430-9739F70B137D}" presName="node" presStyleLbl="node1" presStyleIdx="2" presStyleCnt="4">
        <dgm:presLayoutVars>
          <dgm:bulletEnabled val="1"/>
        </dgm:presLayoutVars>
      </dgm:prSet>
      <dgm:spPr/>
    </dgm:pt>
    <dgm:pt modelId="{1FF49ED3-97D3-41B2-9AAB-98637BB2C26E}" type="pres">
      <dgm:prSet presAssocID="{CD83323B-B6A2-40C8-A0E2-195CF7E6498B}" presName="sibTrans" presStyleCnt="0"/>
      <dgm:spPr/>
    </dgm:pt>
    <dgm:pt modelId="{3C477447-3678-4FFE-9056-C9AD0CA34C97}" type="pres">
      <dgm:prSet presAssocID="{FC4FD255-2544-4783-B7E5-92ABBD5CE66A}" presName="node" presStyleLbl="node1" presStyleIdx="3" presStyleCnt="4">
        <dgm:presLayoutVars>
          <dgm:bulletEnabled val="1"/>
        </dgm:presLayoutVars>
      </dgm:prSet>
      <dgm:spPr/>
    </dgm:pt>
  </dgm:ptLst>
  <dgm:cxnLst>
    <dgm:cxn modelId="{B8F83605-47F2-4AF3-879E-07C06EC45269}" srcId="{8C1200E7-5FC8-47E2-9C61-26164CD110E4}" destId="{1C8B7618-A4B6-466F-9430-9739F70B137D}" srcOrd="2" destOrd="0" parTransId="{51B42DF3-9799-4FD2-91B6-131086FFB63D}" sibTransId="{CD83323B-B6A2-40C8-A0E2-195CF7E6498B}"/>
    <dgm:cxn modelId="{B2866B06-BD56-4071-9A9B-94F5641AD4B1}" srcId="{7F024E0D-E445-4BC8-BB25-56F83E14C8E1}" destId="{909FF476-DA24-4944-86EC-3C9AE3C359F8}" srcOrd="0" destOrd="0" parTransId="{DA09F612-BB45-4404-9829-048C4B5384F6}" sibTransId="{162C688E-B8B6-482F-8765-1F3710176E2F}"/>
    <dgm:cxn modelId="{8A136B0D-8107-4538-8F9F-9C6FC45EC234}" type="presOf" srcId="{909FF476-DA24-4944-86EC-3C9AE3C359F8}" destId="{A4502FDC-E602-4F44-B651-C9CEBC7CC8EE}" srcOrd="0" destOrd="1" presId="urn:microsoft.com/office/officeart/2005/8/layout/default"/>
    <dgm:cxn modelId="{3CFEB021-D18D-4AC8-9BFC-0E37F264F049}" type="presOf" srcId="{84E892FE-C926-495B-9BE3-15E98787D3F6}" destId="{82236AF0-A6DF-4EEE-AE02-9AFA5C93BC2F}" srcOrd="0" destOrd="1" presId="urn:microsoft.com/office/officeart/2005/8/layout/default"/>
    <dgm:cxn modelId="{9AD53D30-50A3-41AF-8D70-AC34E575FD04}" srcId="{8C1200E7-5FC8-47E2-9C61-26164CD110E4}" destId="{7F024E0D-E445-4BC8-BB25-56F83E14C8E1}" srcOrd="0" destOrd="0" parTransId="{53A7F2AE-BB6A-4DD7-8CB3-88C213ABAA57}" sibTransId="{4E528B9D-0312-4C18-A035-ACB3A059B1EA}"/>
    <dgm:cxn modelId="{9689943A-82C3-4144-82D8-BD6E7E547176}" srcId="{8C1200E7-5FC8-47E2-9C61-26164CD110E4}" destId="{B6CC536A-671A-442F-871A-855BEC8C969D}" srcOrd="1" destOrd="0" parTransId="{44C1CDA0-081E-487D-9EBD-70C6B164DB6D}" sibTransId="{E75C6422-7657-4566-A11C-055C60F6AAFA}"/>
    <dgm:cxn modelId="{FE01F443-A3F9-4CCF-A629-E5766AC13FDF}" type="presOf" srcId="{D92EA57C-E1D7-4E52-8796-7CF758350685}" destId="{3C477447-3678-4FFE-9056-C9AD0CA34C97}" srcOrd="0" destOrd="1" presId="urn:microsoft.com/office/officeart/2005/8/layout/default"/>
    <dgm:cxn modelId="{6E0E0A4A-0ACC-4B74-A0C9-4459EB38832E}" srcId="{1C8B7618-A4B6-466F-9430-9739F70B137D}" destId="{96C8DEA5-730B-42A0-BE70-E78370662A32}" srcOrd="0" destOrd="0" parTransId="{1975C7C1-4451-424C-BAB5-DE0CFCD9671B}" sibTransId="{6AB64AA3-391B-4F34-B403-FD9EF6E05926}"/>
    <dgm:cxn modelId="{5176E25A-CFBE-4CF6-AA4A-900B9B2CBA55}" srcId="{8C1200E7-5FC8-47E2-9C61-26164CD110E4}" destId="{FC4FD255-2544-4783-B7E5-92ABBD5CE66A}" srcOrd="3" destOrd="0" parTransId="{ABED40A1-E49F-4662-AF7B-BEEEAE31A0A4}" sibTransId="{93195B5A-3B3C-42EE-AFCC-DE6BEE431B98}"/>
    <dgm:cxn modelId="{9E56D092-3DB6-4F9D-B674-72A539C8B741}" type="presOf" srcId="{96C8DEA5-730B-42A0-BE70-E78370662A32}" destId="{F562E003-65E7-4630-A413-3AB5A6FF9416}" srcOrd="0" destOrd="1" presId="urn:microsoft.com/office/officeart/2005/8/layout/default"/>
    <dgm:cxn modelId="{4E2AEA96-8D48-468B-BA60-C19D5DF8EBF8}" type="presOf" srcId="{8C1200E7-5FC8-47E2-9C61-26164CD110E4}" destId="{DCAD40E3-F99E-4ED3-9966-EC76A6856026}" srcOrd="0" destOrd="0" presId="urn:microsoft.com/office/officeart/2005/8/layout/default"/>
    <dgm:cxn modelId="{9AC3BB9C-7134-4730-8F09-F30E10B7F72A}" type="presOf" srcId="{B6CC536A-671A-442F-871A-855BEC8C969D}" destId="{82236AF0-A6DF-4EEE-AE02-9AFA5C93BC2F}" srcOrd="0" destOrd="0" presId="urn:microsoft.com/office/officeart/2005/8/layout/default"/>
    <dgm:cxn modelId="{4F7127C1-AAC6-43BF-9DE7-BF1A10A9B5F8}" type="presOf" srcId="{7F024E0D-E445-4BC8-BB25-56F83E14C8E1}" destId="{A4502FDC-E602-4F44-B651-C9CEBC7CC8EE}" srcOrd="0" destOrd="0" presId="urn:microsoft.com/office/officeart/2005/8/layout/default"/>
    <dgm:cxn modelId="{6051D3CF-B045-49A1-9BD7-2F2B88F46F74}" srcId="{FC4FD255-2544-4783-B7E5-92ABBD5CE66A}" destId="{D92EA57C-E1D7-4E52-8796-7CF758350685}" srcOrd="0" destOrd="0" parTransId="{1B625327-7F5C-495F-8803-6F0133AC40B1}" sibTransId="{F0650742-A65E-4A2C-9C3D-69EEAA586A4A}"/>
    <dgm:cxn modelId="{E1100CD4-E242-483C-8538-6CC325829834}" srcId="{B6CC536A-671A-442F-871A-855BEC8C969D}" destId="{84E892FE-C926-495B-9BE3-15E98787D3F6}" srcOrd="0" destOrd="0" parTransId="{E6C0559E-6AE8-4345-A9A3-61874885484B}" sibTransId="{D9667171-BC83-4977-BA95-1FB1D1D2C607}"/>
    <dgm:cxn modelId="{498888D5-74A9-4419-8C43-882DF737A4E1}" type="presOf" srcId="{FC4FD255-2544-4783-B7E5-92ABBD5CE66A}" destId="{3C477447-3678-4FFE-9056-C9AD0CA34C97}" srcOrd="0" destOrd="0" presId="urn:microsoft.com/office/officeart/2005/8/layout/default"/>
    <dgm:cxn modelId="{F2E7B8E5-A796-4C8D-98B1-9DB4A9553A48}" type="presOf" srcId="{1C8B7618-A4B6-466F-9430-9739F70B137D}" destId="{F562E003-65E7-4630-A413-3AB5A6FF9416}" srcOrd="0" destOrd="0" presId="urn:microsoft.com/office/officeart/2005/8/layout/default"/>
    <dgm:cxn modelId="{277F5C71-4503-4D7A-9CB2-7717C0603E00}" type="presParOf" srcId="{DCAD40E3-F99E-4ED3-9966-EC76A6856026}" destId="{A4502FDC-E602-4F44-B651-C9CEBC7CC8EE}" srcOrd="0" destOrd="0" presId="urn:microsoft.com/office/officeart/2005/8/layout/default"/>
    <dgm:cxn modelId="{320DC5FB-E3EE-451B-934A-D0A22D332587}" type="presParOf" srcId="{DCAD40E3-F99E-4ED3-9966-EC76A6856026}" destId="{824984D7-BE81-42B4-AFC6-0BA183F4D06D}" srcOrd="1" destOrd="0" presId="urn:microsoft.com/office/officeart/2005/8/layout/default"/>
    <dgm:cxn modelId="{930E3D1A-8A6E-4AE9-B4AE-850362E992DC}" type="presParOf" srcId="{DCAD40E3-F99E-4ED3-9966-EC76A6856026}" destId="{82236AF0-A6DF-4EEE-AE02-9AFA5C93BC2F}" srcOrd="2" destOrd="0" presId="urn:microsoft.com/office/officeart/2005/8/layout/default"/>
    <dgm:cxn modelId="{4CABA57A-307F-4C56-8E25-93C6C57AFAE3}" type="presParOf" srcId="{DCAD40E3-F99E-4ED3-9966-EC76A6856026}" destId="{4C51770F-2AF1-4A6C-A07F-6B0693ED727A}" srcOrd="3" destOrd="0" presId="urn:microsoft.com/office/officeart/2005/8/layout/default"/>
    <dgm:cxn modelId="{7330906A-EDE9-4A48-BCAA-5E8FBD8EF01B}" type="presParOf" srcId="{DCAD40E3-F99E-4ED3-9966-EC76A6856026}" destId="{F562E003-65E7-4630-A413-3AB5A6FF9416}" srcOrd="4" destOrd="0" presId="urn:microsoft.com/office/officeart/2005/8/layout/default"/>
    <dgm:cxn modelId="{7E74749B-BA72-4DF3-B7E8-7A92948CA78A}" type="presParOf" srcId="{DCAD40E3-F99E-4ED3-9966-EC76A6856026}" destId="{1FF49ED3-97D3-41B2-9AAB-98637BB2C26E}" srcOrd="5" destOrd="0" presId="urn:microsoft.com/office/officeart/2005/8/layout/default"/>
    <dgm:cxn modelId="{2FF96927-8714-4611-9E67-E3B3B575858B}" type="presParOf" srcId="{DCAD40E3-F99E-4ED3-9966-EC76A6856026}" destId="{3C477447-3678-4FFE-9056-C9AD0CA34C9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C1200E7-5FC8-47E2-9C61-26164CD110E4}" type="doc">
      <dgm:prSet loTypeId="urn:microsoft.com/office/officeart/2005/8/layout/default" loCatId="list" qsTypeId="urn:microsoft.com/office/officeart/2005/8/quickstyle/simple1" qsCatId="simple" csTypeId="urn:microsoft.com/office/officeart/2005/8/colors/accent0_2" csCatId="mainScheme" phldr="1"/>
      <dgm:spPr/>
      <dgm:t>
        <a:bodyPr/>
        <a:lstStyle/>
        <a:p>
          <a:endParaRPr lang="es-ES"/>
        </a:p>
      </dgm:t>
    </dgm:pt>
    <dgm:pt modelId="{425D9B96-C781-4122-93D6-7A883D411FE0}">
      <dgm:prSet/>
      <dgm:spPr/>
      <dgm:t>
        <a:bodyPr/>
        <a:lstStyle/>
        <a:p>
          <a:pPr rtl="0"/>
          <a:r>
            <a:rPr lang="es-CO" b="1" dirty="0"/>
            <a:t>Innovación de proceso: </a:t>
          </a:r>
          <a:endParaRPr lang="es-CO" dirty="0"/>
        </a:p>
      </dgm:t>
    </dgm:pt>
    <dgm:pt modelId="{0E03EFE2-5356-4194-BF63-0C97F6358FC9}" type="sibTrans" cxnId="{795D0A8A-1C6B-4DFA-9DF0-E68410E53538}">
      <dgm:prSet/>
      <dgm:spPr/>
      <dgm:t>
        <a:bodyPr/>
        <a:lstStyle/>
        <a:p>
          <a:endParaRPr lang="es-ES"/>
        </a:p>
      </dgm:t>
    </dgm:pt>
    <dgm:pt modelId="{D0C192AD-0C4A-4E29-9351-9431292DCBB0}" type="parTrans" cxnId="{795D0A8A-1C6B-4DFA-9DF0-E68410E53538}">
      <dgm:prSet/>
      <dgm:spPr/>
      <dgm:t>
        <a:bodyPr/>
        <a:lstStyle/>
        <a:p>
          <a:endParaRPr lang="es-ES"/>
        </a:p>
      </dgm:t>
    </dgm:pt>
    <dgm:pt modelId="{B4B8C09E-3E21-467D-8788-6E50F86367AB}">
      <dgm:prSet/>
      <dgm:spPr/>
      <dgm:t>
        <a:bodyPr/>
        <a:lstStyle/>
        <a:p>
          <a:pPr rtl="0"/>
          <a:r>
            <a:rPr lang="es-CO" dirty="0"/>
            <a:t>Hace más eficaces o eficientes los procesos de productos en mercados establecidos. </a:t>
          </a:r>
          <a:r>
            <a:rPr lang="es-CO" dirty="0" err="1"/>
            <a:t>P.e</a:t>
          </a:r>
          <a:r>
            <a:rPr lang="es-CO" dirty="0"/>
            <a:t>. cadena de suministros, Transacciones en línea, políticas de inventario, etc. </a:t>
          </a:r>
        </a:p>
      </dgm:t>
    </dgm:pt>
    <dgm:pt modelId="{936EE4F4-BD47-4C56-BE76-323AC90E56D9}" type="sibTrans" cxnId="{6B0590D9-2FE9-4A7B-B678-0E2E5339C341}">
      <dgm:prSet/>
      <dgm:spPr/>
      <dgm:t>
        <a:bodyPr/>
        <a:lstStyle/>
        <a:p>
          <a:endParaRPr lang="es-ES"/>
        </a:p>
      </dgm:t>
    </dgm:pt>
    <dgm:pt modelId="{7C577D77-C950-490A-BBCF-FA795E101B26}" type="parTrans" cxnId="{6B0590D9-2FE9-4A7B-B678-0E2E5339C341}">
      <dgm:prSet/>
      <dgm:spPr/>
      <dgm:t>
        <a:bodyPr/>
        <a:lstStyle/>
        <a:p>
          <a:endParaRPr lang="es-ES"/>
        </a:p>
      </dgm:t>
    </dgm:pt>
    <dgm:pt modelId="{5A8F68E2-BA52-4910-BB94-C6DF81945F83}">
      <dgm:prSet/>
      <dgm:spPr/>
      <dgm:t>
        <a:bodyPr/>
        <a:lstStyle/>
        <a:p>
          <a:pPr rtl="0"/>
          <a:r>
            <a:rPr lang="es-CO" b="1" dirty="0"/>
            <a:t>Innovación de producto: </a:t>
          </a:r>
          <a:endParaRPr lang="es-CO" dirty="0"/>
        </a:p>
      </dgm:t>
    </dgm:pt>
    <dgm:pt modelId="{A05B75FA-D2C9-4AAB-AE2C-FEFE2AB8751F}" type="sibTrans" cxnId="{AF894F8A-F6BB-4C7B-9A2B-613D9521B26D}">
      <dgm:prSet/>
      <dgm:spPr/>
      <dgm:t>
        <a:bodyPr/>
        <a:lstStyle/>
        <a:p>
          <a:endParaRPr lang="es-ES"/>
        </a:p>
      </dgm:t>
    </dgm:pt>
    <dgm:pt modelId="{C44069CD-814A-4B82-8F55-DA1F45D22769}" type="parTrans" cxnId="{AF894F8A-F6BB-4C7B-9A2B-613D9521B26D}">
      <dgm:prSet/>
      <dgm:spPr/>
      <dgm:t>
        <a:bodyPr/>
        <a:lstStyle/>
        <a:p>
          <a:endParaRPr lang="es-ES"/>
        </a:p>
      </dgm:t>
    </dgm:pt>
    <dgm:pt modelId="{0BEA4251-724C-4A13-8DE6-8DD21BC1A8FD}">
      <dgm:prSet/>
      <dgm:spPr/>
      <dgm:t>
        <a:bodyPr/>
        <a:lstStyle/>
        <a:p>
          <a:pPr rtl="0"/>
          <a:r>
            <a:rPr lang="es-CO" dirty="0"/>
            <a:t>Toma productos establecidos en mercados establecidos y los lleva al siguiente nivel. El foco puede estar en aumentar el desempeño, reducir costos, mejorar la capacidad de uso o cualquier otra mejora. </a:t>
          </a:r>
        </a:p>
      </dgm:t>
    </dgm:pt>
    <dgm:pt modelId="{12C30157-2F97-4614-A296-5A83B6861384}" type="sibTrans" cxnId="{F874C5A2-3E0F-4601-8477-F98BEFBFAEBC}">
      <dgm:prSet/>
      <dgm:spPr/>
      <dgm:t>
        <a:bodyPr/>
        <a:lstStyle/>
        <a:p>
          <a:endParaRPr lang="es-ES"/>
        </a:p>
      </dgm:t>
    </dgm:pt>
    <dgm:pt modelId="{8B07DEFF-94AD-4482-BC25-71FC4790D52A}" type="parTrans" cxnId="{F874C5A2-3E0F-4601-8477-F98BEFBFAEBC}">
      <dgm:prSet/>
      <dgm:spPr/>
      <dgm:t>
        <a:bodyPr/>
        <a:lstStyle/>
        <a:p>
          <a:endParaRPr lang="es-ES"/>
        </a:p>
      </dgm:t>
    </dgm:pt>
    <dgm:pt modelId="{A83B000F-A4DA-4F1A-94FF-73BA27A2F057}">
      <dgm:prSet/>
      <dgm:spPr/>
      <dgm:t>
        <a:bodyPr/>
        <a:lstStyle/>
        <a:p>
          <a:pPr rtl="0"/>
          <a:r>
            <a:rPr lang="es-CO" b="1" dirty="0"/>
            <a:t>Innovación de aplicaciones: </a:t>
          </a:r>
          <a:endParaRPr lang="es-CO" dirty="0"/>
        </a:p>
      </dgm:t>
    </dgm:pt>
    <dgm:pt modelId="{03112CDA-79D2-4A91-948D-275C4AD2C12D}" type="sibTrans" cxnId="{D51F560C-9747-4869-82FD-FFDDCA957A38}">
      <dgm:prSet/>
      <dgm:spPr/>
      <dgm:t>
        <a:bodyPr/>
        <a:lstStyle/>
        <a:p>
          <a:endParaRPr lang="es-ES"/>
        </a:p>
      </dgm:t>
    </dgm:pt>
    <dgm:pt modelId="{2B542C69-C6F1-43C3-A33A-1117F1655BA5}" type="parTrans" cxnId="{D51F560C-9747-4869-82FD-FFDDCA957A38}">
      <dgm:prSet/>
      <dgm:spPr/>
      <dgm:t>
        <a:bodyPr/>
        <a:lstStyle/>
        <a:p>
          <a:endParaRPr lang="es-ES"/>
        </a:p>
      </dgm:t>
    </dgm:pt>
    <dgm:pt modelId="{FCBE13DC-0602-48A4-9EA1-5AB52956AD23}">
      <dgm:prSet/>
      <dgm:spPr/>
      <dgm:t>
        <a:bodyPr/>
        <a:lstStyle/>
        <a:p>
          <a:pPr rtl="0"/>
          <a:r>
            <a:rPr lang="es-CO" dirty="0"/>
            <a:t>Toma tecnologías actuales y las lleva a nuevos mercados para nuevos propósitos. </a:t>
          </a:r>
        </a:p>
      </dgm:t>
    </dgm:pt>
    <dgm:pt modelId="{C5047F91-ECE0-4084-B55A-70BD15A59AAC}" type="sibTrans" cxnId="{BC53787F-1D06-4BA6-95B8-02A670DB9764}">
      <dgm:prSet/>
      <dgm:spPr/>
      <dgm:t>
        <a:bodyPr/>
        <a:lstStyle/>
        <a:p>
          <a:endParaRPr lang="es-ES"/>
        </a:p>
      </dgm:t>
    </dgm:pt>
    <dgm:pt modelId="{C9DF2807-F78F-4E11-9FDE-AAAAFADBBBA6}" type="parTrans" cxnId="{BC53787F-1D06-4BA6-95B8-02A670DB9764}">
      <dgm:prSet/>
      <dgm:spPr/>
      <dgm:t>
        <a:bodyPr/>
        <a:lstStyle/>
        <a:p>
          <a:endParaRPr lang="es-ES"/>
        </a:p>
      </dgm:t>
    </dgm:pt>
    <dgm:pt modelId="{5FCA65D4-3192-454F-876B-BA7C29C1F89F}">
      <dgm:prSet/>
      <dgm:spPr/>
      <dgm:t>
        <a:bodyPr/>
        <a:lstStyle/>
        <a:p>
          <a:pPr rtl="0"/>
          <a:r>
            <a:rPr lang="es-CO" b="1" dirty="0"/>
            <a:t>Innovación Disruptiva: </a:t>
          </a:r>
          <a:endParaRPr lang="es-CO" dirty="0"/>
        </a:p>
      </dgm:t>
    </dgm:pt>
    <dgm:pt modelId="{DA020935-8E28-42D6-813C-9F96746A08DC}" type="sibTrans" cxnId="{612E81A6-9A1B-40A7-AD28-5D8ADA7808A9}">
      <dgm:prSet/>
      <dgm:spPr/>
      <dgm:t>
        <a:bodyPr/>
        <a:lstStyle/>
        <a:p>
          <a:endParaRPr lang="es-ES"/>
        </a:p>
      </dgm:t>
    </dgm:pt>
    <dgm:pt modelId="{88352A75-D574-4EC8-BD10-5572D0FEF7BA}" type="parTrans" cxnId="{612E81A6-9A1B-40A7-AD28-5D8ADA7808A9}">
      <dgm:prSet/>
      <dgm:spPr/>
      <dgm:t>
        <a:bodyPr/>
        <a:lstStyle/>
        <a:p>
          <a:endParaRPr lang="es-ES"/>
        </a:p>
      </dgm:t>
    </dgm:pt>
    <dgm:pt modelId="{16E31B22-6385-4E50-95C1-D44B1B7D1F87}">
      <dgm:prSet/>
      <dgm:spPr/>
      <dgm:t>
        <a:bodyPr/>
        <a:lstStyle/>
        <a:p>
          <a:pPr rtl="0"/>
          <a:r>
            <a:rPr lang="es-CO" dirty="0"/>
            <a:t>Los mercados aparecen como de la nada, creando enormes fuentes de riqueza.  Tiende a tener sus raíces en discontinuidades tecnológicas o modas de rápida propagación. </a:t>
          </a:r>
          <a:r>
            <a:rPr lang="es-CO" dirty="0" err="1"/>
            <a:t>P.e</a:t>
          </a:r>
          <a:r>
            <a:rPr lang="es-CO" dirty="0"/>
            <a:t>. la primera generación de teléfonos celulares en Motorola o juegos de cartas </a:t>
          </a:r>
          <a:r>
            <a:rPr lang="es-CO" dirty="0" err="1"/>
            <a:t>pokemon</a:t>
          </a:r>
          <a:r>
            <a:rPr lang="es-CO" dirty="0"/>
            <a:t>. </a:t>
          </a:r>
        </a:p>
      </dgm:t>
    </dgm:pt>
    <dgm:pt modelId="{0E7DD5C0-29E5-4AFD-B3DD-683473C4B0F2}" type="sibTrans" cxnId="{046BF525-4CA8-4D11-AD28-A46424324B58}">
      <dgm:prSet/>
      <dgm:spPr/>
      <dgm:t>
        <a:bodyPr/>
        <a:lstStyle/>
        <a:p>
          <a:endParaRPr lang="es-ES"/>
        </a:p>
      </dgm:t>
    </dgm:pt>
    <dgm:pt modelId="{2F1F9678-C3B5-4F8D-BF7C-95CE431B07AD}" type="parTrans" cxnId="{046BF525-4CA8-4D11-AD28-A46424324B58}">
      <dgm:prSet/>
      <dgm:spPr/>
      <dgm:t>
        <a:bodyPr/>
        <a:lstStyle/>
        <a:p>
          <a:endParaRPr lang="es-ES"/>
        </a:p>
      </dgm:t>
    </dgm:pt>
    <dgm:pt modelId="{DCAD40E3-F99E-4ED3-9966-EC76A6856026}" type="pres">
      <dgm:prSet presAssocID="{8C1200E7-5FC8-47E2-9C61-26164CD110E4}" presName="diagram" presStyleCnt="0">
        <dgm:presLayoutVars>
          <dgm:dir/>
          <dgm:resizeHandles val="exact"/>
        </dgm:presLayoutVars>
      </dgm:prSet>
      <dgm:spPr/>
    </dgm:pt>
    <dgm:pt modelId="{9CAD53D2-D3D4-4E79-92C1-E2FCCCBEF8EA}" type="pres">
      <dgm:prSet presAssocID="{5FCA65D4-3192-454F-876B-BA7C29C1F89F}" presName="node" presStyleLbl="node1" presStyleIdx="0" presStyleCnt="4">
        <dgm:presLayoutVars>
          <dgm:bulletEnabled val="1"/>
        </dgm:presLayoutVars>
      </dgm:prSet>
      <dgm:spPr/>
    </dgm:pt>
    <dgm:pt modelId="{FB24E48C-9168-4A46-A290-D8B66F125A96}" type="pres">
      <dgm:prSet presAssocID="{DA020935-8E28-42D6-813C-9F96746A08DC}" presName="sibTrans" presStyleCnt="0"/>
      <dgm:spPr/>
    </dgm:pt>
    <dgm:pt modelId="{3CD82571-8E41-4028-9585-32AB832BC4D3}" type="pres">
      <dgm:prSet presAssocID="{A83B000F-A4DA-4F1A-94FF-73BA27A2F057}" presName="node" presStyleLbl="node1" presStyleIdx="1" presStyleCnt="4">
        <dgm:presLayoutVars>
          <dgm:bulletEnabled val="1"/>
        </dgm:presLayoutVars>
      </dgm:prSet>
      <dgm:spPr/>
    </dgm:pt>
    <dgm:pt modelId="{896056AF-1AEE-447C-A4FC-98E05432EA05}" type="pres">
      <dgm:prSet presAssocID="{03112CDA-79D2-4A91-948D-275C4AD2C12D}" presName="sibTrans" presStyleCnt="0"/>
      <dgm:spPr/>
    </dgm:pt>
    <dgm:pt modelId="{5AD0AD48-45A8-49B5-9A49-16076DE4F8A2}" type="pres">
      <dgm:prSet presAssocID="{5A8F68E2-BA52-4910-BB94-C6DF81945F83}" presName="node" presStyleLbl="node1" presStyleIdx="2" presStyleCnt="4">
        <dgm:presLayoutVars>
          <dgm:bulletEnabled val="1"/>
        </dgm:presLayoutVars>
      </dgm:prSet>
      <dgm:spPr/>
    </dgm:pt>
    <dgm:pt modelId="{E59B3D0C-37CA-4109-B634-2CBC7AA358F2}" type="pres">
      <dgm:prSet presAssocID="{A05B75FA-D2C9-4AAB-AE2C-FEFE2AB8751F}" presName="sibTrans" presStyleCnt="0"/>
      <dgm:spPr/>
    </dgm:pt>
    <dgm:pt modelId="{8DEC92C2-7AF6-4083-84C3-7915A2CCD939}" type="pres">
      <dgm:prSet presAssocID="{425D9B96-C781-4122-93D6-7A883D411FE0}" presName="node" presStyleLbl="node1" presStyleIdx="3" presStyleCnt="4">
        <dgm:presLayoutVars>
          <dgm:bulletEnabled val="1"/>
        </dgm:presLayoutVars>
      </dgm:prSet>
      <dgm:spPr/>
    </dgm:pt>
  </dgm:ptLst>
  <dgm:cxnLst>
    <dgm:cxn modelId="{81768709-66D2-46F6-8430-9F84F442C083}" type="presOf" srcId="{16E31B22-6385-4E50-95C1-D44B1B7D1F87}" destId="{9CAD53D2-D3D4-4E79-92C1-E2FCCCBEF8EA}" srcOrd="0" destOrd="1" presId="urn:microsoft.com/office/officeart/2005/8/layout/default"/>
    <dgm:cxn modelId="{D51F560C-9747-4869-82FD-FFDDCA957A38}" srcId="{8C1200E7-5FC8-47E2-9C61-26164CD110E4}" destId="{A83B000F-A4DA-4F1A-94FF-73BA27A2F057}" srcOrd="1" destOrd="0" parTransId="{2B542C69-C6F1-43C3-A33A-1117F1655BA5}" sibTransId="{03112CDA-79D2-4A91-948D-275C4AD2C12D}"/>
    <dgm:cxn modelId="{046BF525-4CA8-4D11-AD28-A46424324B58}" srcId="{5FCA65D4-3192-454F-876B-BA7C29C1F89F}" destId="{16E31B22-6385-4E50-95C1-D44B1B7D1F87}" srcOrd="0" destOrd="0" parTransId="{2F1F9678-C3B5-4F8D-BF7C-95CE431B07AD}" sibTransId="{0E7DD5C0-29E5-4AFD-B3DD-683473C4B0F2}"/>
    <dgm:cxn modelId="{EF8CB22D-8FD2-4BB4-A82A-FD9DD3460B15}" type="presOf" srcId="{0BEA4251-724C-4A13-8DE6-8DD21BC1A8FD}" destId="{5AD0AD48-45A8-49B5-9A49-16076DE4F8A2}" srcOrd="0" destOrd="1" presId="urn:microsoft.com/office/officeart/2005/8/layout/default"/>
    <dgm:cxn modelId="{ADD5783F-32FE-45FA-BEDC-8574BE1B2631}" type="presOf" srcId="{A83B000F-A4DA-4F1A-94FF-73BA27A2F057}" destId="{3CD82571-8E41-4028-9585-32AB832BC4D3}" srcOrd="0" destOrd="0" presId="urn:microsoft.com/office/officeart/2005/8/layout/default"/>
    <dgm:cxn modelId="{FC175A72-961B-4372-A818-B7D55BBFBA8F}" type="presOf" srcId="{B4B8C09E-3E21-467D-8788-6E50F86367AB}" destId="{8DEC92C2-7AF6-4083-84C3-7915A2CCD939}" srcOrd="0" destOrd="1" presId="urn:microsoft.com/office/officeart/2005/8/layout/default"/>
    <dgm:cxn modelId="{BC53787F-1D06-4BA6-95B8-02A670DB9764}" srcId="{A83B000F-A4DA-4F1A-94FF-73BA27A2F057}" destId="{FCBE13DC-0602-48A4-9EA1-5AB52956AD23}" srcOrd="0" destOrd="0" parTransId="{C9DF2807-F78F-4E11-9FDE-AAAAFADBBBA6}" sibTransId="{C5047F91-ECE0-4084-B55A-70BD15A59AAC}"/>
    <dgm:cxn modelId="{795D0A8A-1C6B-4DFA-9DF0-E68410E53538}" srcId="{8C1200E7-5FC8-47E2-9C61-26164CD110E4}" destId="{425D9B96-C781-4122-93D6-7A883D411FE0}" srcOrd="3" destOrd="0" parTransId="{D0C192AD-0C4A-4E29-9351-9431292DCBB0}" sibTransId="{0E03EFE2-5356-4194-BF63-0C97F6358FC9}"/>
    <dgm:cxn modelId="{AF894F8A-F6BB-4C7B-9A2B-613D9521B26D}" srcId="{8C1200E7-5FC8-47E2-9C61-26164CD110E4}" destId="{5A8F68E2-BA52-4910-BB94-C6DF81945F83}" srcOrd="2" destOrd="0" parTransId="{C44069CD-814A-4B82-8F55-DA1F45D22769}" sibTransId="{A05B75FA-D2C9-4AAB-AE2C-FEFE2AB8751F}"/>
    <dgm:cxn modelId="{4E2AEA96-8D48-468B-BA60-C19D5DF8EBF8}" type="presOf" srcId="{8C1200E7-5FC8-47E2-9C61-26164CD110E4}" destId="{DCAD40E3-F99E-4ED3-9966-EC76A6856026}" srcOrd="0" destOrd="0" presId="urn:microsoft.com/office/officeart/2005/8/layout/default"/>
    <dgm:cxn modelId="{F874C5A2-3E0F-4601-8477-F98BEFBFAEBC}" srcId="{5A8F68E2-BA52-4910-BB94-C6DF81945F83}" destId="{0BEA4251-724C-4A13-8DE6-8DD21BC1A8FD}" srcOrd="0" destOrd="0" parTransId="{8B07DEFF-94AD-4482-BC25-71FC4790D52A}" sibTransId="{12C30157-2F97-4614-A296-5A83B6861384}"/>
    <dgm:cxn modelId="{612E81A6-9A1B-40A7-AD28-5D8ADA7808A9}" srcId="{8C1200E7-5FC8-47E2-9C61-26164CD110E4}" destId="{5FCA65D4-3192-454F-876B-BA7C29C1F89F}" srcOrd="0" destOrd="0" parTransId="{88352A75-D574-4EC8-BD10-5572D0FEF7BA}" sibTransId="{DA020935-8E28-42D6-813C-9F96746A08DC}"/>
    <dgm:cxn modelId="{01C7A1A9-415F-431F-8A6C-8E10BBCE1BBA}" type="presOf" srcId="{FCBE13DC-0602-48A4-9EA1-5AB52956AD23}" destId="{3CD82571-8E41-4028-9585-32AB832BC4D3}" srcOrd="0" destOrd="1" presId="urn:microsoft.com/office/officeart/2005/8/layout/default"/>
    <dgm:cxn modelId="{7B0521C4-3050-45E7-9686-58458CE33751}" type="presOf" srcId="{5FCA65D4-3192-454F-876B-BA7C29C1F89F}" destId="{9CAD53D2-D3D4-4E79-92C1-E2FCCCBEF8EA}" srcOrd="0" destOrd="0" presId="urn:microsoft.com/office/officeart/2005/8/layout/default"/>
    <dgm:cxn modelId="{6B0590D9-2FE9-4A7B-B678-0E2E5339C341}" srcId="{425D9B96-C781-4122-93D6-7A883D411FE0}" destId="{B4B8C09E-3E21-467D-8788-6E50F86367AB}" srcOrd="0" destOrd="0" parTransId="{7C577D77-C950-490A-BBCF-FA795E101B26}" sibTransId="{936EE4F4-BD47-4C56-BE76-323AC90E56D9}"/>
    <dgm:cxn modelId="{4B3751E3-E0B1-4427-BF5A-ADFB4D16D407}" type="presOf" srcId="{425D9B96-C781-4122-93D6-7A883D411FE0}" destId="{8DEC92C2-7AF6-4083-84C3-7915A2CCD939}" srcOrd="0" destOrd="0" presId="urn:microsoft.com/office/officeart/2005/8/layout/default"/>
    <dgm:cxn modelId="{6D8FC6F5-0CDE-46C7-AB69-44A9B2EF77A9}" type="presOf" srcId="{5A8F68E2-BA52-4910-BB94-C6DF81945F83}" destId="{5AD0AD48-45A8-49B5-9A49-16076DE4F8A2}" srcOrd="0" destOrd="0" presId="urn:microsoft.com/office/officeart/2005/8/layout/default"/>
    <dgm:cxn modelId="{5CA930F9-3984-4B5C-956D-A184F5D8EFCD}" type="presParOf" srcId="{DCAD40E3-F99E-4ED3-9966-EC76A6856026}" destId="{9CAD53D2-D3D4-4E79-92C1-E2FCCCBEF8EA}" srcOrd="0" destOrd="0" presId="urn:microsoft.com/office/officeart/2005/8/layout/default"/>
    <dgm:cxn modelId="{5A3F73CD-B895-46AD-9CA7-EA2BD0D0AD7B}" type="presParOf" srcId="{DCAD40E3-F99E-4ED3-9966-EC76A6856026}" destId="{FB24E48C-9168-4A46-A290-D8B66F125A96}" srcOrd="1" destOrd="0" presId="urn:microsoft.com/office/officeart/2005/8/layout/default"/>
    <dgm:cxn modelId="{EE6D635B-F999-46DD-AC34-896ECAD20C19}" type="presParOf" srcId="{DCAD40E3-F99E-4ED3-9966-EC76A6856026}" destId="{3CD82571-8E41-4028-9585-32AB832BC4D3}" srcOrd="2" destOrd="0" presId="urn:microsoft.com/office/officeart/2005/8/layout/default"/>
    <dgm:cxn modelId="{410F74C7-17E4-4611-9E35-5EFC6BBA9D6F}" type="presParOf" srcId="{DCAD40E3-F99E-4ED3-9966-EC76A6856026}" destId="{896056AF-1AEE-447C-A4FC-98E05432EA05}" srcOrd="3" destOrd="0" presId="urn:microsoft.com/office/officeart/2005/8/layout/default"/>
    <dgm:cxn modelId="{0CB033F4-3E1E-4FB3-9DC1-126924580E50}" type="presParOf" srcId="{DCAD40E3-F99E-4ED3-9966-EC76A6856026}" destId="{5AD0AD48-45A8-49B5-9A49-16076DE4F8A2}" srcOrd="4" destOrd="0" presId="urn:microsoft.com/office/officeart/2005/8/layout/default"/>
    <dgm:cxn modelId="{9932CC24-E770-4AE0-8052-60E1E2B98BAC}" type="presParOf" srcId="{DCAD40E3-F99E-4ED3-9966-EC76A6856026}" destId="{E59B3D0C-37CA-4109-B634-2CBC7AA358F2}" srcOrd="5" destOrd="0" presId="urn:microsoft.com/office/officeart/2005/8/layout/default"/>
    <dgm:cxn modelId="{87AB0D97-C59F-458E-9DD0-37746C2B9927}" type="presParOf" srcId="{DCAD40E3-F99E-4ED3-9966-EC76A6856026}" destId="{8DEC92C2-7AF6-4083-84C3-7915A2CCD93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EE6DBE-6934-4817-8F82-487A8D8EA70D}" type="doc">
      <dgm:prSet loTypeId="urn:microsoft.com/office/officeart/2005/8/layout/process1" loCatId="process" qsTypeId="urn:microsoft.com/office/officeart/2005/8/quickstyle/simple1" qsCatId="simple" csTypeId="urn:microsoft.com/office/officeart/2005/8/colors/accent0_2" csCatId="mainScheme"/>
      <dgm:spPr/>
      <dgm:t>
        <a:bodyPr/>
        <a:lstStyle/>
        <a:p>
          <a:endParaRPr lang="es-ES"/>
        </a:p>
      </dgm:t>
    </dgm:pt>
    <dgm:pt modelId="{54D88C6E-866A-4199-87EF-6C26915CDCB7}">
      <dgm:prSet/>
      <dgm:spPr/>
      <dgm:t>
        <a:bodyPr/>
        <a:lstStyle/>
        <a:p>
          <a:pPr rtl="0"/>
          <a:r>
            <a:rPr lang="es-CO" b="1" dirty="0"/>
            <a:t>Beneficios.</a:t>
          </a:r>
          <a:endParaRPr lang="es-CO" dirty="0"/>
        </a:p>
      </dgm:t>
    </dgm:pt>
    <dgm:pt modelId="{78D28DE4-DEF6-413B-9A56-7C383801E52F}" type="parTrans" cxnId="{06154E12-99DF-49D2-AE0E-8D4915E1FC69}">
      <dgm:prSet/>
      <dgm:spPr/>
      <dgm:t>
        <a:bodyPr/>
        <a:lstStyle/>
        <a:p>
          <a:endParaRPr lang="es-ES"/>
        </a:p>
      </dgm:t>
    </dgm:pt>
    <dgm:pt modelId="{BE184F5E-8849-458F-901A-BAB01A017251}" type="sibTrans" cxnId="{06154E12-99DF-49D2-AE0E-8D4915E1FC69}">
      <dgm:prSet/>
      <dgm:spPr/>
      <dgm:t>
        <a:bodyPr/>
        <a:lstStyle/>
        <a:p>
          <a:endParaRPr lang="es-ES"/>
        </a:p>
      </dgm:t>
    </dgm:pt>
    <dgm:pt modelId="{AA8EB4AA-58A8-4548-A6A7-9C8BFB97A326}">
      <dgm:prSet/>
      <dgm:spPr/>
      <dgm:t>
        <a:bodyPr/>
        <a:lstStyle/>
        <a:p>
          <a:pPr rtl="0"/>
          <a:r>
            <a:rPr lang="es-CO" dirty="0"/>
            <a:t>El problema que desaparece cuando lo compra.</a:t>
          </a:r>
        </a:p>
      </dgm:t>
    </dgm:pt>
    <dgm:pt modelId="{986E02C6-64A4-46EF-9F65-35840ABA95A8}" type="parTrans" cxnId="{744B80B9-09D7-4F5A-B552-E82C06081BB8}">
      <dgm:prSet/>
      <dgm:spPr/>
      <dgm:t>
        <a:bodyPr/>
        <a:lstStyle/>
        <a:p>
          <a:endParaRPr lang="es-ES"/>
        </a:p>
      </dgm:t>
    </dgm:pt>
    <dgm:pt modelId="{B6DB52FD-B41A-479C-9623-D1FBA8E9B5D5}" type="sibTrans" cxnId="{744B80B9-09D7-4F5A-B552-E82C06081BB8}">
      <dgm:prSet/>
      <dgm:spPr/>
      <dgm:t>
        <a:bodyPr/>
        <a:lstStyle/>
        <a:p>
          <a:endParaRPr lang="es-ES"/>
        </a:p>
      </dgm:t>
    </dgm:pt>
    <dgm:pt modelId="{6D0607A5-586D-413F-A9FF-22683DEEE122}">
      <dgm:prSet/>
      <dgm:spPr/>
      <dgm:t>
        <a:bodyPr/>
        <a:lstStyle/>
        <a:p>
          <a:pPr rtl="0"/>
          <a:r>
            <a:rPr lang="es-CO" dirty="0"/>
            <a:t>Lo que está perdiendo por no tenerlo.</a:t>
          </a:r>
        </a:p>
      </dgm:t>
    </dgm:pt>
    <dgm:pt modelId="{31D0A45E-B82F-4510-B0A9-5E2DF92E5F4C}" type="parTrans" cxnId="{6E525E67-4CB9-4722-BD3C-6D12633FD9BD}">
      <dgm:prSet/>
      <dgm:spPr/>
      <dgm:t>
        <a:bodyPr/>
        <a:lstStyle/>
        <a:p>
          <a:endParaRPr lang="es-ES"/>
        </a:p>
      </dgm:t>
    </dgm:pt>
    <dgm:pt modelId="{F9270427-483D-4899-B74C-D2067DC5959A}" type="sibTrans" cxnId="{6E525E67-4CB9-4722-BD3C-6D12633FD9BD}">
      <dgm:prSet/>
      <dgm:spPr/>
      <dgm:t>
        <a:bodyPr/>
        <a:lstStyle/>
        <a:p>
          <a:endParaRPr lang="es-ES"/>
        </a:p>
      </dgm:t>
    </dgm:pt>
    <dgm:pt modelId="{27CD9C8E-D5EE-4EBA-AEF4-B3785DAE4265}">
      <dgm:prSet/>
      <dgm:spPr/>
      <dgm:t>
        <a:bodyPr/>
        <a:lstStyle/>
        <a:p>
          <a:pPr rtl="0"/>
          <a:r>
            <a:rPr lang="es-CO" dirty="0"/>
            <a:t>Lo que aporta en la vida del cliente si lo compra.</a:t>
          </a:r>
        </a:p>
      </dgm:t>
    </dgm:pt>
    <dgm:pt modelId="{4D6B672A-15DA-4E73-9B1B-AC9B6D14B9E5}" type="parTrans" cxnId="{C1E0799A-C3B2-42A7-8CC7-6B4B7A98EB24}">
      <dgm:prSet/>
      <dgm:spPr/>
      <dgm:t>
        <a:bodyPr/>
        <a:lstStyle/>
        <a:p>
          <a:endParaRPr lang="es-ES"/>
        </a:p>
      </dgm:t>
    </dgm:pt>
    <dgm:pt modelId="{09FC4B98-292D-412E-A485-207A32A70C22}" type="sibTrans" cxnId="{C1E0799A-C3B2-42A7-8CC7-6B4B7A98EB24}">
      <dgm:prSet/>
      <dgm:spPr/>
      <dgm:t>
        <a:bodyPr/>
        <a:lstStyle/>
        <a:p>
          <a:endParaRPr lang="es-ES"/>
        </a:p>
      </dgm:t>
    </dgm:pt>
    <dgm:pt modelId="{BABC4A6F-6443-4A8F-B435-68B1D2530871}">
      <dgm:prSet/>
      <dgm:spPr/>
      <dgm:t>
        <a:bodyPr/>
        <a:lstStyle/>
        <a:p>
          <a:pPr rtl="0"/>
          <a:r>
            <a:rPr lang="es-CO" b="1" dirty="0"/>
            <a:t>Relacionado con el dinero o el tiempo</a:t>
          </a:r>
          <a:endParaRPr lang="es-CO" dirty="0"/>
        </a:p>
      </dgm:t>
    </dgm:pt>
    <dgm:pt modelId="{D92FBD8F-4FF2-4BF7-8CA2-A0A7F16777A7}" type="parTrans" cxnId="{9C0579D6-0FE0-470A-8139-0803451C9C23}">
      <dgm:prSet/>
      <dgm:spPr/>
      <dgm:t>
        <a:bodyPr/>
        <a:lstStyle/>
        <a:p>
          <a:endParaRPr lang="es-ES"/>
        </a:p>
      </dgm:t>
    </dgm:pt>
    <dgm:pt modelId="{A234ADE0-6DBA-455A-94EF-149DE237BDB5}" type="sibTrans" cxnId="{9C0579D6-0FE0-470A-8139-0803451C9C23}">
      <dgm:prSet/>
      <dgm:spPr/>
      <dgm:t>
        <a:bodyPr/>
        <a:lstStyle/>
        <a:p>
          <a:endParaRPr lang="es-ES"/>
        </a:p>
      </dgm:t>
    </dgm:pt>
    <dgm:pt modelId="{2CE56E74-2CF5-4FFB-B360-D259DCC1282B}">
      <dgm:prSet/>
      <dgm:spPr/>
      <dgm:t>
        <a:bodyPr/>
        <a:lstStyle/>
        <a:p>
          <a:pPr rtl="0"/>
          <a:r>
            <a:rPr lang="es-CO" dirty="0"/>
            <a:t>Todo lo que implique ganar dinero, ahorrar o invertir</a:t>
          </a:r>
        </a:p>
      </dgm:t>
    </dgm:pt>
    <dgm:pt modelId="{AF142CF5-4AC6-4BE5-AC4E-EB760858ABA5}" type="parTrans" cxnId="{CA800115-6455-419D-A73F-81E9AA0D7E60}">
      <dgm:prSet/>
      <dgm:spPr/>
      <dgm:t>
        <a:bodyPr/>
        <a:lstStyle/>
        <a:p>
          <a:endParaRPr lang="es-ES"/>
        </a:p>
      </dgm:t>
    </dgm:pt>
    <dgm:pt modelId="{577EAE56-82DD-4392-AE8E-85C98514ACCD}" type="sibTrans" cxnId="{CA800115-6455-419D-A73F-81E9AA0D7E60}">
      <dgm:prSet/>
      <dgm:spPr/>
      <dgm:t>
        <a:bodyPr/>
        <a:lstStyle/>
        <a:p>
          <a:endParaRPr lang="es-ES"/>
        </a:p>
      </dgm:t>
    </dgm:pt>
    <dgm:pt modelId="{4A112FA7-E8FB-4312-8302-CD5630825979}">
      <dgm:prSet/>
      <dgm:spPr/>
      <dgm:t>
        <a:bodyPr/>
        <a:lstStyle/>
        <a:p>
          <a:pPr rtl="0"/>
          <a:r>
            <a:rPr lang="es-CO" dirty="0"/>
            <a:t>Conseguir más tiempo libre</a:t>
          </a:r>
        </a:p>
      </dgm:t>
    </dgm:pt>
    <dgm:pt modelId="{32EFED97-EA90-498A-AFB8-77B2D0B401A5}" type="parTrans" cxnId="{E03E3D67-FB44-4195-8FA6-84A1B489D1D5}">
      <dgm:prSet/>
      <dgm:spPr/>
      <dgm:t>
        <a:bodyPr/>
        <a:lstStyle/>
        <a:p>
          <a:endParaRPr lang="es-ES"/>
        </a:p>
      </dgm:t>
    </dgm:pt>
    <dgm:pt modelId="{4069FD42-BC62-42BE-93E8-9DDA8E2415B6}" type="sibTrans" cxnId="{E03E3D67-FB44-4195-8FA6-84A1B489D1D5}">
      <dgm:prSet/>
      <dgm:spPr/>
      <dgm:t>
        <a:bodyPr/>
        <a:lstStyle/>
        <a:p>
          <a:endParaRPr lang="es-ES"/>
        </a:p>
      </dgm:t>
    </dgm:pt>
    <dgm:pt modelId="{933E12BC-FC3A-4D4D-887D-9D46505A48AB}">
      <dgm:prSet/>
      <dgm:spPr/>
      <dgm:t>
        <a:bodyPr/>
        <a:lstStyle/>
        <a:p>
          <a:pPr rtl="0"/>
          <a:r>
            <a:rPr lang="es-CO" dirty="0"/>
            <a:t>Poder tener periodos de vacaciones más largos</a:t>
          </a:r>
        </a:p>
      </dgm:t>
    </dgm:pt>
    <dgm:pt modelId="{79DAB7C1-4525-451D-A577-7BFA73379209}" type="parTrans" cxnId="{E3ED4C55-CDB1-4A18-80ED-4D0C9FD8BA9F}">
      <dgm:prSet/>
      <dgm:spPr/>
      <dgm:t>
        <a:bodyPr/>
        <a:lstStyle/>
        <a:p>
          <a:endParaRPr lang="es-ES"/>
        </a:p>
      </dgm:t>
    </dgm:pt>
    <dgm:pt modelId="{6AC51B6F-59BA-4072-8185-66875C667A23}" type="sibTrans" cxnId="{E3ED4C55-CDB1-4A18-80ED-4D0C9FD8BA9F}">
      <dgm:prSet/>
      <dgm:spPr/>
      <dgm:t>
        <a:bodyPr/>
        <a:lstStyle/>
        <a:p>
          <a:endParaRPr lang="es-ES"/>
        </a:p>
      </dgm:t>
    </dgm:pt>
    <dgm:pt modelId="{2AFEFC8F-F62C-4F9C-9059-C2A8B64DDC5E}">
      <dgm:prSet/>
      <dgm:spPr/>
      <dgm:t>
        <a:bodyPr/>
        <a:lstStyle/>
        <a:p>
          <a:pPr rtl="0"/>
          <a:r>
            <a:rPr lang="es-CO" b="1" dirty="0"/>
            <a:t>Relacionado con la salud y el bienestar</a:t>
          </a:r>
          <a:endParaRPr lang="es-CO" dirty="0"/>
        </a:p>
      </dgm:t>
    </dgm:pt>
    <dgm:pt modelId="{FD75386B-9064-4048-895A-CC5FE6066633}" type="parTrans" cxnId="{226784B6-3B8E-41C3-B883-51359984D8CB}">
      <dgm:prSet/>
      <dgm:spPr/>
      <dgm:t>
        <a:bodyPr/>
        <a:lstStyle/>
        <a:p>
          <a:endParaRPr lang="es-ES"/>
        </a:p>
      </dgm:t>
    </dgm:pt>
    <dgm:pt modelId="{BF862182-3FD0-41EA-BBB7-104BFE4D32D7}" type="sibTrans" cxnId="{226784B6-3B8E-41C3-B883-51359984D8CB}">
      <dgm:prSet/>
      <dgm:spPr/>
      <dgm:t>
        <a:bodyPr/>
        <a:lstStyle/>
        <a:p>
          <a:endParaRPr lang="es-ES"/>
        </a:p>
      </dgm:t>
    </dgm:pt>
    <dgm:pt modelId="{EAE77FB4-8688-4BB9-AB9B-997E5CBC801C}">
      <dgm:prSet/>
      <dgm:spPr/>
      <dgm:t>
        <a:bodyPr/>
        <a:lstStyle/>
        <a:p>
          <a:pPr rtl="0"/>
          <a:r>
            <a:rPr lang="es-CO" dirty="0"/>
            <a:t>Dormir mejor</a:t>
          </a:r>
        </a:p>
      </dgm:t>
    </dgm:pt>
    <dgm:pt modelId="{CD9512E6-8338-4342-91A5-D10FF014E521}" type="parTrans" cxnId="{B2BEEAAD-A3F3-43B9-AB9D-48CC4218F2A9}">
      <dgm:prSet/>
      <dgm:spPr/>
      <dgm:t>
        <a:bodyPr/>
        <a:lstStyle/>
        <a:p>
          <a:endParaRPr lang="es-ES"/>
        </a:p>
      </dgm:t>
    </dgm:pt>
    <dgm:pt modelId="{DBDB9193-9AD7-445F-ACA9-7DEFF88B9C63}" type="sibTrans" cxnId="{B2BEEAAD-A3F3-43B9-AB9D-48CC4218F2A9}">
      <dgm:prSet/>
      <dgm:spPr/>
      <dgm:t>
        <a:bodyPr/>
        <a:lstStyle/>
        <a:p>
          <a:endParaRPr lang="es-ES"/>
        </a:p>
      </dgm:t>
    </dgm:pt>
    <dgm:pt modelId="{1CE557CC-0081-4CC8-99E2-5D096493AF2D}">
      <dgm:prSet/>
      <dgm:spPr/>
      <dgm:t>
        <a:bodyPr/>
        <a:lstStyle/>
        <a:p>
          <a:pPr rtl="0"/>
          <a:r>
            <a:rPr lang="es-CO" dirty="0"/>
            <a:t>Perder peso</a:t>
          </a:r>
        </a:p>
      </dgm:t>
    </dgm:pt>
    <dgm:pt modelId="{FC9A6B0F-47D3-42F7-917F-B7AE6FD636A4}" type="parTrans" cxnId="{1DD88946-B1CA-4136-8A6E-AB1AF6A4E31F}">
      <dgm:prSet/>
      <dgm:spPr/>
      <dgm:t>
        <a:bodyPr/>
        <a:lstStyle/>
        <a:p>
          <a:endParaRPr lang="es-ES"/>
        </a:p>
      </dgm:t>
    </dgm:pt>
    <dgm:pt modelId="{6E154FBB-7BC5-4382-ABA0-D8117F146E62}" type="sibTrans" cxnId="{1DD88946-B1CA-4136-8A6E-AB1AF6A4E31F}">
      <dgm:prSet/>
      <dgm:spPr/>
      <dgm:t>
        <a:bodyPr/>
        <a:lstStyle/>
        <a:p>
          <a:endParaRPr lang="es-ES"/>
        </a:p>
      </dgm:t>
    </dgm:pt>
    <dgm:pt modelId="{FED49CFC-D155-4B8D-9671-1640629236CF}">
      <dgm:prSet/>
      <dgm:spPr/>
      <dgm:t>
        <a:bodyPr/>
        <a:lstStyle/>
        <a:p>
          <a:pPr rtl="0"/>
          <a:r>
            <a:rPr lang="es-CO" dirty="0"/>
            <a:t>Controlar el estrés y la ansiedad</a:t>
          </a:r>
        </a:p>
      </dgm:t>
    </dgm:pt>
    <dgm:pt modelId="{E97BFB75-4D8D-433A-B66F-10408CD11C3E}" type="parTrans" cxnId="{430F59EE-BC48-4FB9-B2CD-D49C0F87A3E7}">
      <dgm:prSet/>
      <dgm:spPr/>
      <dgm:t>
        <a:bodyPr/>
        <a:lstStyle/>
        <a:p>
          <a:endParaRPr lang="es-ES"/>
        </a:p>
      </dgm:t>
    </dgm:pt>
    <dgm:pt modelId="{DB3B0FDC-F4A7-4C6F-9C01-AB23EC455933}" type="sibTrans" cxnId="{430F59EE-BC48-4FB9-B2CD-D49C0F87A3E7}">
      <dgm:prSet/>
      <dgm:spPr/>
      <dgm:t>
        <a:bodyPr/>
        <a:lstStyle/>
        <a:p>
          <a:endParaRPr lang="es-ES"/>
        </a:p>
      </dgm:t>
    </dgm:pt>
    <dgm:pt modelId="{D1BD9333-F361-494B-8DBD-EB7FFDFBAA80}">
      <dgm:prSet/>
      <dgm:spPr/>
      <dgm:t>
        <a:bodyPr/>
        <a:lstStyle/>
        <a:p>
          <a:pPr rtl="0"/>
          <a:r>
            <a:rPr lang="es-CO" dirty="0"/>
            <a:t>Eliminar el dolor</a:t>
          </a:r>
        </a:p>
      </dgm:t>
    </dgm:pt>
    <dgm:pt modelId="{A7F80FC1-94D5-4037-8596-F026B9BE460A}" type="parTrans" cxnId="{6D75C1EC-8ADC-4F35-B5C1-607CE689E5BC}">
      <dgm:prSet/>
      <dgm:spPr/>
      <dgm:t>
        <a:bodyPr/>
        <a:lstStyle/>
        <a:p>
          <a:endParaRPr lang="es-ES"/>
        </a:p>
      </dgm:t>
    </dgm:pt>
    <dgm:pt modelId="{836ED6D8-432A-4D49-8850-A174D2C1DA2E}" type="sibTrans" cxnId="{6D75C1EC-8ADC-4F35-B5C1-607CE689E5BC}">
      <dgm:prSet/>
      <dgm:spPr/>
      <dgm:t>
        <a:bodyPr/>
        <a:lstStyle/>
        <a:p>
          <a:endParaRPr lang="es-ES"/>
        </a:p>
      </dgm:t>
    </dgm:pt>
    <dgm:pt modelId="{99A8B087-63A6-4D46-87A8-C7F9054F7738}">
      <dgm:prSet/>
      <dgm:spPr/>
      <dgm:t>
        <a:bodyPr/>
        <a:lstStyle/>
        <a:p>
          <a:pPr rtl="0"/>
          <a:r>
            <a:rPr lang="es-CO" dirty="0"/>
            <a:t>Ser más feliz</a:t>
          </a:r>
        </a:p>
      </dgm:t>
    </dgm:pt>
    <dgm:pt modelId="{05F0C34E-87B6-4C27-AF48-F9CA21E33334}" type="parTrans" cxnId="{FE98D1B8-9D5A-4DE4-A889-A8CBC9B73C8A}">
      <dgm:prSet/>
      <dgm:spPr/>
      <dgm:t>
        <a:bodyPr/>
        <a:lstStyle/>
        <a:p>
          <a:endParaRPr lang="es-ES"/>
        </a:p>
      </dgm:t>
    </dgm:pt>
    <dgm:pt modelId="{BCCDDE94-4CA3-4C0C-AFC5-3003B37F108F}" type="sibTrans" cxnId="{FE98D1B8-9D5A-4DE4-A889-A8CBC9B73C8A}">
      <dgm:prSet/>
      <dgm:spPr/>
      <dgm:t>
        <a:bodyPr/>
        <a:lstStyle/>
        <a:p>
          <a:endParaRPr lang="es-ES"/>
        </a:p>
      </dgm:t>
    </dgm:pt>
    <dgm:pt modelId="{07AED085-5BAC-4CC2-9B15-1CD21FED1CD9}">
      <dgm:prSet/>
      <dgm:spPr/>
      <dgm:t>
        <a:bodyPr/>
        <a:lstStyle/>
        <a:p>
          <a:pPr rtl="0"/>
          <a:r>
            <a:rPr lang="es-CO" dirty="0"/>
            <a:t>Controlar las preocupaciones</a:t>
          </a:r>
        </a:p>
      </dgm:t>
    </dgm:pt>
    <dgm:pt modelId="{7AA657FA-05AA-4816-9408-1122C930B9B0}" type="parTrans" cxnId="{670757B0-203F-4EBE-8363-DD26A6D74242}">
      <dgm:prSet/>
      <dgm:spPr/>
      <dgm:t>
        <a:bodyPr/>
        <a:lstStyle/>
        <a:p>
          <a:endParaRPr lang="es-ES"/>
        </a:p>
      </dgm:t>
    </dgm:pt>
    <dgm:pt modelId="{CA73AC34-2463-4C9E-829E-EAEB31BC9C31}" type="sibTrans" cxnId="{670757B0-203F-4EBE-8363-DD26A6D74242}">
      <dgm:prSet/>
      <dgm:spPr/>
      <dgm:t>
        <a:bodyPr/>
        <a:lstStyle/>
        <a:p>
          <a:endParaRPr lang="es-ES"/>
        </a:p>
      </dgm:t>
    </dgm:pt>
    <dgm:pt modelId="{EBD8DAB0-685D-4B77-9520-33AFA42D5912}">
      <dgm:prSet/>
      <dgm:spPr/>
      <dgm:t>
        <a:bodyPr/>
        <a:lstStyle/>
        <a:p>
          <a:pPr rtl="0"/>
          <a:r>
            <a:rPr lang="es-CO" dirty="0"/>
            <a:t>Superar los miedos</a:t>
          </a:r>
        </a:p>
      </dgm:t>
    </dgm:pt>
    <dgm:pt modelId="{11F2EE86-4D03-4D40-933C-36703D0A686E}" type="parTrans" cxnId="{9450A9FE-4ABD-4F25-96E1-915B68524343}">
      <dgm:prSet/>
      <dgm:spPr/>
      <dgm:t>
        <a:bodyPr/>
        <a:lstStyle/>
        <a:p>
          <a:endParaRPr lang="es-ES"/>
        </a:p>
      </dgm:t>
    </dgm:pt>
    <dgm:pt modelId="{9BA97603-65C6-43D2-B46A-27A6A786F5D1}" type="sibTrans" cxnId="{9450A9FE-4ABD-4F25-96E1-915B68524343}">
      <dgm:prSet/>
      <dgm:spPr/>
      <dgm:t>
        <a:bodyPr/>
        <a:lstStyle/>
        <a:p>
          <a:endParaRPr lang="es-ES"/>
        </a:p>
      </dgm:t>
    </dgm:pt>
    <dgm:pt modelId="{2AD1F6E3-224D-4988-9212-7A66BC0F93E9}">
      <dgm:prSet/>
      <dgm:spPr/>
      <dgm:t>
        <a:bodyPr/>
        <a:lstStyle/>
        <a:p>
          <a:pPr rtl="0"/>
          <a:r>
            <a:rPr lang="es-CO" dirty="0"/>
            <a:t>Tener más energía vital</a:t>
          </a:r>
        </a:p>
      </dgm:t>
    </dgm:pt>
    <dgm:pt modelId="{DE996F34-C7B9-475B-900A-5C06D858BE47}" type="parTrans" cxnId="{55BE1482-5E54-40C5-A5E5-D04F3EACCE16}">
      <dgm:prSet/>
      <dgm:spPr/>
      <dgm:t>
        <a:bodyPr/>
        <a:lstStyle/>
        <a:p>
          <a:endParaRPr lang="es-ES"/>
        </a:p>
      </dgm:t>
    </dgm:pt>
    <dgm:pt modelId="{E3851FD0-3B34-4413-B165-A2AFE3A48CDC}" type="sibTrans" cxnId="{55BE1482-5E54-40C5-A5E5-D04F3EACCE16}">
      <dgm:prSet/>
      <dgm:spPr/>
      <dgm:t>
        <a:bodyPr/>
        <a:lstStyle/>
        <a:p>
          <a:endParaRPr lang="es-ES"/>
        </a:p>
      </dgm:t>
    </dgm:pt>
    <dgm:pt modelId="{79E0450B-0E55-471B-99FB-DEA6D4F1474E}">
      <dgm:prSet/>
      <dgm:spPr/>
      <dgm:t>
        <a:bodyPr/>
        <a:lstStyle/>
        <a:p>
          <a:pPr rtl="0"/>
          <a:r>
            <a:rPr lang="es-CO" b="1" dirty="0"/>
            <a:t>Relacionado con otras personas</a:t>
          </a:r>
          <a:endParaRPr lang="es-CO" dirty="0"/>
        </a:p>
      </dgm:t>
    </dgm:pt>
    <dgm:pt modelId="{3D682018-D824-456F-82DD-871C3F7D9A41}" type="parTrans" cxnId="{908E2695-683B-4208-B027-1D8B4D384B02}">
      <dgm:prSet/>
      <dgm:spPr/>
      <dgm:t>
        <a:bodyPr/>
        <a:lstStyle/>
        <a:p>
          <a:endParaRPr lang="es-ES"/>
        </a:p>
      </dgm:t>
    </dgm:pt>
    <dgm:pt modelId="{E1B0B319-897C-4B3A-80EF-24F75182E5AC}" type="sibTrans" cxnId="{908E2695-683B-4208-B027-1D8B4D384B02}">
      <dgm:prSet/>
      <dgm:spPr/>
      <dgm:t>
        <a:bodyPr/>
        <a:lstStyle/>
        <a:p>
          <a:endParaRPr lang="es-ES"/>
        </a:p>
      </dgm:t>
    </dgm:pt>
    <dgm:pt modelId="{06672DEF-912C-442D-AC6A-CE5FD60F98B7}">
      <dgm:prSet/>
      <dgm:spPr/>
      <dgm:t>
        <a:bodyPr/>
        <a:lstStyle/>
        <a:p>
          <a:pPr rtl="0"/>
          <a:r>
            <a:rPr lang="es-CO" dirty="0"/>
            <a:t>Encontrar pareja</a:t>
          </a:r>
        </a:p>
      </dgm:t>
    </dgm:pt>
    <dgm:pt modelId="{9B9B35E0-C2F1-477E-A30B-88628E9965A6}" type="parTrans" cxnId="{39955F80-00D5-4B72-B106-3688D0016A80}">
      <dgm:prSet/>
      <dgm:spPr/>
      <dgm:t>
        <a:bodyPr/>
        <a:lstStyle/>
        <a:p>
          <a:endParaRPr lang="es-ES"/>
        </a:p>
      </dgm:t>
    </dgm:pt>
    <dgm:pt modelId="{5D3E31C7-6080-4FCA-B639-EA2A7F73F52B}" type="sibTrans" cxnId="{39955F80-00D5-4B72-B106-3688D0016A80}">
      <dgm:prSet/>
      <dgm:spPr/>
      <dgm:t>
        <a:bodyPr/>
        <a:lstStyle/>
        <a:p>
          <a:endParaRPr lang="es-ES"/>
        </a:p>
      </dgm:t>
    </dgm:pt>
    <dgm:pt modelId="{02C6E84D-A4CB-4C84-B127-EF65E6F37B08}">
      <dgm:prSet/>
      <dgm:spPr/>
      <dgm:t>
        <a:bodyPr/>
        <a:lstStyle/>
        <a:p>
          <a:pPr rtl="0"/>
          <a:r>
            <a:rPr lang="es-CO" dirty="0"/>
            <a:t>Lograr reconocimiento y respeto de los demás</a:t>
          </a:r>
        </a:p>
      </dgm:t>
    </dgm:pt>
    <dgm:pt modelId="{FEB26C53-EA75-4B97-87AD-E0B17D8769C7}" type="parTrans" cxnId="{083743BC-34CC-4322-9951-117B6F402134}">
      <dgm:prSet/>
      <dgm:spPr/>
      <dgm:t>
        <a:bodyPr/>
        <a:lstStyle/>
        <a:p>
          <a:endParaRPr lang="es-ES"/>
        </a:p>
      </dgm:t>
    </dgm:pt>
    <dgm:pt modelId="{45887BD2-7B27-4270-94FD-D1EF8B55F736}" type="sibTrans" cxnId="{083743BC-34CC-4322-9951-117B6F402134}">
      <dgm:prSet/>
      <dgm:spPr/>
      <dgm:t>
        <a:bodyPr/>
        <a:lstStyle/>
        <a:p>
          <a:endParaRPr lang="es-ES"/>
        </a:p>
      </dgm:t>
    </dgm:pt>
    <dgm:pt modelId="{B18D20A3-1077-46A8-B15A-212ED88532D7}">
      <dgm:prSet/>
      <dgm:spPr/>
      <dgm:t>
        <a:bodyPr/>
        <a:lstStyle/>
        <a:p>
          <a:pPr rtl="0"/>
          <a:r>
            <a:rPr lang="es-CO" dirty="0"/>
            <a:t>Hacer amigos</a:t>
          </a:r>
        </a:p>
      </dgm:t>
    </dgm:pt>
    <dgm:pt modelId="{92D94A6A-31FA-40BE-B619-BDC172C6C264}" type="parTrans" cxnId="{1D9662F8-346D-4C6B-8915-420E6F57DA2B}">
      <dgm:prSet/>
      <dgm:spPr/>
      <dgm:t>
        <a:bodyPr/>
        <a:lstStyle/>
        <a:p>
          <a:endParaRPr lang="es-ES"/>
        </a:p>
      </dgm:t>
    </dgm:pt>
    <dgm:pt modelId="{08484225-6285-4D52-A543-48B8790EAA1C}" type="sibTrans" cxnId="{1D9662F8-346D-4C6B-8915-420E6F57DA2B}">
      <dgm:prSet/>
      <dgm:spPr/>
      <dgm:t>
        <a:bodyPr/>
        <a:lstStyle/>
        <a:p>
          <a:endParaRPr lang="es-ES"/>
        </a:p>
      </dgm:t>
    </dgm:pt>
    <dgm:pt modelId="{DE5C2234-F23F-40A5-B1D5-59C7169CB42C}">
      <dgm:prSet/>
      <dgm:spPr/>
      <dgm:t>
        <a:bodyPr/>
        <a:lstStyle/>
        <a:p>
          <a:pPr rtl="0"/>
          <a:r>
            <a:rPr lang="es-CO" dirty="0"/>
            <a:t>Mejorar las relaciones familiares</a:t>
          </a:r>
        </a:p>
      </dgm:t>
    </dgm:pt>
    <dgm:pt modelId="{1C305B6C-D187-4F98-9D83-5DD8C212C07E}" type="parTrans" cxnId="{6C9E17FE-1562-4284-9D11-0076C62B6654}">
      <dgm:prSet/>
      <dgm:spPr/>
      <dgm:t>
        <a:bodyPr/>
        <a:lstStyle/>
        <a:p>
          <a:endParaRPr lang="es-ES"/>
        </a:p>
      </dgm:t>
    </dgm:pt>
    <dgm:pt modelId="{7D9AABAD-6B68-41D3-BE95-1BC71C9005D4}" type="sibTrans" cxnId="{6C9E17FE-1562-4284-9D11-0076C62B6654}">
      <dgm:prSet/>
      <dgm:spPr/>
      <dgm:t>
        <a:bodyPr/>
        <a:lstStyle/>
        <a:p>
          <a:endParaRPr lang="es-ES"/>
        </a:p>
      </dgm:t>
    </dgm:pt>
    <dgm:pt modelId="{1D1F48C9-DD29-4483-80FA-34DD75AFA3A6}" type="pres">
      <dgm:prSet presAssocID="{76EE6DBE-6934-4817-8F82-487A8D8EA70D}" presName="Name0" presStyleCnt="0">
        <dgm:presLayoutVars>
          <dgm:dir/>
          <dgm:resizeHandles val="exact"/>
        </dgm:presLayoutVars>
      </dgm:prSet>
      <dgm:spPr/>
    </dgm:pt>
    <dgm:pt modelId="{081244C9-2E88-42F3-BFB9-1A721F2372AD}" type="pres">
      <dgm:prSet presAssocID="{54D88C6E-866A-4199-87EF-6C26915CDCB7}" presName="node" presStyleLbl="node1" presStyleIdx="0" presStyleCnt="4">
        <dgm:presLayoutVars>
          <dgm:bulletEnabled val="1"/>
        </dgm:presLayoutVars>
      </dgm:prSet>
      <dgm:spPr/>
    </dgm:pt>
    <dgm:pt modelId="{4EEE34EB-8FE4-4585-8D75-7070EB7AFC20}" type="pres">
      <dgm:prSet presAssocID="{BE184F5E-8849-458F-901A-BAB01A017251}" presName="sibTrans" presStyleLbl="sibTrans2D1" presStyleIdx="0" presStyleCnt="3"/>
      <dgm:spPr/>
    </dgm:pt>
    <dgm:pt modelId="{65B40AC2-7ECC-4C71-98AF-F4CE0C84B292}" type="pres">
      <dgm:prSet presAssocID="{BE184F5E-8849-458F-901A-BAB01A017251}" presName="connectorText" presStyleLbl="sibTrans2D1" presStyleIdx="0" presStyleCnt="3"/>
      <dgm:spPr/>
    </dgm:pt>
    <dgm:pt modelId="{02D1C680-FCAC-4B58-B8C3-D2E7413794C7}" type="pres">
      <dgm:prSet presAssocID="{BABC4A6F-6443-4A8F-B435-68B1D2530871}" presName="node" presStyleLbl="node1" presStyleIdx="1" presStyleCnt="4">
        <dgm:presLayoutVars>
          <dgm:bulletEnabled val="1"/>
        </dgm:presLayoutVars>
      </dgm:prSet>
      <dgm:spPr/>
    </dgm:pt>
    <dgm:pt modelId="{1523A26A-2B64-4DBD-8207-42049156872C}" type="pres">
      <dgm:prSet presAssocID="{A234ADE0-6DBA-455A-94EF-149DE237BDB5}" presName="sibTrans" presStyleLbl="sibTrans2D1" presStyleIdx="1" presStyleCnt="3"/>
      <dgm:spPr/>
    </dgm:pt>
    <dgm:pt modelId="{96E1010C-4BEB-4D4D-AD0B-5BB52A04CCB1}" type="pres">
      <dgm:prSet presAssocID="{A234ADE0-6DBA-455A-94EF-149DE237BDB5}" presName="connectorText" presStyleLbl="sibTrans2D1" presStyleIdx="1" presStyleCnt="3"/>
      <dgm:spPr/>
    </dgm:pt>
    <dgm:pt modelId="{1F64EDC9-5CA2-4A2D-B043-49591AF7EB60}" type="pres">
      <dgm:prSet presAssocID="{2AFEFC8F-F62C-4F9C-9059-C2A8B64DDC5E}" presName="node" presStyleLbl="node1" presStyleIdx="2" presStyleCnt="4">
        <dgm:presLayoutVars>
          <dgm:bulletEnabled val="1"/>
        </dgm:presLayoutVars>
      </dgm:prSet>
      <dgm:spPr/>
    </dgm:pt>
    <dgm:pt modelId="{FB5524B3-2EA8-4BAA-B538-B6EF48DDDCDF}" type="pres">
      <dgm:prSet presAssocID="{BF862182-3FD0-41EA-BBB7-104BFE4D32D7}" presName="sibTrans" presStyleLbl="sibTrans2D1" presStyleIdx="2" presStyleCnt="3"/>
      <dgm:spPr/>
    </dgm:pt>
    <dgm:pt modelId="{29AE5A34-8C15-4DF8-9ED6-45E9C2EAE6E3}" type="pres">
      <dgm:prSet presAssocID="{BF862182-3FD0-41EA-BBB7-104BFE4D32D7}" presName="connectorText" presStyleLbl="sibTrans2D1" presStyleIdx="2" presStyleCnt="3"/>
      <dgm:spPr/>
    </dgm:pt>
    <dgm:pt modelId="{00F89FA7-A998-4F53-AD82-09F4FD226A59}" type="pres">
      <dgm:prSet presAssocID="{79E0450B-0E55-471B-99FB-DEA6D4F1474E}" presName="node" presStyleLbl="node1" presStyleIdx="3" presStyleCnt="4">
        <dgm:presLayoutVars>
          <dgm:bulletEnabled val="1"/>
        </dgm:presLayoutVars>
      </dgm:prSet>
      <dgm:spPr/>
    </dgm:pt>
  </dgm:ptLst>
  <dgm:cxnLst>
    <dgm:cxn modelId="{50309E01-D582-4C22-B413-808AF7558217}" type="presOf" srcId="{A234ADE0-6DBA-455A-94EF-149DE237BDB5}" destId="{1523A26A-2B64-4DBD-8207-42049156872C}" srcOrd="0" destOrd="0" presId="urn:microsoft.com/office/officeart/2005/8/layout/process1"/>
    <dgm:cxn modelId="{3DE93B10-13A2-4EF5-81FA-30E84E2DA29E}" type="presOf" srcId="{FED49CFC-D155-4B8D-9671-1640629236CF}" destId="{1F64EDC9-5CA2-4A2D-B043-49591AF7EB60}" srcOrd="0" destOrd="3" presId="urn:microsoft.com/office/officeart/2005/8/layout/process1"/>
    <dgm:cxn modelId="{06154E12-99DF-49D2-AE0E-8D4915E1FC69}" srcId="{76EE6DBE-6934-4817-8F82-487A8D8EA70D}" destId="{54D88C6E-866A-4199-87EF-6C26915CDCB7}" srcOrd="0" destOrd="0" parTransId="{78D28DE4-DEF6-413B-9A56-7C383801E52F}" sibTransId="{BE184F5E-8849-458F-901A-BAB01A017251}"/>
    <dgm:cxn modelId="{CA800115-6455-419D-A73F-81E9AA0D7E60}" srcId="{BABC4A6F-6443-4A8F-B435-68B1D2530871}" destId="{2CE56E74-2CF5-4FFB-B360-D259DCC1282B}" srcOrd="0" destOrd="0" parTransId="{AF142CF5-4AC6-4BE5-AC4E-EB760858ABA5}" sibTransId="{577EAE56-82DD-4392-AE8E-85C98514ACCD}"/>
    <dgm:cxn modelId="{98C3A016-E197-4D70-9B17-A3AFF619471E}" type="presOf" srcId="{EAE77FB4-8688-4BB9-AB9B-997E5CBC801C}" destId="{1F64EDC9-5CA2-4A2D-B043-49591AF7EB60}" srcOrd="0" destOrd="1" presId="urn:microsoft.com/office/officeart/2005/8/layout/process1"/>
    <dgm:cxn modelId="{02686A17-7EC0-483B-8C5B-C02055FF6069}" type="presOf" srcId="{EBD8DAB0-685D-4B77-9520-33AFA42D5912}" destId="{1F64EDC9-5CA2-4A2D-B043-49591AF7EB60}" srcOrd="0" destOrd="7" presId="urn:microsoft.com/office/officeart/2005/8/layout/process1"/>
    <dgm:cxn modelId="{22B7702B-EC51-4B49-AAAB-91576D3D0E74}" type="presOf" srcId="{02C6E84D-A4CB-4C84-B127-EF65E6F37B08}" destId="{00F89FA7-A998-4F53-AD82-09F4FD226A59}" srcOrd="0" destOrd="2" presId="urn:microsoft.com/office/officeart/2005/8/layout/process1"/>
    <dgm:cxn modelId="{C3E81F3D-02F4-4482-AE59-90FEBE529831}" type="presOf" srcId="{B18D20A3-1077-46A8-B15A-212ED88532D7}" destId="{00F89FA7-A998-4F53-AD82-09F4FD226A59}" srcOrd="0" destOrd="3" presId="urn:microsoft.com/office/officeart/2005/8/layout/process1"/>
    <dgm:cxn modelId="{633AA544-7A6E-4446-AA99-8EDAB9CE5F7B}" type="presOf" srcId="{BF862182-3FD0-41EA-BBB7-104BFE4D32D7}" destId="{29AE5A34-8C15-4DF8-9ED6-45E9C2EAE6E3}" srcOrd="1" destOrd="0" presId="urn:microsoft.com/office/officeart/2005/8/layout/process1"/>
    <dgm:cxn modelId="{1DD88946-B1CA-4136-8A6E-AB1AF6A4E31F}" srcId="{2AFEFC8F-F62C-4F9C-9059-C2A8B64DDC5E}" destId="{1CE557CC-0081-4CC8-99E2-5D096493AF2D}" srcOrd="1" destOrd="0" parTransId="{FC9A6B0F-47D3-42F7-917F-B7AE6FD636A4}" sibTransId="{6E154FBB-7BC5-4382-ABA0-D8117F146E62}"/>
    <dgm:cxn modelId="{5FA35D48-64D2-4A9D-A4A2-1353C5CE73A3}" type="presOf" srcId="{4A112FA7-E8FB-4312-8302-CD5630825979}" destId="{02D1C680-FCAC-4B58-B8C3-D2E7413794C7}" srcOrd="0" destOrd="2" presId="urn:microsoft.com/office/officeart/2005/8/layout/process1"/>
    <dgm:cxn modelId="{CF272351-E729-456A-92F0-755033FE2261}" type="presOf" srcId="{BE184F5E-8849-458F-901A-BAB01A017251}" destId="{4EEE34EB-8FE4-4585-8D75-7070EB7AFC20}" srcOrd="0" destOrd="0" presId="urn:microsoft.com/office/officeart/2005/8/layout/process1"/>
    <dgm:cxn modelId="{E3ED4C55-CDB1-4A18-80ED-4D0C9FD8BA9F}" srcId="{BABC4A6F-6443-4A8F-B435-68B1D2530871}" destId="{933E12BC-FC3A-4D4D-887D-9D46505A48AB}" srcOrd="2" destOrd="0" parTransId="{79DAB7C1-4525-451D-A577-7BFA73379209}" sibTransId="{6AC51B6F-59BA-4072-8185-66875C667A23}"/>
    <dgm:cxn modelId="{1C052165-1E1F-46CD-8C15-7DCCEF9F1E6A}" type="presOf" srcId="{99A8B087-63A6-4D46-87A8-C7F9054F7738}" destId="{1F64EDC9-5CA2-4A2D-B043-49591AF7EB60}" srcOrd="0" destOrd="5" presId="urn:microsoft.com/office/officeart/2005/8/layout/process1"/>
    <dgm:cxn modelId="{9002DC66-BF55-4393-AB3B-2276CC477000}" type="presOf" srcId="{2CE56E74-2CF5-4FFB-B360-D259DCC1282B}" destId="{02D1C680-FCAC-4B58-B8C3-D2E7413794C7}" srcOrd="0" destOrd="1" presId="urn:microsoft.com/office/officeart/2005/8/layout/process1"/>
    <dgm:cxn modelId="{E03E3D67-FB44-4195-8FA6-84A1B489D1D5}" srcId="{BABC4A6F-6443-4A8F-B435-68B1D2530871}" destId="{4A112FA7-E8FB-4312-8302-CD5630825979}" srcOrd="1" destOrd="0" parTransId="{32EFED97-EA90-498A-AFB8-77B2D0B401A5}" sibTransId="{4069FD42-BC62-42BE-93E8-9DDA8E2415B6}"/>
    <dgm:cxn modelId="{6E525E67-4CB9-4722-BD3C-6D12633FD9BD}" srcId="{54D88C6E-866A-4199-87EF-6C26915CDCB7}" destId="{6D0607A5-586D-413F-A9FF-22683DEEE122}" srcOrd="1" destOrd="0" parTransId="{31D0A45E-B82F-4510-B0A9-5E2DF92E5F4C}" sibTransId="{F9270427-483D-4899-B74C-D2067DC5959A}"/>
    <dgm:cxn modelId="{C445F06E-238B-464C-BD38-F23D6A4F343E}" type="presOf" srcId="{06672DEF-912C-442D-AC6A-CE5FD60F98B7}" destId="{00F89FA7-A998-4F53-AD82-09F4FD226A59}" srcOrd="0" destOrd="1" presId="urn:microsoft.com/office/officeart/2005/8/layout/process1"/>
    <dgm:cxn modelId="{0B1B9D75-25EA-4AB6-B295-CB031E0C8447}" type="presOf" srcId="{07AED085-5BAC-4CC2-9B15-1CD21FED1CD9}" destId="{1F64EDC9-5CA2-4A2D-B043-49591AF7EB60}" srcOrd="0" destOrd="6" presId="urn:microsoft.com/office/officeart/2005/8/layout/process1"/>
    <dgm:cxn modelId="{FD1CE17A-1BD3-49D3-8DE3-802AD8F105F4}" type="presOf" srcId="{1CE557CC-0081-4CC8-99E2-5D096493AF2D}" destId="{1F64EDC9-5CA2-4A2D-B043-49591AF7EB60}" srcOrd="0" destOrd="2" presId="urn:microsoft.com/office/officeart/2005/8/layout/process1"/>
    <dgm:cxn modelId="{39955F80-00D5-4B72-B106-3688D0016A80}" srcId="{79E0450B-0E55-471B-99FB-DEA6D4F1474E}" destId="{06672DEF-912C-442D-AC6A-CE5FD60F98B7}" srcOrd="0" destOrd="0" parTransId="{9B9B35E0-C2F1-477E-A30B-88628E9965A6}" sibTransId="{5D3E31C7-6080-4FCA-B639-EA2A7F73F52B}"/>
    <dgm:cxn modelId="{55BE1482-5E54-40C5-A5E5-D04F3EACCE16}" srcId="{2AFEFC8F-F62C-4F9C-9059-C2A8B64DDC5E}" destId="{2AD1F6E3-224D-4988-9212-7A66BC0F93E9}" srcOrd="7" destOrd="0" parTransId="{DE996F34-C7B9-475B-900A-5C06D858BE47}" sibTransId="{E3851FD0-3B34-4413-B165-A2AFE3A48CDC}"/>
    <dgm:cxn modelId="{BA23AF89-C25B-4750-8314-6B47DA8C601D}" type="presOf" srcId="{2AFEFC8F-F62C-4F9C-9059-C2A8B64DDC5E}" destId="{1F64EDC9-5CA2-4A2D-B043-49591AF7EB60}" srcOrd="0" destOrd="0" presId="urn:microsoft.com/office/officeart/2005/8/layout/process1"/>
    <dgm:cxn modelId="{1A5AA88D-C1F3-417E-A234-DEECF72A71ED}" type="presOf" srcId="{BABC4A6F-6443-4A8F-B435-68B1D2530871}" destId="{02D1C680-FCAC-4B58-B8C3-D2E7413794C7}" srcOrd="0" destOrd="0" presId="urn:microsoft.com/office/officeart/2005/8/layout/process1"/>
    <dgm:cxn modelId="{908E2695-683B-4208-B027-1D8B4D384B02}" srcId="{76EE6DBE-6934-4817-8F82-487A8D8EA70D}" destId="{79E0450B-0E55-471B-99FB-DEA6D4F1474E}" srcOrd="3" destOrd="0" parTransId="{3D682018-D824-456F-82DD-871C3F7D9A41}" sibTransId="{E1B0B319-897C-4B3A-80EF-24F75182E5AC}"/>
    <dgm:cxn modelId="{3F5B5F97-8737-48A5-8015-8A895E30740D}" type="presOf" srcId="{79E0450B-0E55-471B-99FB-DEA6D4F1474E}" destId="{00F89FA7-A998-4F53-AD82-09F4FD226A59}" srcOrd="0" destOrd="0" presId="urn:microsoft.com/office/officeart/2005/8/layout/process1"/>
    <dgm:cxn modelId="{2A1DF299-F53F-499A-BF8A-A4BD8B60FF17}" type="presOf" srcId="{BF862182-3FD0-41EA-BBB7-104BFE4D32D7}" destId="{FB5524B3-2EA8-4BAA-B538-B6EF48DDDCDF}" srcOrd="0" destOrd="0" presId="urn:microsoft.com/office/officeart/2005/8/layout/process1"/>
    <dgm:cxn modelId="{C1E0799A-C3B2-42A7-8CC7-6B4B7A98EB24}" srcId="{54D88C6E-866A-4199-87EF-6C26915CDCB7}" destId="{27CD9C8E-D5EE-4EBA-AEF4-B3785DAE4265}" srcOrd="2" destOrd="0" parTransId="{4D6B672A-15DA-4E73-9B1B-AC9B6D14B9E5}" sibTransId="{09FC4B98-292D-412E-A485-207A32A70C22}"/>
    <dgm:cxn modelId="{97AE749B-582A-47F7-B6EB-FDEC04ED2401}" type="presOf" srcId="{27CD9C8E-D5EE-4EBA-AEF4-B3785DAE4265}" destId="{081244C9-2E88-42F3-BFB9-1A721F2372AD}" srcOrd="0" destOrd="3" presId="urn:microsoft.com/office/officeart/2005/8/layout/process1"/>
    <dgm:cxn modelId="{B6DC66A0-CCA1-4E0E-9D88-5F0AE2C6108B}" type="presOf" srcId="{6D0607A5-586D-413F-A9FF-22683DEEE122}" destId="{081244C9-2E88-42F3-BFB9-1A721F2372AD}" srcOrd="0" destOrd="2" presId="urn:microsoft.com/office/officeart/2005/8/layout/process1"/>
    <dgm:cxn modelId="{8BA098A8-36A4-42C7-A44F-3D870D8A44C0}" type="presOf" srcId="{2AD1F6E3-224D-4988-9212-7A66BC0F93E9}" destId="{1F64EDC9-5CA2-4A2D-B043-49591AF7EB60}" srcOrd="0" destOrd="8" presId="urn:microsoft.com/office/officeart/2005/8/layout/process1"/>
    <dgm:cxn modelId="{C4B439AA-1CEB-4E47-BC04-05939D65D3F7}" type="presOf" srcId="{76EE6DBE-6934-4817-8F82-487A8D8EA70D}" destId="{1D1F48C9-DD29-4483-80FA-34DD75AFA3A6}" srcOrd="0" destOrd="0" presId="urn:microsoft.com/office/officeart/2005/8/layout/process1"/>
    <dgm:cxn modelId="{1B7FEEAA-6A7E-4709-9A51-5D31F92847DD}" type="presOf" srcId="{AA8EB4AA-58A8-4548-A6A7-9C8BFB97A326}" destId="{081244C9-2E88-42F3-BFB9-1A721F2372AD}" srcOrd="0" destOrd="1" presId="urn:microsoft.com/office/officeart/2005/8/layout/process1"/>
    <dgm:cxn modelId="{B2BEEAAD-A3F3-43B9-AB9D-48CC4218F2A9}" srcId="{2AFEFC8F-F62C-4F9C-9059-C2A8B64DDC5E}" destId="{EAE77FB4-8688-4BB9-AB9B-997E5CBC801C}" srcOrd="0" destOrd="0" parTransId="{CD9512E6-8338-4342-91A5-D10FF014E521}" sibTransId="{DBDB9193-9AD7-445F-ACA9-7DEFF88B9C63}"/>
    <dgm:cxn modelId="{670757B0-203F-4EBE-8363-DD26A6D74242}" srcId="{2AFEFC8F-F62C-4F9C-9059-C2A8B64DDC5E}" destId="{07AED085-5BAC-4CC2-9B15-1CD21FED1CD9}" srcOrd="5" destOrd="0" parTransId="{7AA657FA-05AA-4816-9408-1122C930B9B0}" sibTransId="{CA73AC34-2463-4C9E-829E-EAEB31BC9C31}"/>
    <dgm:cxn modelId="{226784B6-3B8E-41C3-B883-51359984D8CB}" srcId="{76EE6DBE-6934-4817-8F82-487A8D8EA70D}" destId="{2AFEFC8F-F62C-4F9C-9059-C2A8B64DDC5E}" srcOrd="2" destOrd="0" parTransId="{FD75386B-9064-4048-895A-CC5FE6066633}" sibTransId="{BF862182-3FD0-41EA-BBB7-104BFE4D32D7}"/>
    <dgm:cxn modelId="{FE98D1B8-9D5A-4DE4-A889-A8CBC9B73C8A}" srcId="{2AFEFC8F-F62C-4F9C-9059-C2A8B64DDC5E}" destId="{99A8B087-63A6-4D46-87A8-C7F9054F7738}" srcOrd="4" destOrd="0" parTransId="{05F0C34E-87B6-4C27-AF48-F9CA21E33334}" sibTransId="{BCCDDE94-4CA3-4C0C-AFC5-3003B37F108F}"/>
    <dgm:cxn modelId="{744B80B9-09D7-4F5A-B552-E82C06081BB8}" srcId="{54D88C6E-866A-4199-87EF-6C26915CDCB7}" destId="{AA8EB4AA-58A8-4548-A6A7-9C8BFB97A326}" srcOrd="0" destOrd="0" parTransId="{986E02C6-64A4-46EF-9F65-35840ABA95A8}" sibTransId="{B6DB52FD-B41A-479C-9623-D1FBA8E9B5D5}"/>
    <dgm:cxn modelId="{083743BC-34CC-4322-9951-117B6F402134}" srcId="{79E0450B-0E55-471B-99FB-DEA6D4F1474E}" destId="{02C6E84D-A4CB-4C84-B127-EF65E6F37B08}" srcOrd="1" destOrd="0" parTransId="{FEB26C53-EA75-4B97-87AD-E0B17D8769C7}" sibTransId="{45887BD2-7B27-4270-94FD-D1EF8B55F736}"/>
    <dgm:cxn modelId="{A1B112BD-7C53-4207-98C3-D3BB0C212204}" type="presOf" srcId="{54D88C6E-866A-4199-87EF-6C26915CDCB7}" destId="{081244C9-2E88-42F3-BFB9-1A721F2372AD}" srcOrd="0" destOrd="0" presId="urn:microsoft.com/office/officeart/2005/8/layout/process1"/>
    <dgm:cxn modelId="{419B20BD-E017-4CC4-81DA-42FC3D4AC794}" type="presOf" srcId="{DE5C2234-F23F-40A5-B1D5-59C7169CB42C}" destId="{00F89FA7-A998-4F53-AD82-09F4FD226A59}" srcOrd="0" destOrd="4" presId="urn:microsoft.com/office/officeart/2005/8/layout/process1"/>
    <dgm:cxn modelId="{686022C0-6418-4D02-AA56-46B3264DE504}" type="presOf" srcId="{BE184F5E-8849-458F-901A-BAB01A017251}" destId="{65B40AC2-7ECC-4C71-98AF-F4CE0C84B292}" srcOrd="1" destOrd="0" presId="urn:microsoft.com/office/officeart/2005/8/layout/process1"/>
    <dgm:cxn modelId="{9C0579D6-0FE0-470A-8139-0803451C9C23}" srcId="{76EE6DBE-6934-4817-8F82-487A8D8EA70D}" destId="{BABC4A6F-6443-4A8F-B435-68B1D2530871}" srcOrd="1" destOrd="0" parTransId="{D92FBD8F-4FF2-4BF7-8CA2-A0A7F16777A7}" sibTransId="{A234ADE0-6DBA-455A-94EF-149DE237BDB5}"/>
    <dgm:cxn modelId="{60AD09DE-FD56-4C00-BB79-EA6FA07308D4}" type="presOf" srcId="{A234ADE0-6DBA-455A-94EF-149DE237BDB5}" destId="{96E1010C-4BEB-4D4D-AD0B-5BB52A04CCB1}" srcOrd="1" destOrd="0" presId="urn:microsoft.com/office/officeart/2005/8/layout/process1"/>
    <dgm:cxn modelId="{FDF4B2E8-47B0-4231-A125-D5DD7C183F82}" type="presOf" srcId="{D1BD9333-F361-494B-8DBD-EB7FFDFBAA80}" destId="{1F64EDC9-5CA2-4A2D-B043-49591AF7EB60}" srcOrd="0" destOrd="4" presId="urn:microsoft.com/office/officeart/2005/8/layout/process1"/>
    <dgm:cxn modelId="{6D75C1EC-8ADC-4F35-B5C1-607CE689E5BC}" srcId="{2AFEFC8F-F62C-4F9C-9059-C2A8B64DDC5E}" destId="{D1BD9333-F361-494B-8DBD-EB7FFDFBAA80}" srcOrd="3" destOrd="0" parTransId="{A7F80FC1-94D5-4037-8596-F026B9BE460A}" sibTransId="{836ED6D8-432A-4D49-8850-A174D2C1DA2E}"/>
    <dgm:cxn modelId="{430F59EE-BC48-4FB9-B2CD-D49C0F87A3E7}" srcId="{2AFEFC8F-F62C-4F9C-9059-C2A8B64DDC5E}" destId="{FED49CFC-D155-4B8D-9671-1640629236CF}" srcOrd="2" destOrd="0" parTransId="{E97BFB75-4D8D-433A-B66F-10408CD11C3E}" sibTransId="{DB3B0FDC-F4A7-4C6F-9C01-AB23EC455933}"/>
    <dgm:cxn modelId="{1D9662F8-346D-4C6B-8915-420E6F57DA2B}" srcId="{79E0450B-0E55-471B-99FB-DEA6D4F1474E}" destId="{B18D20A3-1077-46A8-B15A-212ED88532D7}" srcOrd="2" destOrd="0" parTransId="{92D94A6A-31FA-40BE-B619-BDC172C6C264}" sibTransId="{08484225-6285-4D52-A543-48B8790EAA1C}"/>
    <dgm:cxn modelId="{6C9E17FE-1562-4284-9D11-0076C62B6654}" srcId="{79E0450B-0E55-471B-99FB-DEA6D4F1474E}" destId="{DE5C2234-F23F-40A5-B1D5-59C7169CB42C}" srcOrd="3" destOrd="0" parTransId="{1C305B6C-D187-4F98-9D83-5DD8C212C07E}" sibTransId="{7D9AABAD-6B68-41D3-BE95-1BC71C9005D4}"/>
    <dgm:cxn modelId="{9450A9FE-4ABD-4F25-96E1-915B68524343}" srcId="{2AFEFC8F-F62C-4F9C-9059-C2A8B64DDC5E}" destId="{EBD8DAB0-685D-4B77-9520-33AFA42D5912}" srcOrd="6" destOrd="0" parTransId="{11F2EE86-4D03-4D40-933C-36703D0A686E}" sibTransId="{9BA97603-65C6-43D2-B46A-27A6A786F5D1}"/>
    <dgm:cxn modelId="{D3D7FEFE-CF35-44BD-A5D6-CD82FF030665}" type="presOf" srcId="{933E12BC-FC3A-4D4D-887D-9D46505A48AB}" destId="{02D1C680-FCAC-4B58-B8C3-D2E7413794C7}" srcOrd="0" destOrd="3" presId="urn:microsoft.com/office/officeart/2005/8/layout/process1"/>
    <dgm:cxn modelId="{EE644A7A-7523-49B6-B564-CEB7819A4FE6}" type="presParOf" srcId="{1D1F48C9-DD29-4483-80FA-34DD75AFA3A6}" destId="{081244C9-2E88-42F3-BFB9-1A721F2372AD}" srcOrd="0" destOrd="0" presId="urn:microsoft.com/office/officeart/2005/8/layout/process1"/>
    <dgm:cxn modelId="{5CAF0B81-FA90-4D76-AD3F-869075A43DAA}" type="presParOf" srcId="{1D1F48C9-DD29-4483-80FA-34DD75AFA3A6}" destId="{4EEE34EB-8FE4-4585-8D75-7070EB7AFC20}" srcOrd="1" destOrd="0" presId="urn:microsoft.com/office/officeart/2005/8/layout/process1"/>
    <dgm:cxn modelId="{44DE24F3-A6E4-419B-A1DA-F52BA223A3E8}" type="presParOf" srcId="{4EEE34EB-8FE4-4585-8D75-7070EB7AFC20}" destId="{65B40AC2-7ECC-4C71-98AF-F4CE0C84B292}" srcOrd="0" destOrd="0" presId="urn:microsoft.com/office/officeart/2005/8/layout/process1"/>
    <dgm:cxn modelId="{B19FD4F1-35D7-4854-B462-5DF6871C62A6}" type="presParOf" srcId="{1D1F48C9-DD29-4483-80FA-34DD75AFA3A6}" destId="{02D1C680-FCAC-4B58-B8C3-D2E7413794C7}" srcOrd="2" destOrd="0" presId="urn:microsoft.com/office/officeart/2005/8/layout/process1"/>
    <dgm:cxn modelId="{B298315B-6578-4797-B061-7AF456691D04}" type="presParOf" srcId="{1D1F48C9-DD29-4483-80FA-34DD75AFA3A6}" destId="{1523A26A-2B64-4DBD-8207-42049156872C}" srcOrd="3" destOrd="0" presId="urn:microsoft.com/office/officeart/2005/8/layout/process1"/>
    <dgm:cxn modelId="{5156E7EE-B8AD-4910-B311-7E0E4282860E}" type="presParOf" srcId="{1523A26A-2B64-4DBD-8207-42049156872C}" destId="{96E1010C-4BEB-4D4D-AD0B-5BB52A04CCB1}" srcOrd="0" destOrd="0" presId="urn:microsoft.com/office/officeart/2005/8/layout/process1"/>
    <dgm:cxn modelId="{C772AEC6-81FD-472B-A368-1A50E6FE656B}" type="presParOf" srcId="{1D1F48C9-DD29-4483-80FA-34DD75AFA3A6}" destId="{1F64EDC9-5CA2-4A2D-B043-49591AF7EB60}" srcOrd="4" destOrd="0" presId="urn:microsoft.com/office/officeart/2005/8/layout/process1"/>
    <dgm:cxn modelId="{62AF11A5-7956-4FB2-A439-9DEAEEC4BBAF}" type="presParOf" srcId="{1D1F48C9-DD29-4483-80FA-34DD75AFA3A6}" destId="{FB5524B3-2EA8-4BAA-B538-B6EF48DDDCDF}" srcOrd="5" destOrd="0" presId="urn:microsoft.com/office/officeart/2005/8/layout/process1"/>
    <dgm:cxn modelId="{FDD01960-15DD-4D93-AA15-E5D802ADBD7F}" type="presParOf" srcId="{FB5524B3-2EA8-4BAA-B538-B6EF48DDDCDF}" destId="{29AE5A34-8C15-4DF8-9ED6-45E9C2EAE6E3}" srcOrd="0" destOrd="0" presId="urn:microsoft.com/office/officeart/2005/8/layout/process1"/>
    <dgm:cxn modelId="{30C6DA6B-21B2-4676-BD25-FC0A1DAB2CD4}" type="presParOf" srcId="{1D1F48C9-DD29-4483-80FA-34DD75AFA3A6}" destId="{00F89FA7-A998-4F53-AD82-09F4FD226A59}"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841C4B5-B961-42E3-8CE0-D1DDA70C26EA}" type="doc">
      <dgm:prSet loTypeId="urn:microsoft.com/office/officeart/2005/8/layout/venn3" loCatId="relationship" qsTypeId="urn:microsoft.com/office/officeart/2005/8/quickstyle/simple1" qsCatId="simple" csTypeId="urn:microsoft.com/office/officeart/2005/8/colors/accent0_2" csCatId="mainScheme" phldr="1"/>
      <dgm:spPr/>
      <dgm:t>
        <a:bodyPr/>
        <a:lstStyle/>
        <a:p>
          <a:endParaRPr lang="es-ES"/>
        </a:p>
      </dgm:t>
    </dgm:pt>
    <dgm:pt modelId="{12CA2691-ED3A-4CA3-A62B-1C0E681A306A}">
      <dgm:prSet custT="1"/>
      <dgm:spPr/>
      <dgm:t>
        <a:bodyPr/>
        <a:lstStyle/>
        <a:p>
          <a:pPr rtl="0"/>
          <a:r>
            <a:rPr lang="es-CO" sz="1900" dirty="0"/>
            <a:t>Las empresas han encontrado cada vez más que para tener éxito en el desarrollo de nuevos productos</a:t>
          </a:r>
          <a:r>
            <a:rPr lang="es-CO" sz="1900" dirty="0">
              <a:solidFill>
                <a:srgbClr val="C00000"/>
              </a:solidFill>
            </a:rPr>
            <a:t>, </a:t>
          </a:r>
          <a:r>
            <a:rPr lang="es-CO" sz="2400" b="1" dirty="0">
              <a:solidFill>
                <a:srgbClr val="C00000"/>
              </a:solidFill>
            </a:rPr>
            <a:t>no es suficiente averiguar qué quieren los clientes y crear productos para esas necesidades</a:t>
          </a:r>
        </a:p>
      </dgm:t>
    </dgm:pt>
    <dgm:pt modelId="{3678DD43-CD6F-4070-9920-176393D91A3B}" type="parTrans" cxnId="{2F8CF4D1-07CF-4555-B44F-330B4B2B8E3D}">
      <dgm:prSet/>
      <dgm:spPr/>
      <dgm:t>
        <a:bodyPr/>
        <a:lstStyle/>
        <a:p>
          <a:endParaRPr lang="es-ES"/>
        </a:p>
      </dgm:t>
    </dgm:pt>
    <dgm:pt modelId="{8F7108EF-6EC5-4FBD-BBC6-B6C59942B106}" type="sibTrans" cxnId="{2F8CF4D1-07CF-4555-B44F-330B4B2B8E3D}">
      <dgm:prSet/>
      <dgm:spPr/>
      <dgm:t>
        <a:bodyPr/>
        <a:lstStyle/>
        <a:p>
          <a:endParaRPr lang="es-ES"/>
        </a:p>
      </dgm:t>
    </dgm:pt>
    <dgm:pt modelId="{05268D7A-EE8E-464A-B5B6-A36D5D9EB152}">
      <dgm:prSet custT="1"/>
      <dgm:spPr/>
      <dgm:t>
        <a:bodyPr/>
        <a:lstStyle/>
        <a:p>
          <a:pPr rtl="0"/>
          <a:r>
            <a:rPr lang="es-CO" sz="1900" dirty="0"/>
            <a:t>Hacerlo mejor que la </a:t>
          </a:r>
          <a:r>
            <a:rPr lang="es-CO" sz="2800" b="1" dirty="0">
              <a:solidFill>
                <a:srgbClr val="C00000"/>
              </a:solidFill>
            </a:rPr>
            <a:t>competencia </a:t>
          </a:r>
          <a:r>
            <a:rPr lang="es-CO" sz="1900" dirty="0"/>
            <a:t>explotando sus habilidades básicas. </a:t>
          </a:r>
        </a:p>
      </dgm:t>
    </dgm:pt>
    <dgm:pt modelId="{3AD5F587-2EFE-4825-8A9B-B32049274353}" type="parTrans" cxnId="{45DB5E8C-B3E1-47D4-9487-4FC26B800A02}">
      <dgm:prSet/>
      <dgm:spPr/>
      <dgm:t>
        <a:bodyPr/>
        <a:lstStyle/>
        <a:p>
          <a:endParaRPr lang="es-ES"/>
        </a:p>
      </dgm:t>
    </dgm:pt>
    <dgm:pt modelId="{92F4ECCE-C227-47AF-94F3-81D3F2BAA779}" type="sibTrans" cxnId="{45DB5E8C-B3E1-47D4-9487-4FC26B800A02}">
      <dgm:prSet/>
      <dgm:spPr/>
      <dgm:t>
        <a:bodyPr/>
        <a:lstStyle/>
        <a:p>
          <a:endParaRPr lang="es-ES"/>
        </a:p>
      </dgm:t>
    </dgm:pt>
    <dgm:pt modelId="{F9B2ECE8-3E55-45DA-8356-E2304D1DF476}">
      <dgm:prSet custT="1"/>
      <dgm:spPr/>
      <dgm:t>
        <a:bodyPr/>
        <a:lstStyle/>
        <a:p>
          <a:pPr rtl="0"/>
          <a:r>
            <a:rPr lang="es-CO" sz="1900" dirty="0"/>
            <a:t>Claridad sobre el proceso </a:t>
          </a:r>
          <a:r>
            <a:rPr lang="es-CO" sz="2800" b="1" dirty="0">
              <a:solidFill>
                <a:srgbClr val="C00000"/>
              </a:solidFill>
            </a:rPr>
            <a:t>interno</a:t>
          </a:r>
          <a:r>
            <a:rPr lang="es-CO" sz="1900" dirty="0"/>
            <a:t> de desarrollo de nuevos productos de la empresa.</a:t>
          </a:r>
        </a:p>
      </dgm:t>
    </dgm:pt>
    <dgm:pt modelId="{FFF4F6FE-CCD9-4E46-95E4-83B94083A9AB}" type="parTrans" cxnId="{62DC7651-AE00-480F-B857-71E5186279A1}">
      <dgm:prSet/>
      <dgm:spPr/>
      <dgm:t>
        <a:bodyPr/>
        <a:lstStyle/>
        <a:p>
          <a:endParaRPr lang="es-ES"/>
        </a:p>
      </dgm:t>
    </dgm:pt>
    <dgm:pt modelId="{6B90DC72-60D0-4BB1-8DB4-3112023D4F0C}" type="sibTrans" cxnId="{62DC7651-AE00-480F-B857-71E5186279A1}">
      <dgm:prSet/>
      <dgm:spPr/>
      <dgm:t>
        <a:bodyPr/>
        <a:lstStyle/>
        <a:p>
          <a:endParaRPr lang="es-ES"/>
        </a:p>
      </dgm:t>
    </dgm:pt>
    <dgm:pt modelId="{09035BD0-F291-47EF-B7A0-82069EFEF0F2}" type="pres">
      <dgm:prSet presAssocID="{F841C4B5-B961-42E3-8CE0-D1DDA70C26EA}" presName="Name0" presStyleCnt="0">
        <dgm:presLayoutVars>
          <dgm:dir/>
          <dgm:resizeHandles val="exact"/>
        </dgm:presLayoutVars>
      </dgm:prSet>
      <dgm:spPr/>
    </dgm:pt>
    <dgm:pt modelId="{DA0F5AEC-2354-4424-B763-85A75AF35120}" type="pres">
      <dgm:prSet presAssocID="{12CA2691-ED3A-4CA3-A62B-1C0E681A306A}" presName="Name5" presStyleLbl="vennNode1" presStyleIdx="0" presStyleCnt="3">
        <dgm:presLayoutVars>
          <dgm:bulletEnabled val="1"/>
        </dgm:presLayoutVars>
      </dgm:prSet>
      <dgm:spPr/>
    </dgm:pt>
    <dgm:pt modelId="{1FC79F40-2CDD-41F3-B328-472F81831130}" type="pres">
      <dgm:prSet presAssocID="{8F7108EF-6EC5-4FBD-BBC6-B6C59942B106}" presName="space" presStyleCnt="0"/>
      <dgm:spPr/>
    </dgm:pt>
    <dgm:pt modelId="{3CF5810E-575D-458A-8F23-AF16AAB063BD}" type="pres">
      <dgm:prSet presAssocID="{05268D7A-EE8E-464A-B5B6-A36D5D9EB152}" presName="Name5" presStyleLbl="vennNode1" presStyleIdx="1" presStyleCnt="3">
        <dgm:presLayoutVars>
          <dgm:bulletEnabled val="1"/>
        </dgm:presLayoutVars>
      </dgm:prSet>
      <dgm:spPr/>
    </dgm:pt>
    <dgm:pt modelId="{58FDBF56-6FC3-4DCD-AFCE-158A5EE15D49}" type="pres">
      <dgm:prSet presAssocID="{92F4ECCE-C227-47AF-94F3-81D3F2BAA779}" presName="space" presStyleCnt="0"/>
      <dgm:spPr/>
    </dgm:pt>
    <dgm:pt modelId="{CA91CDF2-25B2-47D6-94A3-E5B027CDCA8F}" type="pres">
      <dgm:prSet presAssocID="{F9B2ECE8-3E55-45DA-8356-E2304D1DF476}" presName="Name5" presStyleLbl="vennNode1" presStyleIdx="2" presStyleCnt="3">
        <dgm:presLayoutVars>
          <dgm:bulletEnabled val="1"/>
        </dgm:presLayoutVars>
      </dgm:prSet>
      <dgm:spPr/>
    </dgm:pt>
  </dgm:ptLst>
  <dgm:cxnLst>
    <dgm:cxn modelId="{62DC7651-AE00-480F-B857-71E5186279A1}" srcId="{F841C4B5-B961-42E3-8CE0-D1DDA70C26EA}" destId="{F9B2ECE8-3E55-45DA-8356-E2304D1DF476}" srcOrd="2" destOrd="0" parTransId="{FFF4F6FE-CCD9-4E46-95E4-83B94083A9AB}" sibTransId="{6B90DC72-60D0-4BB1-8DB4-3112023D4F0C}"/>
    <dgm:cxn modelId="{2F325066-B58E-4F70-A4DC-DCB56FF84D5F}" type="presOf" srcId="{F9B2ECE8-3E55-45DA-8356-E2304D1DF476}" destId="{CA91CDF2-25B2-47D6-94A3-E5B027CDCA8F}" srcOrd="0" destOrd="0" presId="urn:microsoft.com/office/officeart/2005/8/layout/venn3"/>
    <dgm:cxn modelId="{86B0E47A-BE9E-4CA0-9DD6-1FC6F5AB8A1E}" type="presOf" srcId="{F841C4B5-B961-42E3-8CE0-D1DDA70C26EA}" destId="{09035BD0-F291-47EF-B7A0-82069EFEF0F2}" srcOrd="0" destOrd="0" presId="urn:microsoft.com/office/officeart/2005/8/layout/venn3"/>
    <dgm:cxn modelId="{45DB5E8C-B3E1-47D4-9487-4FC26B800A02}" srcId="{F841C4B5-B961-42E3-8CE0-D1DDA70C26EA}" destId="{05268D7A-EE8E-464A-B5B6-A36D5D9EB152}" srcOrd="1" destOrd="0" parTransId="{3AD5F587-2EFE-4825-8A9B-B32049274353}" sibTransId="{92F4ECCE-C227-47AF-94F3-81D3F2BAA779}"/>
    <dgm:cxn modelId="{2F8CF4D1-07CF-4555-B44F-330B4B2B8E3D}" srcId="{F841C4B5-B961-42E3-8CE0-D1DDA70C26EA}" destId="{12CA2691-ED3A-4CA3-A62B-1C0E681A306A}" srcOrd="0" destOrd="0" parTransId="{3678DD43-CD6F-4070-9920-176393D91A3B}" sibTransId="{8F7108EF-6EC5-4FBD-BBC6-B6C59942B106}"/>
    <dgm:cxn modelId="{C24851D3-5E51-4AFD-82A4-6C8C01D2E285}" type="presOf" srcId="{05268D7A-EE8E-464A-B5B6-A36D5D9EB152}" destId="{3CF5810E-575D-458A-8F23-AF16AAB063BD}" srcOrd="0" destOrd="0" presId="urn:microsoft.com/office/officeart/2005/8/layout/venn3"/>
    <dgm:cxn modelId="{42C92CFA-6334-452F-8403-FB7F2F55B2BC}" type="presOf" srcId="{12CA2691-ED3A-4CA3-A62B-1C0E681A306A}" destId="{DA0F5AEC-2354-4424-B763-85A75AF35120}" srcOrd="0" destOrd="0" presId="urn:microsoft.com/office/officeart/2005/8/layout/venn3"/>
    <dgm:cxn modelId="{D2E1DAB0-8B74-4AF1-8ABE-060797846DF6}" type="presParOf" srcId="{09035BD0-F291-47EF-B7A0-82069EFEF0F2}" destId="{DA0F5AEC-2354-4424-B763-85A75AF35120}" srcOrd="0" destOrd="0" presId="urn:microsoft.com/office/officeart/2005/8/layout/venn3"/>
    <dgm:cxn modelId="{AEE1CE14-12D9-49DC-9648-080D6E0C8170}" type="presParOf" srcId="{09035BD0-F291-47EF-B7A0-82069EFEF0F2}" destId="{1FC79F40-2CDD-41F3-B328-472F81831130}" srcOrd="1" destOrd="0" presId="urn:microsoft.com/office/officeart/2005/8/layout/venn3"/>
    <dgm:cxn modelId="{FF06BF6C-16A8-4958-968A-584E906676C8}" type="presParOf" srcId="{09035BD0-F291-47EF-B7A0-82069EFEF0F2}" destId="{3CF5810E-575D-458A-8F23-AF16AAB063BD}" srcOrd="2" destOrd="0" presId="urn:microsoft.com/office/officeart/2005/8/layout/venn3"/>
    <dgm:cxn modelId="{C9E018CF-DD1A-4CE4-A434-4A32F1CA5BDD}" type="presParOf" srcId="{09035BD0-F291-47EF-B7A0-82069EFEF0F2}" destId="{58FDBF56-6FC3-4DCD-AFCE-158A5EE15D49}" srcOrd="3" destOrd="0" presId="urn:microsoft.com/office/officeart/2005/8/layout/venn3"/>
    <dgm:cxn modelId="{7DF90592-3D45-4CDE-91E5-1472728B8FB3}" type="presParOf" srcId="{09035BD0-F291-47EF-B7A0-82069EFEF0F2}" destId="{CA91CDF2-25B2-47D6-94A3-E5B027CDCA8F}"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FB73A2-63C0-420F-91FB-CE7F1821A857}" type="doc">
      <dgm:prSet loTypeId="urn:microsoft.com/office/officeart/2005/8/layout/bList2" loCatId="picture" qsTypeId="urn:microsoft.com/office/officeart/2005/8/quickstyle/3d1" qsCatId="3D" csTypeId="urn:microsoft.com/office/officeart/2005/8/colors/accent0_3" csCatId="mainScheme" phldr="1"/>
      <dgm:spPr/>
      <dgm:t>
        <a:bodyPr/>
        <a:lstStyle/>
        <a:p>
          <a:endParaRPr lang="es-ES"/>
        </a:p>
      </dgm:t>
    </dgm:pt>
    <dgm:pt modelId="{48260ECE-97EE-4A53-B365-B3D81DBC66DD}">
      <dgm:prSet/>
      <dgm:spPr/>
      <dgm:t>
        <a:bodyPr/>
        <a:lstStyle/>
        <a:p>
          <a:pPr rtl="0"/>
          <a:r>
            <a:rPr lang="es-CO" dirty="0"/>
            <a:t>Bienes No duraderos:</a:t>
          </a:r>
        </a:p>
      </dgm:t>
    </dgm:pt>
    <dgm:pt modelId="{D1AB15A5-5218-4A4C-A5F0-5D7D25C245E7}" type="parTrans" cxnId="{2DAEF934-772B-4D29-B853-1DA0ECD57C3D}">
      <dgm:prSet/>
      <dgm:spPr/>
      <dgm:t>
        <a:bodyPr/>
        <a:lstStyle/>
        <a:p>
          <a:endParaRPr lang="es-ES"/>
        </a:p>
      </dgm:t>
    </dgm:pt>
    <dgm:pt modelId="{AE7EE034-734F-43D7-A085-11C63EB15B5E}" type="sibTrans" cxnId="{2DAEF934-772B-4D29-B853-1DA0ECD57C3D}">
      <dgm:prSet/>
      <dgm:spPr/>
      <dgm:t>
        <a:bodyPr/>
        <a:lstStyle/>
        <a:p>
          <a:endParaRPr lang="es-ES"/>
        </a:p>
      </dgm:t>
    </dgm:pt>
    <dgm:pt modelId="{E4BC92D2-C5E8-4DCC-97A9-A8B8C63345F6}">
      <dgm:prSet/>
      <dgm:spPr/>
      <dgm:t>
        <a:bodyPr/>
        <a:lstStyle/>
        <a:p>
          <a:pPr rtl="0"/>
          <a:r>
            <a:rPr lang="es-CO" dirty="0"/>
            <a:t>Son productos tangibles que normalmente se consumen en un solo uso o unos cuantos usos.</a:t>
          </a:r>
        </a:p>
      </dgm:t>
    </dgm:pt>
    <dgm:pt modelId="{2FFC0DB5-1638-4186-9F97-10803D5A91E7}" type="parTrans" cxnId="{32A8901B-E933-4CEA-B6D7-BAB6A61E36C3}">
      <dgm:prSet/>
      <dgm:spPr/>
      <dgm:t>
        <a:bodyPr/>
        <a:lstStyle/>
        <a:p>
          <a:endParaRPr lang="es-ES"/>
        </a:p>
      </dgm:t>
    </dgm:pt>
    <dgm:pt modelId="{2E238227-ECAE-4653-8F2D-E585C8AE7976}" type="sibTrans" cxnId="{32A8901B-E933-4CEA-B6D7-BAB6A61E36C3}">
      <dgm:prSet/>
      <dgm:spPr/>
      <dgm:t>
        <a:bodyPr/>
        <a:lstStyle/>
        <a:p>
          <a:endParaRPr lang="es-ES"/>
        </a:p>
      </dgm:t>
    </dgm:pt>
    <dgm:pt modelId="{37187877-03B6-4E8F-AA01-83984775D574}">
      <dgm:prSet/>
      <dgm:spPr/>
      <dgm:t>
        <a:bodyPr/>
        <a:lstStyle/>
        <a:p>
          <a:pPr rtl="0"/>
          <a:r>
            <a:rPr lang="es-CO" dirty="0"/>
            <a:t>Bienes Duraderos: </a:t>
          </a:r>
        </a:p>
      </dgm:t>
    </dgm:pt>
    <dgm:pt modelId="{D062740A-83CD-4BFD-9F42-D2519570DAF5}" type="parTrans" cxnId="{3C05E9C1-F1CE-41A4-87C9-F59575A72A8B}">
      <dgm:prSet/>
      <dgm:spPr/>
      <dgm:t>
        <a:bodyPr/>
        <a:lstStyle/>
        <a:p>
          <a:endParaRPr lang="es-ES"/>
        </a:p>
      </dgm:t>
    </dgm:pt>
    <dgm:pt modelId="{3CA0BC91-A92A-46F1-A5AC-549AC5A87DFB}" type="sibTrans" cxnId="{3C05E9C1-F1CE-41A4-87C9-F59575A72A8B}">
      <dgm:prSet/>
      <dgm:spPr/>
      <dgm:t>
        <a:bodyPr/>
        <a:lstStyle/>
        <a:p>
          <a:endParaRPr lang="es-ES"/>
        </a:p>
      </dgm:t>
    </dgm:pt>
    <dgm:pt modelId="{1A28C9ED-1FB7-4B38-8D0A-E4D1F27C5BC0}">
      <dgm:prSet/>
      <dgm:spPr/>
      <dgm:t>
        <a:bodyPr/>
        <a:lstStyle/>
        <a:p>
          <a:pPr rtl="0"/>
          <a:r>
            <a:rPr lang="es-CO" dirty="0"/>
            <a:t>Son productos tangibles que normalmente sobreviven a muchos usos.</a:t>
          </a:r>
        </a:p>
      </dgm:t>
    </dgm:pt>
    <dgm:pt modelId="{FB1E1ABB-327B-4EC4-A7DB-032ABA86F7C7}" type="parTrans" cxnId="{AC5FEC05-8AC1-49BE-B679-79B45A5EE665}">
      <dgm:prSet/>
      <dgm:spPr/>
      <dgm:t>
        <a:bodyPr/>
        <a:lstStyle/>
        <a:p>
          <a:endParaRPr lang="es-ES"/>
        </a:p>
      </dgm:t>
    </dgm:pt>
    <dgm:pt modelId="{A36C69B8-2560-4FC6-9B76-8CA78EAB4182}" type="sibTrans" cxnId="{AC5FEC05-8AC1-49BE-B679-79B45A5EE665}">
      <dgm:prSet/>
      <dgm:spPr/>
      <dgm:t>
        <a:bodyPr/>
        <a:lstStyle/>
        <a:p>
          <a:endParaRPr lang="es-ES"/>
        </a:p>
      </dgm:t>
    </dgm:pt>
    <dgm:pt modelId="{463A4461-8657-4D16-A5A1-391C2EDF06AD}">
      <dgm:prSet/>
      <dgm:spPr/>
      <dgm:t>
        <a:bodyPr/>
        <a:lstStyle/>
        <a:p>
          <a:pPr rtl="0"/>
          <a:r>
            <a:rPr lang="es-CO" dirty="0"/>
            <a:t>Servicios:</a:t>
          </a:r>
        </a:p>
      </dgm:t>
    </dgm:pt>
    <dgm:pt modelId="{E8B1BEC6-AFC6-4C70-BEA0-11F8A3BADC81}" type="parTrans" cxnId="{63C45642-89D5-4A69-BDAC-76A0F49E1A3D}">
      <dgm:prSet/>
      <dgm:spPr/>
      <dgm:t>
        <a:bodyPr/>
        <a:lstStyle/>
        <a:p>
          <a:endParaRPr lang="es-ES"/>
        </a:p>
      </dgm:t>
    </dgm:pt>
    <dgm:pt modelId="{1999D9FD-A412-416C-AB41-EF8D403CBF33}" type="sibTrans" cxnId="{63C45642-89D5-4A69-BDAC-76A0F49E1A3D}">
      <dgm:prSet/>
      <dgm:spPr/>
      <dgm:t>
        <a:bodyPr/>
        <a:lstStyle/>
        <a:p>
          <a:endParaRPr lang="es-ES"/>
        </a:p>
      </dgm:t>
    </dgm:pt>
    <dgm:pt modelId="{3D6FAB0D-F981-4222-9BDD-E057A70B3887}">
      <dgm:prSet/>
      <dgm:spPr/>
      <dgm:t>
        <a:bodyPr/>
        <a:lstStyle/>
        <a:p>
          <a:pPr rtl="0"/>
          <a:r>
            <a:rPr lang="es-CO" dirty="0"/>
            <a:t>Son productos intangible, inseparable, variable y perecederos</a:t>
          </a:r>
        </a:p>
      </dgm:t>
    </dgm:pt>
    <dgm:pt modelId="{51EFC11D-FE42-452A-84B0-2FE3D988DC65}" type="parTrans" cxnId="{43E9BBFA-2FC6-4D9A-9C4F-743268B5E167}">
      <dgm:prSet/>
      <dgm:spPr/>
      <dgm:t>
        <a:bodyPr/>
        <a:lstStyle/>
        <a:p>
          <a:endParaRPr lang="es-ES"/>
        </a:p>
      </dgm:t>
    </dgm:pt>
    <dgm:pt modelId="{9C698283-0C89-401B-A635-64B81DFA7149}" type="sibTrans" cxnId="{43E9BBFA-2FC6-4D9A-9C4F-743268B5E167}">
      <dgm:prSet/>
      <dgm:spPr/>
      <dgm:t>
        <a:bodyPr/>
        <a:lstStyle/>
        <a:p>
          <a:endParaRPr lang="es-ES"/>
        </a:p>
      </dgm:t>
    </dgm:pt>
    <dgm:pt modelId="{F38EA41A-DFB2-48B8-8A07-71F24A20A18B}" type="pres">
      <dgm:prSet presAssocID="{06FB73A2-63C0-420F-91FB-CE7F1821A857}" presName="diagram" presStyleCnt="0">
        <dgm:presLayoutVars>
          <dgm:dir/>
          <dgm:animLvl val="lvl"/>
          <dgm:resizeHandles val="exact"/>
        </dgm:presLayoutVars>
      </dgm:prSet>
      <dgm:spPr/>
    </dgm:pt>
    <dgm:pt modelId="{AD462BCA-5DBA-4292-B6E6-FCC20478281F}" type="pres">
      <dgm:prSet presAssocID="{48260ECE-97EE-4A53-B365-B3D81DBC66DD}" presName="compNode" presStyleCnt="0"/>
      <dgm:spPr/>
    </dgm:pt>
    <dgm:pt modelId="{9B8EF69B-CA54-4C24-B5AD-F97ED8DB536C}" type="pres">
      <dgm:prSet presAssocID="{48260ECE-97EE-4A53-B365-B3D81DBC66DD}" presName="childRect" presStyleLbl="bgAcc1" presStyleIdx="0" presStyleCnt="3">
        <dgm:presLayoutVars>
          <dgm:bulletEnabled val="1"/>
        </dgm:presLayoutVars>
      </dgm:prSet>
      <dgm:spPr/>
    </dgm:pt>
    <dgm:pt modelId="{809BC833-6B28-40B9-920D-3A59D6AB76B6}" type="pres">
      <dgm:prSet presAssocID="{48260ECE-97EE-4A53-B365-B3D81DBC66DD}" presName="parentText" presStyleLbl="node1" presStyleIdx="0" presStyleCnt="0">
        <dgm:presLayoutVars>
          <dgm:chMax val="0"/>
          <dgm:bulletEnabled val="1"/>
        </dgm:presLayoutVars>
      </dgm:prSet>
      <dgm:spPr/>
    </dgm:pt>
    <dgm:pt modelId="{5FA4424E-376D-4D3F-A6BE-20EDEEF5D740}" type="pres">
      <dgm:prSet presAssocID="{48260ECE-97EE-4A53-B365-B3D81DBC66DD}" presName="parentRect" presStyleLbl="alignNode1" presStyleIdx="0" presStyleCnt="3"/>
      <dgm:spPr/>
    </dgm:pt>
    <dgm:pt modelId="{74274F18-531D-493A-B280-0762156D78EC}" type="pres">
      <dgm:prSet presAssocID="{48260ECE-97EE-4A53-B365-B3D81DBC66DD}"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62000" b="-62000"/>
          </a:stretch>
        </a:blipFill>
      </dgm:spPr>
    </dgm:pt>
    <dgm:pt modelId="{C4700312-1E5E-43BF-9DCB-92EA7F92F5B4}" type="pres">
      <dgm:prSet presAssocID="{AE7EE034-734F-43D7-A085-11C63EB15B5E}" presName="sibTrans" presStyleLbl="sibTrans2D1" presStyleIdx="0" presStyleCnt="0"/>
      <dgm:spPr/>
    </dgm:pt>
    <dgm:pt modelId="{CE384A7A-84D5-4F0C-975A-14839FE7FB06}" type="pres">
      <dgm:prSet presAssocID="{37187877-03B6-4E8F-AA01-83984775D574}" presName="compNode" presStyleCnt="0"/>
      <dgm:spPr/>
    </dgm:pt>
    <dgm:pt modelId="{DCB1E19C-AE30-49AC-B755-65AB25793D6E}" type="pres">
      <dgm:prSet presAssocID="{37187877-03B6-4E8F-AA01-83984775D574}" presName="childRect" presStyleLbl="bgAcc1" presStyleIdx="1" presStyleCnt="3">
        <dgm:presLayoutVars>
          <dgm:bulletEnabled val="1"/>
        </dgm:presLayoutVars>
      </dgm:prSet>
      <dgm:spPr/>
    </dgm:pt>
    <dgm:pt modelId="{F2DD58D7-8B01-4904-BFC9-7556FD06C6EA}" type="pres">
      <dgm:prSet presAssocID="{37187877-03B6-4E8F-AA01-83984775D574}" presName="parentText" presStyleLbl="node1" presStyleIdx="0" presStyleCnt="0">
        <dgm:presLayoutVars>
          <dgm:chMax val="0"/>
          <dgm:bulletEnabled val="1"/>
        </dgm:presLayoutVars>
      </dgm:prSet>
      <dgm:spPr/>
    </dgm:pt>
    <dgm:pt modelId="{61CDE923-5A91-4E52-A385-4E1116BE45AA}" type="pres">
      <dgm:prSet presAssocID="{37187877-03B6-4E8F-AA01-83984775D574}" presName="parentRect" presStyleLbl="alignNode1" presStyleIdx="1" presStyleCnt="3"/>
      <dgm:spPr/>
    </dgm:pt>
    <dgm:pt modelId="{8A69366E-D4A5-438D-8FC6-C9F471D4729D}" type="pres">
      <dgm:prSet presAssocID="{37187877-03B6-4E8F-AA01-83984775D574}"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64AFE0E3-5F62-4537-901F-A07BBE924F01}" type="pres">
      <dgm:prSet presAssocID="{3CA0BC91-A92A-46F1-A5AC-549AC5A87DFB}" presName="sibTrans" presStyleLbl="sibTrans2D1" presStyleIdx="0" presStyleCnt="0"/>
      <dgm:spPr/>
    </dgm:pt>
    <dgm:pt modelId="{41565F14-618E-4F57-91EE-D7434D01766C}" type="pres">
      <dgm:prSet presAssocID="{463A4461-8657-4D16-A5A1-391C2EDF06AD}" presName="compNode" presStyleCnt="0"/>
      <dgm:spPr/>
    </dgm:pt>
    <dgm:pt modelId="{BAB3D012-7E4E-4E01-8C96-F92E89D71DEA}" type="pres">
      <dgm:prSet presAssocID="{463A4461-8657-4D16-A5A1-391C2EDF06AD}" presName="childRect" presStyleLbl="bgAcc1" presStyleIdx="2" presStyleCnt="3">
        <dgm:presLayoutVars>
          <dgm:bulletEnabled val="1"/>
        </dgm:presLayoutVars>
      </dgm:prSet>
      <dgm:spPr/>
    </dgm:pt>
    <dgm:pt modelId="{97EA9FCA-1FFB-4765-9918-E1977E152B1E}" type="pres">
      <dgm:prSet presAssocID="{463A4461-8657-4D16-A5A1-391C2EDF06AD}" presName="parentText" presStyleLbl="node1" presStyleIdx="0" presStyleCnt="0">
        <dgm:presLayoutVars>
          <dgm:chMax val="0"/>
          <dgm:bulletEnabled val="1"/>
        </dgm:presLayoutVars>
      </dgm:prSet>
      <dgm:spPr/>
    </dgm:pt>
    <dgm:pt modelId="{8ADC6B24-8491-46A9-B583-F0E0F6AA5BDB}" type="pres">
      <dgm:prSet presAssocID="{463A4461-8657-4D16-A5A1-391C2EDF06AD}" presName="parentRect" presStyleLbl="alignNode1" presStyleIdx="2" presStyleCnt="3"/>
      <dgm:spPr/>
    </dgm:pt>
    <dgm:pt modelId="{4BA15021-8445-49FC-AD22-90C3F6467236}" type="pres">
      <dgm:prSet presAssocID="{463A4461-8657-4D16-A5A1-391C2EDF06AD}" presName="adorn" presStyleLbl="fgAccFollow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dgm:spPr>
    </dgm:pt>
  </dgm:ptLst>
  <dgm:cxnLst>
    <dgm:cxn modelId="{40638601-2EAA-4415-998F-3B85B1B4CA92}" type="presOf" srcId="{1A28C9ED-1FB7-4B38-8D0A-E4D1F27C5BC0}" destId="{DCB1E19C-AE30-49AC-B755-65AB25793D6E}" srcOrd="0" destOrd="0" presId="urn:microsoft.com/office/officeart/2005/8/layout/bList2"/>
    <dgm:cxn modelId="{AC5FEC05-8AC1-49BE-B679-79B45A5EE665}" srcId="{37187877-03B6-4E8F-AA01-83984775D574}" destId="{1A28C9ED-1FB7-4B38-8D0A-E4D1F27C5BC0}" srcOrd="0" destOrd="0" parTransId="{FB1E1ABB-327B-4EC4-A7DB-032ABA86F7C7}" sibTransId="{A36C69B8-2560-4FC6-9B76-8CA78EAB4182}"/>
    <dgm:cxn modelId="{D764DE15-1846-49E7-AAD4-19562DBA7C4F}" type="presOf" srcId="{463A4461-8657-4D16-A5A1-391C2EDF06AD}" destId="{97EA9FCA-1FFB-4765-9918-E1977E152B1E}" srcOrd="0" destOrd="0" presId="urn:microsoft.com/office/officeart/2005/8/layout/bList2"/>
    <dgm:cxn modelId="{32A8901B-E933-4CEA-B6D7-BAB6A61E36C3}" srcId="{48260ECE-97EE-4A53-B365-B3D81DBC66DD}" destId="{E4BC92D2-C5E8-4DCC-97A9-A8B8C63345F6}" srcOrd="0" destOrd="0" parTransId="{2FFC0DB5-1638-4186-9F97-10803D5A91E7}" sibTransId="{2E238227-ECAE-4653-8F2D-E585C8AE7976}"/>
    <dgm:cxn modelId="{54D2A225-A357-4E46-A72D-BD5504000BA6}" type="presOf" srcId="{3CA0BC91-A92A-46F1-A5AC-549AC5A87DFB}" destId="{64AFE0E3-5F62-4537-901F-A07BBE924F01}" srcOrd="0" destOrd="0" presId="urn:microsoft.com/office/officeart/2005/8/layout/bList2"/>
    <dgm:cxn modelId="{2DAEF934-772B-4D29-B853-1DA0ECD57C3D}" srcId="{06FB73A2-63C0-420F-91FB-CE7F1821A857}" destId="{48260ECE-97EE-4A53-B365-B3D81DBC66DD}" srcOrd="0" destOrd="0" parTransId="{D1AB15A5-5218-4A4C-A5F0-5D7D25C245E7}" sibTransId="{AE7EE034-734F-43D7-A085-11C63EB15B5E}"/>
    <dgm:cxn modelId="{63C45642-89D5-4A69-BDAC-76A0F49E1A3D}" srcId="{06FB73A2-63C0-420F-91FB-CE7F1821A857}" destId="{463A4461-8657-4D16-A5A1-391C2EDF06AD}" srcOrd="2" destOrd="0" parTransId="{E8B1BEC6-AFC6-4C70-BEA0-11F8A3BADC81}" sibTransId="{1999D9FD-A412-416C-AB41-EF8D403CBF33}"/>
    <dgm:cxn modelId="{73FAEA7E-589A-4815-911E-E84DE88CE368}" type="presOf" srcId="{37187877-03B6-4E8F-AA01-83984775D574}" destId="{F2DD58D7-8B01-4904-BFC9-7556FD06C6EA}" srcOrd="0" destOrd="0" presId="urn:microsoft.com/office/officeart/2005/8/layout/bList2"/>
    <dgm:cxn modelId="{DB51F1B0-F8BA-4B35-A48E-D730A39D493A}" type="presOf" srcId="{48260ECE-97EE-4A53-B365-B3D81DBC66DD}" destId="{809BC833-6B28-40B9-920D-3A59D6AB76B6}" srcOrd="0" destOrd="0" presId="urn:microsoft.com/office/officeart/2005/8/layout/bList2"/>
    <dgm:cxn modelId="{34736ABC-25F5-4828-B027-F3C23F178BB1}" type="presOf" srcId="{37187877-03B6-4E8F-AA01-83984775D574}" destId="{61CDE923-5A91-4E52-A385-4E1116BE45AA}" srcOrd="1" destOrd="0" presId="urn:microsoft.com/office/officeart/2005/8/layout/bList2"/>
    <dgm:cxn modelId="{3C05E9C1-F1CE-41A4-87C9-F59575A72A8B}" srcId="{06FB73A2-63C0-420F-91FB-CE7F1821A857}" destId="{37187877-03B6-4E8F-AA01-83984775D574}" srcOrd="1" destOrd="0" parTransId="{D062740A-83CD-4BFD-9F42-D2519570DAF5}" sibTransId="{3CA0BC91-A92A-46F1-A5AC-549AC5A87DFB}"/>
    <dgm:cxn modelId="{AEF11DC2-0C32-45A6-80B8-5B457A1A2D32}" type="presOf" srcId="{AE7EE034-734F-43D7-A085-11C63EB15B5E}" destId="{C4700312-1E5E-43BF-9DCB-92EA7F92F5B4}" srcOrd="0" destOrd="0" presId="urn:microsoft.com/office/officeart/2005/8/layout/bList2"/>
    <dgm:cxn modelId="{2BB486DE-A252-49F8-B952-D3DA2CDA5A10}" type="presOf" srcId="{3D6FAB0D-F981-4222-9BDD-E057A70B3887}" destId="{BAB3D012-7E4E-4E01-8C96-F92E89D71DEA}" srcOrd="0" destOrd="0" presId="urn:microsoft.com/office/officeart/2005/8/layout/bList2"/>
    <dgm:cxn modelId="{34B1B6E7-C4E3-484F-AC44-370C855133D1}" type="presOf" srcId="{463A4461-8657-4D16-A5A1-391C2EDF06AD}" destId="{8ADC6B24-8491-46A9-B583-F0E0F6AA5BDB}" srcOrd="1" destOrd="0" presId="urn:microsoft.com/office/officeart/2005/8/layout/bList2"/>
    <dgm:cxn modelId="{3F4B65E9-FBFC-4E26-966D-E5D818C24986}" type="presOf" srcId="{06FB73A2-63C0-420F-91FB-CE7F1821A857}" destId="{F38EA41A-DFB2-48B8-8A07-71F24A20A18B}" srcOrd="0" destOrd="0" presId="urn:microsoft.com/office/officeart/2005/8/layout/bList2"/>
    <dgm:cxn modelId="{56298AEE-83E4-434D-AD3E-33934BD0331F}" type="presOf" srcId="{E4BC92D2-C5E8-4DCC-97A9-A8B8C63345F6}" destId="{9B8EF69B-CA54-4C24-B5AD-F97ED8DB536C}" srcOrd="0" destOrd="0" presId="urn:microsoft.com/office/officeart/2005/8/layout/bList2"/>
    <dgm:cxn modelId="{43E9BBFA-2FC6-4D9A-9C4F-743268B5E167}" srcId="{463A4461-8657-4D16-A5A1-391C2EDF06AD}" destId="{3D6FAB0D-F981-4222-9BDD-E057A70B3887}" srcOrd="0" destOrd="0" parTransId="{51EFC11D-FE42-452A-84B0-2FE3D988DC65}" sibTransId="{9C698283-0C89-401B-A635-64B81DFA7149}"/>
    <dgm:cxn modelId="{1F36D8FB-F6A2-4914-B58E-B3F76A0F5686}" type="presOf" srcId="{48260ECE-97EE-4A53-B365-B3D81DBC66DD}" destId="{5FA4424E-376D-4D3F-A6BE-20EDEEF5D740}" srcOrd="1" destOrd="0" presId="urn:microsoft.com/office/officeart/2005/8/layout/bList2"/>
    <dgm:cxn modelId="{475101CD-3CB9-4BDF-BAA4-4315C331790B}" type="presParOf" srcId="{F38EA41A-DFB2-48B8-8A07-71F24A20A18B}" destId="{AD462BCA-5DBA-4292-B6E6-FCC20478281F}" srcOrd="0" destOrd="0" presId="urn:microsoft.com/office/officeart/2005/8/layout/bList2"/>
    <dgm:cxn modelId="{DB1FC1CE-1C6C-4215-8BE9-22ED3B489EEB}" type="presParOf" srcId="{AD462BCA-5DBA-4292-B6E6-FCC20478281F}" destId="{9B8EF69B-CA54-4C24-B5AD-F97ED8DB536C}" srcOrd="0" destOrd="0" presId="urn:microsoft.com/office/officeart/2005/8/layout/bList2"/>
    <dgm:cxn modelId="{7C19633B-E9EF-4EDC-9E84-A677F48721CC}" type="presParOf" srcId="{AD462BCA-5DBA-4292-B6E6-FCC20478281F}" destId="{809BC833-6B28-40B9-920D-3A59D6AB76B6}" srcOrd="1" destOrd="0" presId="urn:microsoft.com/office/officeart/2005/8/layout/bList2"/>
    <dgm:cxn modelId="{171DB990-5ECD-47DE-BE2D-61FF2021FFAF}" type="presParOf" srcId="{AD462BCA-5DBA-4292-B6E6-FCC20478281F}" destId="{5FA4424E-376D-4D3F-A6BE-20EDEEF5D740}" srcOrd="2" destOrd="0" presId="urn:microsoft.com/office/officeart/2005/8/layout/bList2"/>
    <dgm:cxn modelId="{CE9B01E8-6031-4D09-9FDF-537A798190E1}" type="presParOf" srcId="{AD462BCA-5DBA-4292-B6E6-FCC20478281F}" destId="{74274F18-531D-493A-B280-0762156D78EC}" srcOrd="3" destOrd="0" presId="urn:microsoft.com/office/officeart/2005/8/layout/bList2"/>
    <dgm:cxn modelId="{E6D63002-253D-424A-B5DB-11458D02D13E}" type="presParOf" srcId="{F38EA41A-DFB2-48B8-8A07-71F24A20A18B}" destId="{C4700312-1E5E-43BF-9DCB-92EA7F92F5B4}" srcOrd="1" destOrd="0" presId="urn:microsoft.com/office/officeart/2005/8/layout/bList2"/>
    <dgm:cxn modelId="{30F9A868-BB52-408C-A655-0EF2CA02EE31}" type="presParOf" srcId="{F38EA41A-DFB2-48B8-8A07-71F24A20A18B}" destId="{CE384A7A-84D5-4F0C-975A-14839FE7FB06}" srcOrd="2" destOrd="0" presId="urn:microsoft.com/office/officeart/2005/8/layout/bList2"/>
    <dgm:cxn modelId="{03F9B484-6236-42E4-B60C-BBF80B014AFE}" type="presParOf" srcId="{CE384A7A-84D5-4F0C-975A-14839FE7FB06}" destId="{DCB1E19C-AE30-49AC-B755-65AB25793D6E}" srcOrd="0" destOrd="0" presId="urn:microsoft.com/office/officeart/2005/8/layout/bList2"/>
    <dgm:cxn modelId="{A29189AF-4542-4ED9-886B-2ABCC136096E}" type="presParOf" srcId="{CE384A7A-84D5-4F0C-975A-14839FE7FB06}" destId="{F2DD58D7-8B01-4904-BFC9-7556FD06C6EA}" srcOrd="1" destOrd="0" presId="urn:microsoft.com/office/officeart/2005/8/layout/bList2"/>
    <dgm:cxn modelId="{200052EA-EA40-49D9-B021-17296241A3A1}" type="presParOf" srcId="{CE384A7A-84D5-4F0C-975A-14839FE7FB06}" destId="{61CDE923-5A91-4E52-A385-4E1116BE45AA}" srcOrd="2" destOrd="0" presId="urn:microsoft.com/office/officeart/2005/8/layout/bList2"/>
    <dgm:cxn modelId="{0C777E5B-7D7F-42FE-B64C-51B589F3CBBF}" type="presParOf" srcId="{CE384A7A-84D5-4F0C-975A-14839FE7FB06}" destId="{8A69366E-D4A5-438D-8FC6-C9F471D4729D}" srcOrd="3" destOrd="0" presId="urn:microsoft.com/office/officeart/2005/8/layout/bList2"/>
    <dgm:cxn modelId="{A9F541B4-EF42-47D4-9D72-0B3A88837760}" type="presParOf" srcId="{F38EA41A-DFB2-48B8-8A07-71F24A20A18B}" destId="{64AFE0E3-5F62-4537-901F-A07BBE924F01}" srcOrd="3" destOrd="0" presId="urn:microsoft.com/office/officeart/2005/8/layout/bList2"/>
    <dgm:cxn modelId="{48CAD768-0D16-4FE6-8220-3EB208CBF917}" type="presParOf" srcId="{F38EA41A-DFB2-48B8-8A07-71F24A20A18B}" destId="{41565F14-618E-4F57-91EE-D7434D01766C}" srcOrd="4" destOrd="0" presId="urn:microsoft.com/office/officeart/2005/8/layout/bList2"/>
    <dgm:cxn modelId="{8AFD3230-A1AF-46D2-B06F-6015126A0A1A}" type="presParOf" srcId="{41565F14-618E-4F57-91EE-D7434D01766C}" destId="{BAB3D012-7E4E-4E01-8C96-F92E89D71DEA}" srcOrd="0" destOrd="0" presId="urn:microsoft.com/office/officeart/2005/8/layout/bList2"/>
    <dgm:cxn modelId="{BC5936DE-5514-4475-8800-0A3077F5763B}" type="presParOf" srcId="{41565F14-618E-4F57-91EE-D7434D01766C}" destId="{97EA9FCA-1FFB-4765-9918-E1977E152B1E}" srcOrd="1" destOrd="0" presId="urn:microsoft.com/office/officeart/2005/8/layout/bList2"/>
    <dgm:cxn modelId="{28CDC62A-2A0A-42F4-85D7-4CB10487CF14}" type="presParOf" srcId="{41565F14-618E-4F57-91EE-D7434D01766C}" destId="{8ADC6B24-8491-46A9-B583-F0E0F6AA5BDB}" srcOrd="2" destOrd="0" presId="urn:microsoft.com/office/officeart/2005/8/layout/bList2"/>
    <dgm:cxn modelId="{9F94F373-70E4-43C9-9B04-90F32A1AB2D4}" type="presParOf" srcId="{41565F14-618E-4F57-91EE-D7434D01766C}" destId="{4BA15021-8445-49FC-AD22-90C3F6467236}"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5273B2-277D-4605-A7F9-80B5C3508F3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F67B8D3-AF42-434C-8923-B2A6080FAE0A}">
      <dgm:prSet/>
      <dgm:spPr/>
      <dgm:t>
        <a:bodyPr/>
        <a:lstStyle/>
        <a:p>
          <a:pPr>
            <a:lnSpc>
              <a:spcPct val="100000"/>
            </a:lnSpc>
          </a:pPr>
          <a:r>
            <a:rPr lang="es-CO" b="1"/>
            <a:t>Bienes de uso común:</a:t>
          </a:r>
          <a:endParaRPr lang="en-US"/>
        </a:p>
      </dgm:t>
    </dgm:pt>
    <dgm:pt modelId="{C992C099-2909-47AF-8C1B-05A4602FD7E7}" type="parTrans" cxnId="{4F0F3A42-D047-40F4-A04F-877B4109EE66}">
      <dgm:prSet/>
      <dgm:spPr/>
      <dgm:t>
        <a:bodyPr/>
        <a:lstStyle/>
        <a:p>
          <a:endParaRPr lang="en-US"/>
        </a:p>
      </dgm:t>
    </dgm:pt>
    <dgm:pt modelId="{78800678-AAE4-4920-BA30-5AC2E3047A6E}" type="sibTrans" cxnId="{4F0F3A42-D047-40F4-A04F-877B4109EE66}">
      <dgm:prSet/>
      <dgm:spPr/>
      <dgm:t>
        <a:bodyPr/>
        <a:lstStyle/>
        <a:p>
          <a:endParaRPr lang="en-US"/>
        </a:p>
      </dgm:t>
    </dgm:pt>
    <dgm:pt modelId="{4C02E049-A5E6-4969-8CFE-EA9FE0C2051C}">
      <dgm:prSet/>
      <dgm:spPr/>
      <dgm:t>
        <a:bodyPr/>
        <a:lstStyle/>
        <a:p>
          <a:pPr>
            <a:lnSpc>
              <a:spcPct val="100000"/>
            </a:lnSpc>
          </a:pPr>
          <a:r>
            <a:rPr lang="es-CO" dirty="0"/>
            <a:t>Bienes que el consumidor compra con frecuencia inmediatamente y con el mínimo de esfuerzo en la comparación y la compra. </a:t>
          </a:r>
          <a:endParaRPr lang="en-US" dirty="0"/>
        </a:p>
      </dgm:t>
    </dgm:pt>
    <dgm:pt modelId="{F2449B3D-0F0D-4C82-97BC-BB04C91CC0C3}" type="parTrans" cxnId="{DD713DDC-14E5-41A2-9E92-851010FAE77B}">
      <dgm:prSet/>
      <dgm:spPr/>
      <dgm:t>
        <a:bodyPr/>
        <a:lstStyle/>
        <a:p>
          <a:endParaRPr lang="en-US"/>
        </a:p>
      </dgm:t>
    </dgm:pt>
    <dgm:pt modelId="{75331A08-3A9A-45FD-B348-F526EE92A7BE}" type="sibTrans" cxnId="{DD713DDC-14E5-41A2-9E92-851010FAE77B}">
      <dgm:prSet/>
      <dgm:spPr/>
      <dgm:t>
        <a:bodyPr/>
        <a:lstStyle/>
        <a:p>
          <a:endParaRPr lang="en-US"/>
        </a:p>
      </dgm:t>
    </dgm:pt>
    <dgm:pt modelId="{FE33F081-0CFA-499E-B277-1081979ED38E}">
      <dgm:prSet/>
      <dgm:spPr/>
      <dgm:t>
        <a:bodyPr/>
        <a:lstStyle/>
        <a:p>
          <a:pPr>
            <a:lnSpc>
              <a:spcPct val="100000"/>
            </a:lnSpc>
          </a:pPr>
          <a:r>
            <a:rPr lang="es-CO" b="1"/>
            <a:t>Bienes de Comparación:</a:t>
          </a:r>
          <a:endParaRPr lang="en-US"/>
        </a:p>
      </dgm:t>
    </dgm:pt>
    <dgm:pt modelId="{A0874799-DB63-4D30-94BC-29A1B295062D}" type="parTrans" cxnId="{5EC482BD-F7A0-445C-9D68-7F31F0FB3794}">
      <dgm:prSet/>
      <dgm:spPr/>
      <dgm:t>
        <a:bodyPr/>
        <a:lstStyle/>
        <a:p>
          <a:endParaRPr lang="en-US"/>
        </a:p>
      </dgm:t>
    </dgm:pt>
    <dgm:pt modelId="{6EC737E1-4B94-4A8C-85E8-452E49C9C3A3}" type="sibTrans" cxnId="{5EC482BD-F7A0-445C-9D68-7F31F0FB3794}">
      <dgm:prSet/>
      <dgm:spPr/>
      <dgm:t>
        <a:bodyPr/>
        <a:lstStyle/>
        <a:p>
          <a:endParaRPr lang="en-US"/>
        </a:p>
      </dgm:t>
    </dgm:pt>
    <dgm:pt modelId="{E3E13381-CE44-4A47-B90C-0B73B6BFFCC8}">
      <dgm:prSet/>
      <dgm:spPr/>
      <dgm:t>
        <a:bodyPr/>
        <a:lstStyle/>
        <a:p>
          <a:pPr>
            <a:lnSpc>
              <a:spcPct val="100000"/>
            </a:lnSpc>
          </a:pPr>
          <a:r>
            <a:rPr lang="es-CO"/>
            <a:t>Bienes que el consumidor durante el proceso de selección y compra, compara características de acuerdo con la idoneidad, calidad, precio y estilo.</a:t>
          </a:r>
          <a:endParaRPr lang="en-US"/>
        </a:p>
      </dgm:t>
    </dgm:pt>
    <dgm:pt modelId="{3C937DCF-5EEB-4651-AE70-AB1C133E765E}" type="parTrans" cxnId="{700D31C3-6AEE-4560-B00F-8D2905E9203B}">
      <dgm:prSet/>
      <dgm:spPr/>
      <dgm:t>
        <a:bodyPr/>
        <a:lstStyle/>
        <a:p>
          <a:endParaRPr lang="en-US"/>
        </a:p>
      </dgm:t>
    </dgm:pt>
    <dgm:pt modelId="{0FA7EF03-FB71-4199-A520-5BCBC1AF3258}" type="sibTrans" cxnId="{700D31C3-6AEE-4560-B00F-8D2905E9203B}">
      <dgm:prSet/>
      <dgm:spPr/>
      <dgm:t>
        <a:bodyPr/>
        <a:lstStyle/>
        <a:p>
          <a:endParaRPr lang="en-US"/>
        </a:p>
      </dgm:t>
    </dgm:pt>
    <dgm:pt modelId="{AE90F0AA-E912-4563-A39C-351D8B01EF6F}">
      <dgm:prSet/>
      <dgm:spPr/>
      <dgm:t>
        <a:bodyPr/>
        <a:lstStyle/>
        <a:p>
          <a:pPr>
            <a:lnSpc>
              <a:spcPct val="100000"/>
            </a:lnSpc>
          </a:pPr>
          <a:r>
            <a:rPr lang="es-CO" b="1"/>
            <a:t>Bienes de especialidad:</a:t>
          </a:r>
          <a:endParaRPr lang="en-US"/>
        </a:p>
      </dgm:t>
    </dgm:pt>
    <dgm:pt modelId="{7D5E2C90-B2E2-4514-BAF9-DE5B804142F7}" type="parTrans" cxnId="{93CB7F72-FE19-456A-98A0-B4B661234236}">
      <dgm:prSet/>
      <dgm:spPr/>
      <dgm:t>
        <a:bodyPr/>
        <a:lstStyle/>
        <a:p>
          <a:endParaRPr lang="en-US"/>
        </a:p>
      </dgm:t>
    </dgm:pt>
    <dgm:pt modelId="{7FBE0D73-4D9C-42A5-A4B0-292081E59D35}" type="sibTrans" cxnId="{93CB7F72-FE19-456A-98A0-B4B661234236}">
      <dgm:prSet/>
      <dgm:spPr/>
      <dgm:t>
        <a:bodyPr/>
        <a:lstStyle/>
        <a:p>
          <a:endParaRPr lang="en-US"/>
        </a:p>
      </dgm:t>
    </dgm:pt>
    <dgm:pt modelId="{610B3020-E471-4B8F-98AA-A52852FDA091}">
      <dgm:prSet/>
      <dgm:spPr/>
      <dgm:t>
        <a:bodyPr/>
        <a:lstStyle/>
        <a:p>
          <a:pPr>
            <a:lnSpc>
              <a:spcPct val="100000"/>
            </a:lnSpc>
          </a:pPr>
          <a:r>
            <a:rPr lang="es-CO" dirty="0"/>
            <a:t>Bienes con características o identificación de marca muy especiales, están destinados a un grupo selecto de compradores a quienes no les importa mucho el precio.</a:t>
          </a:r>
          <a:endParaRPr lang="en-US" dirty="0"/>
        </a:p>
      </dgm:t>
    </dgm:pt>
    <dgm:pt modelId="{7BE6DE88-3A83-495E-8CB7-949A86C87342}" type="parTrans" cxnId="{E50CDDCE-0302-46AD-B17A-38D76D634B12}">
      <dgm:prSet/>
      <dgm:spPr/>
      <dgm:t>
        <a:bodyPr/>
        <a:lstStyle/>
        <a:p>
          <a:endParaRPr lang="en-US"/>
        </a:p>
      </dgm:t>
    </dgm:pt>
    <dgm:pt modelId="{C4DAE238-6012-4FE2-B17B-7190A5D27B64}" type="sibTrans" cxnId="{E50CDDCE-0302-46AD-B17A-38D76D634B12}">
      <dgm:prSet/>
      <dgm:spPr/>
      <dgm:t>
        <a:bodyPr/>
        <a:lstStyle/>
        <a:p>
          <a:endParaRPr lang="en-US"/>
        </a:p>
      </dgm:t>
    </dgm:pt>
    <dgm:pt modelId="{313B4A0C-6507-4713-BA65-F655BDF9D17D}" type="pres">
      <dgm:prSet presAssocID="{CB5273B2-277D-4605-A7F9-80B5C3508F38}" presName="root" presStyleCnt="0">
        <dgm:presLayoutVars>
          <dgm:dir/>
          <dgm:resizeHandles val="exact"/>
        </dgm:presLayoutVars>
      </dgm:prSet>
      <dgm:spPr/>
    </dgm:pt>
    <dgm:pt modelId="{A8782DB5-3C3B-42B2-B883-B9D9F97E2826}" type="pres">
      <dgm:prSet presAssocID="{8F67B8D3-AF42-434C-8923-B2A6080FAE0A}" presName="compNode" presStyleCnt="0"/>
      <dgm:spPr/>
    </dgm:pt>
    <dgm:pt modelId="{12474A25-1925-4DE4-BAC6-484DABCB2D89}" type="pres">
      <dgm:prSet presAssocID="{8F67B8D3-AF42-434C-8923-B2A6080FAE0A}" presName="bgRect" presStyleLbl="bgShp" presStyleIdx="0" presStyleCnt="3"/>
      <dgm:spPr/>
    </dgm:pt>
    <dgm:pt modelId="{D9A6AE44-7A65-453E-91C7-3D82A6CAC416}" type="pres">
      <dgm:prSet presAssocID="{8F67B8D3-AF42-434C-8923-B2A6080FAE0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nero"/>
        </a:ext>
      </dgm:extLst>
    </dgm:pt>
    <dgm:pt modelId="{5E9493A9-4D47-414B-81D3-89E0C631C1B1}" type="pres">
      <dgm:prSet presAssocID="{8F67B8D3-AF42-434C-8923-B2A6080FAE0A}" presName="spaceRect" presStyleCnt="0"/>
      <dgm:spPr/>
    </dgm:pt>
    <dgm:pt modelId="{2B3C37A2-3E22-4DBC-84A3-14858DCABA07}" type="pres">
      <dgm:prSet presAssocID="{8F67B8D3-AF42-434C-8923-B2A6080FAE0A}" presName="parTx" presStyleLbl="revTx" presStyleIdx="0" presStyleCnt="6">
        <dgm:presLayoutVars>
          <dgm:chMax val="0"/>
          <dgm:chPref val="0"/>
        </dgm:presLayoutVars>
      </dgm:prSet>
      <dgm:spPr/>
    </dgm:pt>
    <dgm:pt modelId="{41C7B9CE-A6CE-4327-9D9C-2A94704DC7ED}" type="pres">
      <dgm:prSet presAssocID="{8F67B8D3-AF42-434C-8923-B2A6080FAE0A}" presName="desTx" presStyleLbl="revTx" presStyleIdx="1" presStyleCnt="6">
        <dgm:presLayoutVars/>
      </dgm:prSet>
      <dgm:spPr/>
    </dgm:pt>
    <dgm:pt modelId="{D78C899C-F501-4E67-B260-BEAD48765E0B}" type="pres">
      <dgm:prSet presAssocID="{78800678-AAE4-4920-BA30-5AC2E3047A6E}" presName="sibTrans" presStyleCnt="0"/>
      <dgm:spPr/>
    </dgm:pt>
    <dgm:pt modelId="{C0B3238C-CCAF-4BD8-8409-D8516B8597A8}" type="pres">
      <dgm:prSet presAssocID="{FE33F081-0CFA-499E-B277-1081979ED38E}" presName="compNode" presStyleCnt="0"/>
      <dgm:spPr/>
    </dgm:pt>
    <dgm:pt modelId="{F85CD03C-0094-467E-A1FA-3E8CB4BB9515}" type="pres">
      <dgm:prSet presAssocID="{FE33F081-0CFA-499E-B277-1081979ED38E}" presName="bgRect" presStyleLbl="bgShp" presStyleIdx="1" presStyleCnt="3"/>
      <dgm:spPr/>
    </dgm:pt>
    <dgm:pt modelId="{256115F1-A7D7-48B6-B159-91FE54D57262}" type="pres">
      <dgm:prSet presAssocID="{FE33F081-0CFA-499E-B277-1081979ED38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tiqueta"/>
        </a:ext>
      </dgm:extLst>
    </dgm:pt>
    <dgm:pt modelId="{B0F05815-F8A6-46E5-BC03-3FCB7411C02C}" type="pres">
      <dgm:prSet presAssocID="{FE33F081-0CFA-499E-B277-1081979ED38E}" presName="spaceRect" presStyleCnt="0"/>
      <dgm:spPr/>
    </dgm:pt>
    <dgm:pt modelId="{91FF7769-9F06-4E9C-B57A-3B9266268DDC}" type="pres">
      <dgm:prSet presAssocID="{FE33F081-0CFA-499E-B277-1081979ED38E}" presName="parTx" presStyleLbl="revTx" presStyleIdx="2" presStyleCnt="6">
        <dgm:presLayoutVars>
          <dgm:chMax val="0"/>
          <dgm:chPref val="0"/>
        </dgm:presLayoutVars>
      </dgm:prSet>
      <dgm:spPr/>
    </dgm:pt>
    <dgm:pt modelId="{09C41F2E-C5F2-4C4B-A670-6F5DF4931BF6}" type="pres">
      <dgm:prSet presAssocID="{FE33F081-0CFA-499E-B277-1081979ED38E}" presName="desTx" presStyleLbl="revTx" presStyleIdx="3" presStyleCnt="6">
        <dgm:presLayoutVars/>
      </dgm:prSet>
      <dgm:spPr/>
    </dgm:pt>
    <dgm:pt modelId="{D2AA4962-12AE-4809-A0F1-1C16F84EEEAC}" type="pres">
      <dgm:prSet presAssocID="{6EC737E1-4B94-4A8C-85E8-452E49C9C3A3}" presName="sibTrans" presStyleCnt="0"/>
      <dgm:spPr/>
    </dgm:pt>
    <dgm:pt modelId="{158EFC40-DB1F-44DB-AD9D-537033B48E2B}" type="pres">
      <dgm:prSet presAssocID="{AE90F0AA-E912-4563-A39C-351D8B01EF6F}" presName="compNode" presStyleCnt="0"/>
      <dgm:spPr/>
    </dgm:pt>
    <dgm:pt modelId="{27FC98EB-8F38-4777-80E2-A7BA3C8037AA}" type="pres">
      <dgm:prSet presAssocID="{AE90F0AA-E912-4563-A39C-351D8B01EF6F}" presName="bgRect" presStyleLbl="bgShp" presStyleIdx="2" presStyleCnt="3"/>
      <dgm:spPr/>
    </dgm:pt>
    <dgm:pt modelId="{2AF37884-CA25-491B-B25E-0B7E0D1BF85E}" type="pres">
      <dgm:prSet presAssocID="{AE90F0AA-E912-4563-A39C-351D8B01EF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ódigo de barras"/>
        </a:ext>
      </dgm:extLst>
    </dgm:pt>
    <dgm:pt modelId="{6C73E93D-B6E2-4FD3-9AA2-ACA72C5FEDBD}" type="pres">
      <dgm:prSet presAssocID="{AE90F0AA-E912-4563-A39C-351D8B01EF6F}" presName="spaceRect" presStyleCnt="0"/>
      <dgm:spPr/>
    </dgm:pt>
    <dgm:pt modelId="{78B22350-A07A-4660-81D1-086996655F85}" type="pres">
      <dgm:prSet presAssocID="{AE90F0AA-E912-4563-A39C-351D8B01EF6F}" presName="parTx" presStyleLbl="revTx" presStyleIdx="4" presStyleCnt="6">
        <dgm:presLayoutVars>
          <dgm:chMax val="0"/>
          <dgm:chPref val="0"/>
        </dgm:presLayoutVars>
      </dgm:prSet>
      <dgm:spPr/>
    </dgm:pt>
    <dgm:pt modelId="{6FE69361-95D7-42F3-B9CB-F358400D4B6B}" type="pres">
      <dgm:prSet presAssocID="{AE90F0AA-E912-4563-A39C-351D8B01EF6F}" presName="desTx" presStyleLbl="revTx" presStyleIdx="5" presStyleCnt="6">
        <dgm:presLayoutVars/>
      </dgm:prSet>
      <dgm:spPr/>
    </dgm:pt>
  </dgm:ptLst>
  <dgm:cxnLst>
    <dgm:cxn modelId="{3B5C3223-CD5B-47D5-8209-14D1A46A1800}" type="presOf" srcId="{AE90F0AA-E912-4563-A39C-351D8B01EF6F}" destId="{78B22350-A07A-4660-81D1-086996655F85}" srcOrd="0" destOrd="0" presId="urn:microsoft.com/office/officeart/2018/2/layout/IconVerticalSolidList"/>
    <dgm:cxn modelId="{12D6863F-6487-48A0-AC77-0C6C26A1CD35}" type="presOf" srcId="{FE33F081-0CFA-499E-B277-1081979ED38E}" destId="{91FF7769-9F06-4E9C-B57A-3B9266268DDC}" srcOrd="0" destOrd="0" presId="urn:microsoft.com/office/officeart/2018/2/layout/IconVerticalSolidList"/>
    <dgm:cxn modelId="{4F0F3A42-D047-40F4-A04F-877B4109EE66}" srcId="{CB5273B2-277D-4605-A7F9-80B5C3508F38}" destId="{8F67B8D3-AF42-434C-8923-B2A6080FAE0A}" srcOrd="0" destOrd="0" parTransId="{C992C099-2909-47AF-8C1B-05A4602FD7E7}" sibTransId="{78800678-AAE4-4920-BA30-5AC2E3047A6E}"/>
    <dgm:cxn modelId="{00025F49-3BA2-4821-97DF-8BA74A79500C}" type="presOf" srcId="{610B3020-E471-4B8F-98AA-A52852FDA091}" destId="{6FE69361-95D7-42F3-B9CB-F358400D4B6B}" srcOrd="0" destOrd="0" presId="urn:microsoft.com/office/officeart/2018/2/layout/IconVerticalSolidList"/>
    <dgm:cxn modelId="{6A4BCE50-0F20-4748-91AF-AF27C713E85B}" type="presOf" srcId="{4C02E049-A5E6-4969-8CFE-EA9FE0C2051C}" destId="{41C7B9CE-A6CE-4327-9D9C-2A94704DC7ED}" srcOrd="0" destOrd="0" presId="urn:microsoft.com/office/officeart/2018/2/layout/IconVerticalSolidList"/>
    <dgm:cxn modelId="{C44B8E6E-D2C3-48D3-9610-C1BB44AB37C9}" type="presOf" srcId="{E3E13381-CE44-4A47-B90C-0B73B6BFFCC8}" destId="{09C41F2E-C5F2-4C4B-A670-6F5DF4931BF6}" srcOrd="0" destOrd="0" presId="urn:microsoft.com/office/officeart/2018/2/layout/IconVerticalSolidList"/>
    <dgm:cxn modelId="{93CB7F72-FE19-456A-98A0-B4B661234236}" srcId="{CB5273B2-277D-4605-A7F9-80B5C3508F38}" destId="{AE90F0AA-E912-4563-A39C-351D8B01EF6F}" srcOrd="2" destOrd="0" parTransId="{7D5E2C90-B2E2-4514-BAF9-DE5B804142F7}" sibTransId="{7FBE0D73-4D9C-42A5-A4B0-292081E59D35}"/>
    <dgm:cxn modelId="{64D28282-8DDF-4998-81B0-78803198B0E5}" type="presOf" srcId="{CB5273B2-277D-4605-A7F9-80B5C3508F38}" destId="{313B4A0C-6507-4713-BA65-F655BDF9D17D}" srcOrd="0" destOrd="0" presId="urn:microsoft.com/office/officeart/2018/2/layout/IconVerticalSolidList"/>
    <dgm:cxn modelId="{8CA64CB5-C075-4771-9F9B-5006E9CD92F8}" type="presOf" srcId="{8F67B8D3-AF42-434C-8923-B2A6080FAE0A}" destId="{2B3C37A2-3E22-4DBC-84A3-14858DCABA07}" srcOrd="0" destOrd="0" presId="urn:microsoft.com/office/officeart/2018/2/layout/IconVerticalSolidList"/>
    <dgm:cxn modelId="{5EC482BD-F7A0-445C-9D68-7F31F0FB3794}" srcId="{CB5273B2-277D-4605-A7F9-80B5C3508F38}" destId="{FE33F081-0CFA-499E-B277-1081979ED38E}" srcOrd="1" destOrd="0" parTransId="{A0874799-DB63-4D30-94BC-29A1B295062D}" sibTransId="{6EC737E1-4B94-4A8C-85E8-452E49C9C3A3}"/>
    <dgm:cxn modelId="{700D31C3-6AEE-4560-B00F-8D2905E9203B}" srcId="{FE33F081-0CFA-499E-B277-1081979ED38E}" destId="{E3E13381-CE44-4A47-B90C-0B73B6BFFCC8}" srcOrd="0" destOrd="0" parTransId="{3C937DCF-5EEB-4651-AE70-AB1C133E765E}" sibTransId="{0FA7EF03-FB71-4199-A520-5BCBC1AF3258}"/>
    <dgm:cxn modelId="{E50CDDCE-0302-46AD-B17A-38D76D634B12}" srcId="{AE90F0AA-E912-4563-A39C-351D8B01EF6F}" destId="{610B3020-E471-4B8F-98AA-A52852FDA091}" srcOrd="0" destOrd="0" parTransId="{7BE6DE88-3A83-495E-8CB7-949A86C87342}" sibTransId="{C4DAE238-6012-4FE2-B17B-7190A5D27B64}"/>
    <dgm:cxn modelId="{DD713DDC-14E5-41A2-9E92-851010FAE77B}" srcId="{8F67B8D3-AF42-434C-8923-B2A6080FAE0A}" destId="{4C02E049-A5E6-4969-8CFE-EA9FE0C2051C}" srcOrd="0" destOrd="0" parTransId="{F2449B3D-0F0D-4C82-97BC-BB04C91CC0C3}" sibTransId="{75331A08-3A9A-45FD-B348-F526EE92A7BE}"/>
    <dgm:cxn modelId="{A4DFCEDE-F2BA-4EB9-AAB7-984ED7067C4C}" type="presParOf" srcId="{313B4A0C-6507-4713-BA65-F655BDF9D17D}" destId="{A8782DB5-3C3B-42B2-B883-B9D9F97E2826}" srcOrd="0" destOrd="0" presId="urn:microsoft.com/office/officeart/2018/2/layout/IconVerticalSolidList"/>
    <dgm:cxn modelId="{CEF779DC-C69F-4BEE-8F40-C8F5A842DA1C}" type="presParOf" srcId="{A8782DB5-3C3B-42B2-B883-B9D9F97E2826}" destId="{12474A25-1925-4DE4-BAC6-484DABCB2D89}" srcOrd="0" destOrd="0" presId="urn:microsoft.com/office/officeart/2018/2/layout/IconVerticalSolidList"/>
    <dgm:cxn modelId="{434B27C4-2687-4627-B7BC-684F4872A914}" type="presParOf" srcId="{A8782DB5-3C3B-42B2-B883-B9D9F97E2826}" destId="{D9A6AE44-7A65-453E-91C7-3D82A6CAC416}" srcOrd="1" destOrd="0" presId="urn:microsoft.com/office/officeart/2018/2/layout/IconVerticalSolidList"/>
    <dgm:cxn modelId="{3B582D23-9EFC-4519-B015-1C1B64A04AB4}" type="presParOf" srcId="{A8782DB5-3C3B-42B2-B883-B9D9F97E2826}" destId="{5E9493A9-4D47-414B-81D3-89E0C631C1B1}" srcOrd="2" destOrd="0" presId="urn:microsoft.com/office/officeart/2018/2/layout/IconVerticalSolidList"/>
    <dgm:cxn modelId="{E0C1BAC7-97A2-4CF2-A475-F24D4842B75D}" type="presParOf" srcId="{A8782DB5-3C3B-42B2-B883-B9D9F97E2826}" destId="{2B3C37A2-3E22-4DBC-84A3-14858DCABA07}" srcOrd="3" destOrd="0" presId="urn:microsoft.com/office/officeart/2018/2/layout/IconVerticalSolidList"/>
    <dgm:cxn modelId="{8E10BE45-81BF-480D-82FA-23F489C04868}" type="presParOf" srcId="{A8782DB5-3C3B-42B2-B883-B9D9F97E2826}" destId="{41C7B9CE-A6CE-4327-9D9C-2A94704DC7ED}" srcOrd="4" destOrd="0" presId="urn:microsoft.com/office/officeart/2018/2/layout/IconVerticalSolidList"/>
    <dgm:cxn modelId="{22A50866-FEBE-45E6-B7B1-19862F15EAF9}" type="presParOf" srcId="{313B4A0C-6507-4713-BA65-F655BDF9D17D}" destId="{D78C899C-F501-4E67-B260-BEAD48765E0B}" srcOrd="1" destOrd="0" presId="urn:microsoft.com/office/officeart/2018/2/layout/IconVerticalSolidList"/>
    <dgm:cxn modelId="{6AD81BC9-F1D5-4ED5-BF0C-353D41B6F2E9}" type="presParOf" srcId="{313B4A0C-6507-4713-BA65-F655BDF9D17D}" destId="{C0B3238C-CCAF-4BD8-8409-D8516B8597A8}" srcOrd="2" destOrd="0" presId="urn:microsoft.com/office/officeart/2018/2/layout/IconVerticalSolidList"/>
    <dgm:cxn modelId="{D353CD95-39C6-41CA-97FC-1FB45CF6694B}" type="presParOf" srcId="{C0B3238C-CCAF-4BD8-8409-D8516B8597A8}" destId="{F85CD03C-0094-467E-A1FA-3E8CB4BB9515}" srcOrd="0" destOrd="0" presId="urn:microsoft.com/office/officeart/2018/2/layout/IconVerticalSolidList"/>
    <dgm:cxn modelId="{F1FD0CF0-BCE4-4EA6-8828-8A0E289729B9}" type="presParOf" srcId="{C0B3238C-CCAF-4BD8-8409-D8516B8597A8}" destId="{256115F1-A7D7-48B6-B159-91FE54D57262}" srcOrd="1" destOrd="0" presId="urn:microsoft.com/office/officeart/2018/2/layout/IconVerticalSolidList"/>
    <dgm:cxn modelId="{0FC43D40-CA5E-46C0-A950-E3B60757B2BC}" type="presParOf" srcId="{C0B3238C-CCAF-4BD8-8409-D8516B8597A8}" destId="{B0F05815-F8A6-46E5-BC03-3FCB7411C02C}" srcOrd="2" destOrd="0" presId="urn:microsoft.com/office/officeart/2018/2/layout/IconVerticalSolidList"/>
    <dgm:cxn modelId="{8A96425E-E653-41A1-A571-05FFB444BB49}" type="presParOf" srcId="{C0B3238C-CCAF-4BD8-8409-D8516B8597A8}" destId="{91FF7769-9F06-4E9C-B57A-3B9266268DDC}" srcOrd="3" destOrd="0" presId="urn:microsoft.com/office/officeart/2018/2/layout/IconVerticalSolidList"/>
    <dgm:cxn modelId="{68A82252-3A14-4045-BB04-0EA771C469D1}" type="presParOf" srcId="{C0B3238C-CCAF-4BD8-8409-D8516B8597A8}" destId="{09C41F2E-C5F2-4C4B-A670-6F5DF4931BF6}" srcOrd="4" destOrd="0" presId="urn:microsoft.com/office/officeart/2018/2/layout/IconVerticalSolidList"/>
    <dgm:cxn modelId="{E164982B-636D-4B2D-B3C6-2F096D612ADD}" type="presParOf" srcId="{313B4A0C-6507-4713-BA65-F655BDF9D17D}" destId="{D2AA4962-12AE-4809-A0F1-1C16F84EEEAC}" srcOrd="3" destOrd="0" presId="urn:microsoft.com/office/officeart/2018/2/layout/IconVerticalSolidList"/>
    <dgm:cxn modelId="{6CC8700E-4D50-4774-8C6F-0B72C36F5107}" type="presParOf" srcId="{313B4A0C-6507-4713-BA65-F655BDF9D17D}" destId="{158EFC40-DB1F-44DB-AD9D-537033B48E2B}" srcOrd="4" destOrd="0" presId="urn:microsoft.com/office/officeart/2018/2/layout/IconVerticalSolidList"/>
    <dgm:cxn modelId="{CB16BB59-7761-42A4-BA8E-90A0264C11AD}" type="presParOf" srcId="{158EFC40-DB1F-44DB-AD9D-537033B48E2B}" destId="{27FC98EB-8F38-4777-80E2-A7BA3C8037AA}" srcOrd="0" destOrd="0" presId="urn:microsoft.com/office/officeart/2018/2/layout/IconVerticalSolidList"/>
    <dgm:cxn modelId="{83B87824-8C37-4BE0-A2B3-1BF7CA3F529F}" type="presParOf" srcId="{158EFC40-DB1F-44DB-AD9D-537033B48E2B}" destId="{2AF37884-CA25-491B-B25E-0B7E0D1BF85E}" srcOrd="1" destOrd="0" presId="urn:microsoft.com/office/officeart/2018/2/layout/IconVerticalSolidList"/>
    <dgm:cxn modelId="{BC5322CC-8FF8-46A9-B8AD-1DF750917D0C}" type="presParOf" srcId="{158EFC40-DB1F-44DB-AD9D-537033B48E2B}" destId="{6C73E93D-B6E2-4FD3-9AA2-ACA72C5FEDBD}" srcOrd="2" destOrd="0" presId="urn:microsoft.com/office/officeart/2018/2/layout/IconVerticalSolidList"/>
    <dgm:cxn modelId="{53867993-916D-49D0-BF7D-24BC5661C26D}" type="presParOf" srcId="{158EFC40-DB1F-44DB-AD9D-537033B48E2B}" destId="{78B22350-A07A-4660-81D1-086996655F85}" srcOrd="3" destOrd="0" presId="urn:microsoft.com/office/officeart/2018/2/layout/IconVerticalSolidList"/>
    <dgm:cxn modelId="{10B3ABAD-9036-415F-9805-D9A824D26F23}" type="presParOf" srcId="{158EFC40-DB1F-44DB-AD9D-537033B48E2B}" destId="{6FE69361-95D7-42F3-B9CB-F358400D4B6B}"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73478F-B26D-4972-8633-BAFAB849A75C}" type="doc">
      <dgm:prSet loTypeId="urn:microsoft.com/office/officeart/2008/layout/LinedList" loCatId="list" qsTypeId="urn:microsoft.com/office/officeart/2005/8/quickstyle/simple5" qsCatId="simple" csTypeId="urn:microsoft.com/office/officeart/2005/8/colors/colorful1" csCatId="colorful" phldr="1"/>
      <dgm:spPr/>
      <dgm:t>
        <a:bodyPr/>
        <a:lstStyle/>
        <a:p>
          <a:endParaRPr lang="es-ES"/>
        </a:p>
      </dgm:t>
    </dgm:pt>
    <dgm:pt modelId="{C9F15114-E8E0-4CAC-AEAB-6581191DD715}">
      <dgm:prSet/>
      <dgm:spPr/>
      <dgm:t>
        <a:bodyPr/>
        <a:lstStyle/>
        <a:p>
          <a:pPr rtl="0"/>
          <a:r>
            <a:rPr lang="es-CO" b="1" i="1"/>
            <a:t>Artículos de conveniencia: </a:t>
          </a:r>
          <a:r>
            <a:rPr lang="es-CO"/>
            <a:t>aquellos bienes de consumo que el cliente compra. </a:t>
          </a:r>
          <a:r>
            <a:rPr lang="es-CO" b="1"/>
            <a:t>Con frecuencia, de inmediato, y con el mínimo de esfuerzo,</a:t>
          </a:r>
          <a:r>
            <a:rPr lang="es-CO"/>
            <a:t> por ejemplo. Chocolate, bolígrafos, reparaciones de calzado.</a:t>
          </a:r>
        </a:p>
      </dgm:t>
    </dgm:pt>
    <dgm:pt modelId="{C175807F-AF11-446D-A389-3305AAD63970}" type="parTrans" cxnId="{DDD2A6F4-0585-48E9-88F5-C5AD44A626E9}">
      <dgm:prSet/>
      <dgm:spPr/>
      <dgm:t>
        <a:bodyPr/>
        <a:lstStyle/>
        <a:p>
          <a:endParaRPr lang="es-ES"/>
        </a:p>
      </dgm:t>
    </dgm:pt>
    <dgm:pt modelId="{90BD3C3F-ACDA-4F72-9F40-65C1642094AC}" type="sibTrans" cxnId="{DDD2A6F4-0585-48E9-88F5-C5AD44A626E9}">
      <dgm:prSet/>
      <dgm:spPr/>
      <dgm:t>
        <a:bodyPr/>
        <a:lstStyle/>
        <a:p>
          <a:endParaRPr lang="es-ES"/>
        </a:p>
      </dgm:t>
    </dgm:pt>
    <dgm:pt modelId="{9FE838DB-4C0F-489B-8450-22DD137A5448}">
      <dgm:prSet/>
      <dgm:spPr/>
      <dgm:t>
        <a:bodyPr/>
        <a:lstStyle/>
        <a:p>
          <a:pPr rtl="0"/>
          <a:r>
            <a:rPr lang="es-CO" b="1" i="1"/>
            <a:t>Bienes de compra: </a:t>
          </a:r>
          <a:r>
            <a:rPr lang="es-CO"/>
            <a:t>aquellos bienes de consumo que </a:t>
          </a:r>
          <a:r>
            <a:rPr lang="es-CO" b="1"/>
            <a:t>el cliente en el proceso de selección y compra compara</a:t>
          </a:r>
          <a:r>
            <a:rPr lang="es-CO"/>
            <a:t> de manera característica en bases tales como la idoneidad, la calidad, el precio y el estilo, por ejemplo. Cosmética, TV, PC, peinado.</a:t>
          </a:r>
        </a:p>
      </dgm:t>
    </dgm:pt>
    <dgm:pt modelId="{D284ABCB-F28E-4290-91B8-5E6504D36C3C}" type="parTrans" cxnId="{82E87473-481D-47CA-B7B2-CB2FB945ECAA}">
      <dgm:prSet/>
      <dgm:spPr/>
      <dgm:t>
        <a:bodyPr/>
        <a:lstStyle/>
        <a:p>
          <a:endParaRPr lang="es-ES"/>
        </a:p>
      </dgm:t>
    </dgm:pt>
    <dgm:pt modelId="{AA4EB80D-A6D4-4FE7-B4C9-24B874AAF513}" type="sibTrans" cxnId="{82E87473-481D-47CA-B7B2-CB2FB945ECAA}">
      <dgm:prSet/>
      <dgm:spPr/>
      <dgm:t>
        <a:bodyPr/>
        <a:lstStyle/>
        <a:p>
          <a:endParaRPr lang="es-ES"/>
        </a:p>
      </dgm:t>
    </dgm:pt>
    <dgm:pt modelId="{4282806E-977F-4C32-BE72-A853F6730FB6}">
      <dgm:prSet/>
      <dgm:spPr/>
      <dgm:t>
        <a:bodyPr/>
        <a:lstStyle/>
        <a:p>
          <a:pPr rtl="0"/>
          <a:r>
            <a:rPr lang="es-CO" b="1" i="1"/>
            <a:t>Bienes de especialidad: </a:t>
          </a:r>
          <a:r>
            <a:rPr lang="es-CO"/>
            <a:t>aquellos bienes de consumo en los que un grupo significativo de los compradores están habitualmente </a:t>
          </a:r>
          <a:r>
            <a:rPr lang="es-CO" b="1"/>
            <a:t>dispuestos a hacer un esfuerzo de compra especial</a:t>
          </a:r>
          <a:r>
            <a:rPr lang="es-CO"/>
            <a:t>, por ejemplo, casa, carros, vacaciones</a:t>
          </a:r>
        </a:p>
      </dgm:t>
    </dgm:pt>
    <dgm:pt modelId="{3B90570D-21F7-48BA-B6DB-A2386E050601}" type="parTrans" cxnId="{401653BF-B1A7-4BAA-8160-0638C9F9F023}">
      <dgm:prSet/>
      <dgm:spPr/>
      <dgm:t>
        <a:bodyPr/>
        <a:lstStyle/>
        <a:p>
          <a:endParaRPr lang="es-ES"/>
        </a:p>
      </dgm:t>
    </dgm:pt>
    <dgm:pt modelId="{AAC604C3-34FC-4765-9BE5-43026CC5DA5C}" type="sibTrans" cxnId="{401653BF-B1A7-4BAA-8160-0638C9F9F023}">
      <dgm:prSet/>
      <dgm:spPr/>
      <dgm:t>
        <a:bodyPr/>
        <a:lstStyle/>
        <a:p>
          <a:endParaRPr lang="es-ES"/>
        </a:p>
      </dgm:t>
    </dgm:pt>
    <dgm:pt modelId="{D2D3D684-5460-504E-A33A-6AC1169AE86B}" type="pres">
      <dgm:prSet presAssocID="{DE73478F-B26D-4972-8633-BAFAB849A75C}" presName="vert0" presStyleCnt="0">
        <dgm:presLayoutVars>
          <dgm:dir/>
          <dgm:animOne val="branch"/>
          <dgm:animLvl val="lvl"/>
        </dgm:presLayoutVars>
      </dgm:prSet>
      <dgm:spPr/>
    </dgm:pt>
    <dgm:pt modelId="{69D1511C-65E2-AC4A-AD41-A301508EAAA5}" type="pres">
      <dgm:prSet presAssocID="{C9F15114-E8E0-4CAC-AEAB-6581191DD715}" presName="thickLine" presStyleLbl="alignNode1" presStyleIdx="0" presStyleCnt="3"/>
      <dgm:spPr/>
    </dgm:pt>
    <dgm:pt modelId="{42253340-0DE4-164E-8C13-B8E6D7C44C38}" type="pres">
      <dgm:prSet presAssocID="{C9F15114-E8E0-4CAC-AEAB-6581191DD715}" presName="horz1" presStyleCnt="0"/>
      <dgm:spPr/>
    </dgm:pt>
    <dgm:pt modelId="{F237A3A1-3B78-904F-AFAA-937E8EC09BD7}" type="pres">
      <dgm:prSet presAssocID="{C9F15114-E8E0-4CAC-AEAB-6581191DD715}" presName="tx1" presStyleLbl="revTx" presStyleIdx="0" presStyleCnt="3"/>
      <dgm:spPr/>
    </dgm:pt>
    <dgm:pt modelId="{488CCC53-CF5E-AD4D-863E-C4467CC14F54}" type="pres">
      <dgm:prSet presAssocID="{C9F15114-E8E0-4CAC-AEAB-6581191DD715}" presName="vert1" presStyleCnt="0"/>
      <dgm:spPr/>
    </dgm:pt>
    <dgm:pt modelId="{5C573417-2C4B-F045-B37F-E81B5D2F863C}" type="pres">
      <dgm:prSet presAssocID="{9FE838DB-4C0F-489B-8450-22DD137A5448}" presName="thickLine" presStyleLbl="alignNode1" presStyleIdx="1" presStyleCnt="3"/>
      <dgm:spPr/>
    </dgm:pt>
    <dgm:pt modelId="{1F3CAE49-63FD-1249-B584-1AE994C9994B}" type="pres">
      <dgm:prSet presAssocID="{9FE838DB-4C0F-489B-8450-22DD137A5448}" presName="horz1" presStyleCnt="0"/>
      <dgm:spPr/>
    </dgm:pt>
    <dgm:pt modelId="{2E889E5C-C052-DD4F-A584-93F864453E46}" type="pres">
      <dgm:prSet presAssocID="{9FE838DB-4C0F-489B-8450-22DD137A5448}" presName="tx1" presStyleLbl="revTx" presStyleIdx="1" presStyleCnt="3"/>
      <dgm:spPr/>
    </dgm:pt>
    <dgm:pt modelId="{12BD219A-A3A8-B242-9B0F-0FEF4256869F}" type="pres">
      <dgm:prSet presAssocID="{9FE838DB-4C0F-489B-8450-22DD137A5448}" presName="vert1" presStyleCnt="0"/>
      <dgm:spPr/>
    </dgm:pt>
    <dgm:pt modelId="{EE072EF3-DAF4-3D47-BE38-87DABE3D0D0B}" type="pres">
      <dgm:prSet presAssocID="{4282806E-977F-4C32-BE72-A853F6730FB6}" presName="thickLine" presStyleLbl="alignNode1" presStyleIdx="2" presStyleCnt="3"/>
      <dgm:spPr/>
    </dgm:pt>
    <dgm:pt modelId="{EFEEF236-66BB-6840-B2E8-589979400F43}" type="pres">
      <dgm:prSet presAssocID="{4282806E-977F-4C32-BE72-A853F6730FB6}" presName="horz1" presStyleCnt="0"/>
      <dgm:spPr/>
    </dgm:pt>
    <dgm:pt modelId="{E464DC29-EF9B-804F-A878-125687CF5B20}" type="pres">
      <dgm:prSet presAssocID="{4282806E-977F-4C32-BE72-A853F6730FB6}" presName="tx1" presStyleLbl="revTx" presStyleIdx="2" presStyleCnt="3"/>
      <dgm:spPr/>
    </dgm:pt>
    <dgm:pt modelId="{2A372061-A721-E147-8CAB-1CCACB0EE55B}" type="pres">
      <dgm:prSet presAssocID="{4282806E-977F-4C32-BE72-A853F6730FB6}" presName="vert1" presStyleCnt="0"/>
      <dgm:spPr/>
    </dgm:pt>
  </dgm:ptLst>
  <dgm:cxnLst>
    <dgm:cxn modelId="{DCF23106-689E-B944-9C99-CF9E6F0709A8}" type="presOf" srcId="{C9F15114-E8E0-4CAC-AEAB-6581191DD715}" destId="{F237A3A1-3B78-904F-AFAA-937E8EC09BD7}" srcOrd="0" destOrd="0" presId="urn:microsoft.com/office/officeart/2008/layout/LinedList"/>
    <dgm:cxn modelId="{233A413A-4A04-C144-813E-29F9876C26A0}" type="presOf" srcId="{4282806E-977F-4C32-BE72-A853F6730FB6}" destId="{E464DC29-EF9B-804F-A878-125687CF5B20}" srcOrd="0" destOrd="0" presId="urn:microsoft.com/office/officeart/2008/layout/LinedList"/>
    <dgm:cxn modelId="{82E87473-481D-47CA-B7B2-CB2FB945ECAA}" srcId="{DE73478F-B26D-4972-8633-BAFAB849A75C}" destId="{9FE838DB-4C0F-489B-8450-22DD137A5448}" srcOrd="1" destOrd="0" parTransId="{D284ABCB-F28E-4290-91B8-5E6504D36C3C}" sibTransId="{AA4EB80D-A6D4-4FE7-B4C9-24B874AAF513}"/>
    <dgm:cxn modelId="{401653BF-B1A7-4BAA-8160-0638C9F9F023}" srcId="{DE73478F-B26D-4972-8633-BAFAB849A75C}" destId="{4282806E-977F-4C32-BE72-A853F6730FB6}" srcOrd="2" destOrd="0" parTransId="{3B90570D-21F7-48BA-B6DB-A2386E050601}" sibTransId="{AAC604C3-34FC-4765-9BE5-43026CC5DA5C}"/>
    <dgm:cxn modelId="{F8B95AD2-FAA8-F74B-B41C-5B26642661F8}" type="presOf" srcId="{9FE838DB-4C0F-489B-8450-22DD137A5448}" destId="{2E889E5C-C052-DD4F-A584-93F864453E46}" srcOrd="0" destOrd="0" presId="urn:microsoft.com/office/officeart/2008/layout/LinedList"/>
    <dgm:cxn modelId="{B84CC7E0-62C0-9F42-9F2A-46DE7E943EF2}" type="presOf" srcId="{DE73478F-B26D-4972-8633-BAFAB849A75C}" destId="{D2D3D684-5460-504E-A33A-6AC1169AE86B}" srcOrd="0" destOrd="0" presId="urn:microsoft.com/office/officeart/2008/layout/LinedList"/>
    <dgm:cxn modelId="{DDD2A6F4-0585-48E9-88F5-C5AD44A626E9}" srcId="{DE73478F-B26D-4972-8633-BAFAB849A75C}" destId="{C9F15114-E8E0-4CAC-AEAB-6581191DD715}" srcOrd="0" destOrd="0" parTransId="{C175807F-AF11-446D-A389-3305AAD63970}" sibTransId="{90BD3C3F-ACDA-4F72-9F40-65C1642094AC}"/>
    <dgm:cxn modelId="{0886F658-FFB6-D840-A142-01E317DB482D}" type="presParOf" srcId="{D2D3D684-5460-504E-A33A-6AC1169AE86B}" destId="{69D1511C-65E2-AC4A-AD41-A301508EAAA5}" srcOrd="0" destOrd="0" presId="urn:microsoft.com/office/officeart/2008/layout/LinedList"/>
    <dgm:cxn modelId="{19B0291F-815F-DA47-BDE3-9348515D9A38}" type="presParOf" srcId="{D2D3D684-5460-504E-A33A-6AC1169AE86B}" destId="{42253340-0DE4-164E-8C13-B8E6D7C44C38}" srcOrd="1" destOrd="0" presId="urn:microsoft.com/office/officeart/2008/layout/LinedList"/>
    <dgm:cxn modelId="{FDA54D4D-B541-4E4E-B300-623B2E7DA0AA}" type="presParOf" srcId="{42253340-0DE4-164E-8C13-B8E6D7C44C38}" destId="{F237A3A1-3B78-904F-AFAA-937E8EC09BD7}" srcOrd="0" destOrd="0" presId="urn:microsoft.com/office/officeart/2008/layout/LinedList"/>
    <dgm:cxn modelId="{CC0A81D0-4121-2C47-9364-60A31F97749F}" type="presParOf" srcId="{42253340-0DE4-164E-8C13-B8E6D7C44C38}" destId="{488CCC53-CF5E-AD4D-863E-C4467CC14F54}" srcOrd="1" destOrd="0" presId="urn:microsoft.com/office/officeart/2008/layout/LinedList"/>
    <dgm:cxn modelId="{E244F4B1-BA36-5742-A7E7-BF3555AC632C}" type="presParOf" srcId="{D2D3D684-5460-504E-A33A-6AC1169AE86B}" destId="{5C573417-2C4B-F045-B37F-E81B5D2F863C}" srcOrd="2" destOrd="0" presId="urn:microsoft.com/office/officeart/2008/layout/LinedList"/>
    <dgm:cxn modelId="{B4ED8780-359F-4447-B3C4-8DA4FB4374A7}" type="presParOf" srcId="{D2D3D684-5460-504E-A33A-6AC1169AE86B}" destId="{1F3CAE49-63FD-1249-B584-1AE994C9994B}" srcOrd="3" destOrd="0" presId="urn:microsoft.com/office/officeart/2008/layout/LinedList"/>
    <dgm:cxn modelId="{C6FF1856-5518-A744-8090-233CBC3D0D6D}" type="presParOf" srcId="{1F3CAE49-63FD-1249-B584-1AE994C9994B}" destId="{2E889E5C-C052-DD4F-A584-93F864453E46}" srcOrd="0" destOrd="0" presId="urn:microsoft.com/office/officeart/2008/layout/LinedList"/>
    <dgm:cxn modelId="{15BF34FC-33B2-044E-8A54-1AB9844B34B8}" type="presParOf" srcId="{1F3CAE49-63FD-1249-B584-1AE994C9994B}" destId="{12BD219A-A3A8-B242-9B0F-0FEF4256869F}" srcOrd="1" destOrd="0" presId="urn:microsoft.com/office/officeart/2008/layout/LinedList"/>
    <dgm:cxn modelId="{82FC83B3-87F8-6D4B-83D6-416C301C4394}" type="presParOf" srcId="{D2D3D684-5460-504E-A33A-6AC1169AE86B}" destId="{EE072EF3-DAF4-3D47-BE38-87DABE3D0D0B}" srcOrd="4" destOrd="0" presId="urn:microsoft.com/office/officeart/2008/layout/LinedList"/>
    <dgm:cxn modelId="{5F731CF6-84B4-1944-8AEA-352C7AB28B70}" type="presParOf" srcId="{D2D3D684-5460-504E-A33A-6AC1169AE86B}" destId="{EFEEF236-66BB-6840-B2E8-589979400F43}" srcOrd="5" destOrd="0" presId="urn:microsoft.com/office/officeart/2008/layout/LinedList"/>
    <dgm:cxn modelId="{9124F228-8C4E-A245-A348-7A05F01271FC}" type="presParOf" srcId="{EFEEF236-66BB-6840-B2E8-589979400F43}" destId="{E464DC29-EF9B-804F-A878-125687CF5B20}" srcOrd="0" destOrd="0" presId="urn:microsoft.com/office/officeart/2008/layout/LinedList"/>
    <dgm:cxn modelId="{62F733F9-91E6-6E48-A49F-5302A062A871}" type="presParOf" srcId="{EFEEF236-66BB-6840-B2E8-589979400F43}" destId="{2A372061-A721-E147-8CAB-1CCACB0EE55B}"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74FB7D-4EB8-45A1-8FBB-4B149D57BB76}" type="doc">
      <dgm:prSet loTypeId="urn:microsoft.com/office/officeart/2018/5/layout/CenteredIconLabelDescriptionList" loCatId="icon" qsTypeId="urn:microsoft.com/office/officeart/2005/8/quickstyle/3d1" qsCatId="3D" csTypeId="urn:microsoft.com/office/officeart/2005/8/colors/accent0_2" csCatId="mainScheme" phldr="1"/>
      <dgm:spPr/>
      <dgm:t>
        <a:bodyPr/>
        <a:lstStyle/>
        <a:p>
          <a:endParaRPr lang="es-ES"/>
        </a:p>
      </dgm:t>
    </dgm:pt>
    <dgm:pt modelId="{45DB8124-40C9-482F-A2A7-1D9EC7561A12}">
      <dgm:prSet/>
      <dgm:spPr/>
      <dgm:t>
        <a:bodyPr/>
        <a:lstStyle/>
        <a:p>
          <a:pPr>
            <a:lnSpc>
              <a:spcPct val="100000"/>
            </a:lnSpc>
            <a:defRPr b="1"/>
          </a:pPr>
          <a:r>
            <a:rPr lang="es-CO" b="1"/>
            <a:t>Núcleo</a:t>
          </a:r>
          <a:endParaRPr lang="es-CO"/>
        </a:p>
      </dgm:t>
    </dgm:pt>
    <dgm:pt modelId="{54EA5C62-BA57-4734-9F4A-FB02787638D0}" type="parTrans" cxnId="{4E6F77EA-4383-48A9-AA1C-8FFB30DDEBAE}">
      <dgm:prSet/>
      <dgm:spPr/>
      <dgm:t>
        <a:bodyPr/>
        <a:lstStyle/>
        <a:p>
          <a:endParaRPr lang="es-ES"/>
        </a:p>
      </dgm:t>
    </dgm:pt>
    <dgm:pt modelId="{E6301781-86CA-4B35-BF3D-ECE51B780E6F}" type="sibTrans" cxnId="{4E6F77EA-4383-48A9-AA1C-8FFB30DDEBAE}">
      <dgm:prSet/>
      <dgm:spPr/>
      <dgm:t>
        <a:bodyPr/>
        <a:lstStyle/>
        <a:p>
          <a:endParaRPr lang="es-ES"/>
        </a:p>
      </dgm:t>
    </dgm:pt>
    <dgm:pt modelId="{D4518998-C824-464F-8E1D-0DDA8ADA184C}">
      <dgm:prSet/>
      <dgm:spPr/>
      <dgm:t>
        <a:bodyPr/>
        <a:lstStyle/>
        <a:p>
          <a:pPr>
            <a:lnSpc>
              <a:spcPct val="100000"/>
            </a:lnSpc>
          </a:pPr>
          <a:r>
            <a:rPr lang="es-CO"/>
            <a:t>Se refiere a las propiedades físicas, químicas y técnicas del producto. </a:t>
          </a:r>
        </a:p>
      </dgm:t>
    </dgm:pt>
    <dgm:pt modelId="{C93F3C29-F4F9-4E1F-9677-31EBE1B3BA42}" type="parTrans" cxnId="{CD2A75CF-3987-4182-96A5-580F1D9A34F1}">
      <dgm:prSet/>
      <dgm:spPr/>
      <dgm:t>
        <a:bodyPr/>
        <a:lstStyle/>
        <a:p>
          <a:endParaRPr lang="es-ES"/>
        </a:p>
      </dgm:t>
    </dgm:pt>
    <dgm:pt modelId="{499AD2BC-A015-4022-8A50-C5AA6E12F42C}" type="sibTrans" cxnId="{CD2A75CF-3987-4182-96A5-580F1D9A34F1}">
      <dgm:prSet/>
      <dgm:spPr/>
      <dgm:t>
        <a:bodyPr/>
        <a:lstStyle/>
        <a:p>
          <a:endParaRPr lang="es-ES"/>
        </a:p>
      </dgm:t>
    </dgm:pt>
    <dgm:pt modelId="{D99A4D89-2E99-47EC-8695-13152A43FAFB}">
      <dgm:prSet/>
      <dgm:spPr/>
      <dgm:t>
        <a:bodyPr/>
        <a:lstStyle/>
        <a:p>
          <a:pPr>
            <a:lnSpc>
              <a:spcPct val="100000"/>
            </a:lnSpc>
            <a:defRPr b="1"/>
          </a:pPr>
          <a:r>
            <a:rPr lang="es-CO" b="1"/>
            <a:t>Calidad</a:t>
          </a:r>
          <a:endParaRPr lang="es-CO"/>
        </a:p>
      </dgm:t>
    </dgm:pt>
    <dgm:pt modelId="{568F5E54-D5A7-4E76-BA70-30ABEAD3CD5E}" type="parTrans" cxnId="{BAF90BCF-7E45-4C33-B88B-77BDB2AA450D}">
      <dgm:prSet/>
      <dgm:spPr/>
      <dgm:t>
        <a:bodyPr/>
        <a:lstStyle/>
        <a:p>
          <a:endParaRPr lang="es-ES"/>
        </a:p>
      </dgm:t>
    </dgm:pt>
    <dgm:pt modelId="{073EC767-8859-4C80-B3FD-CBA638F020C9}" type="sibTrans" cxnId="{BAF90BCF-7E45-4C33-B88B-77BDB2AA450D}">
      <dgm:prSet/>
      <dgm:spPr/>
      <dgm:t>
        <a:bodyPr/>
        <a:lstStyle/>
        <a:p>
          <a:endParaRPr lang="es-ES"/>
        </a:p>
      </dgm:t>
    </dgm:pt>
    <dgm:pt modelId="{048EE5DC-DDF3-4DC8-A800-18D507B6E117}">
      <dgm:prSet/>
      <dgm:spPr/>
      <dgm:t>
        <a:bodyPr/>
        <a:lstStyle/>
        <a:p>
          <a:pPr>
            <a:lnSpc>
              <a:spcPct val="100000"/>
            </a:lnSpc>
          </a:pPr>
          <a:r>
            <a:rPr lang="es-CO"/>
            <a:t>Valoración de los elementos que componen el núcleo, de acuerdo con unos criterios que son comparativos con la competencia. </a:t>
          </a:r>
        </a:p>
      </dgm:t>
    </dgm:pt>
    <dgm:pt modelId="{42F1C38E-460A-4671-B9A4-418B760B17EC}" type="parTrans" cxnId="{67C8C045-8559-4000-A2F1-FC3AE5BEC627}">
      <dgm:prSet/>
      <dgm:spPr/>
      <dgm:t>
        <a:bodyPr/>
        <a:lstStyle/>
        <a:p>
          <a:endParaRPr lang="es-ES"/>
        </a:p>
      </dgm:t>
    </dgm:pt>
    <dgm:pt modelId="{21702636-ADEF-405C-8B38-5249D815D0D6}" type="sibTrans" cxnId="{67C8C045-8559-4000-A2F1-FC3AE5BEC627}">
      <dgm:prSet/>
      <dgm:spPr/>
      <dgm:t>
        <a:bodyPr/>
        <a:lstStyle/>
        <a:p>
          <a:endParaRPr lang="es-ES"/>
        </a:p>
      </dgm:t>
    </dgm:pt>
    <dgm:pt modelId="{60002968-7E7F-41C0-84DD-897A61952FE4}">
      <dgm:prSet/>
      <dgm:spPr/>
      <dgm:t>
        <a:bodyPr/>
        <a:lstStyle/>
        <a:p>
          <a:pPr>
            <a:lnSpc>
              <a:spcPct val="100000"/>
            </a:lnSpc>
            <a:defRPr b="1"/>
          </a:pPr>
          <a:r>
            <a:rPr lang="es-CO" b="1"/>
            <a:t>Precio</a:t>
          </a:r>
          <a:endParaRPr lang="es-CO"/>
        </a:p>
      </dgm:t>
    </dgm:pt>
    <dgm:pt modelId="{CE14C2D4-218A-4BFB-9EBB-F484248B6B1A}" type="parTrans" cxnId="{6849E540-1A00-49C3-AE59-45BACB23B400}">
      <dgm:prSet/>
      <dgm:spPr/>
      <dgm:t>
        <a:bodyPr/>
        <a:lstStyle/>
        <a:p>
          <a:endParaRPr lang="es-ES"/>
        </a:p>
      </dgm:t>
    </dgm:pt>
    <dgm:pt modelId="{AABDFA9F-2E92-41B9-A500-B3625A6CD343}" type="sibTrans" cxnId="{6849E540-1A00-49C3-AE59-45BACB23B400}">
      <dgm:prSet/>
      <dgm:spPr/>
      <dgm:t>
        <a:bodyPr/>
        <a:lstStyle/>
        <a:p>
          <a:endParaRPr lang="es-ES"/>
        </a:p>
      </dgm:t>
    </dgm:pt>
    <dgm:pt modelId="{C4E1B1DB-1D9A-40A2-9EC3-D3B8AF916CF3}">
      <dgm:prSet/>
      <dgm:spPr/>
      <dgm:t>
        <a:bodyPr/>
        <a:lstStyle/>
        <a:p>
          <a:pPr>
            <a:lnSpc>
              <a:spcPct val="100000"/>
            </a:lnSpc>
          </a:pPr>
          <a:r>
            <a:rPr lang="es-CO"/>
            <a:t>Valor último de adquisición. </a:t>
          </a:r>
        </a:p>
      </dgm:t>
    </dgm:pt>
    <dgm:pt modelId="{604F3751-BD21-4AF6-891F-BB9F83F2777E}" type="parTrans" cxnId="{5171D868-9445-464F-B989-B4B4162FC9A7}">
      <dgm:prSet/>
      <dgm:spPr/>
      <dgm:t>
        <a:bodyPr/>
        <a:lstStyle/>
        <a:p>
          <a:endParaRPr lang="es-ES"/>
        </a:p>
      </dgm:t>
    </dgm:pt>
    <dgm:pt modelId="{387FE1E0-3833-4680-8692-776DAEC26845}" type="sibTrans" cxnId="{5171D868-9445-464F-B989-B4B4162FC9A7}">
      <dgm:prSet/>
      <dgm:spPr/>
      <dgm:t>
        <a:bodyPr/>
        <a:lstStyle/>
        <a:p>
          <a:endParaRPr lang="es-ES"/>
        </a:p>
      </dgm:t>
    </dgm:pt>
    <dgm:pt modelId="{BC40BBF4-BB51-46D5-A762-70F06B14A15D}" type="pres">
      <dgm:prSet presAssocID="{4974FB7D-4EB8-45A1-8FBB-4B149D57BB76}" presName="root" presStyleCnt="0">
        <dgm:presLayoutVars>
          <dgm:dir/>
          <dgm:resizeHandles val="exact"/>
        </dgm:presLayoutVars>
      </dgm:prSet>
      <dgm:spPr/>
    </dgm:pt>
    <dgm:pt modelId="{BBFE071F-DE34-4656-B0CA-98AEB5392A57}" type="pres">
      <dgm:prSet presAssocID="{45DB8124-40C9-482F-A2A7-1D9EC7561A12}" presName="compNode" presStyleCnt="0"/>
      <dgm:spPr/>
    </dgm:pt>
    <dgm:pt modelId="{D307B71B-F29F-4E6F-8C14-3698904F0719}" type="pres">
      <dgm:prSet presAssocID="{45DB8124-40C9-482F-A2A7-1D9EC7561A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Átomo"/>
        </a:ext>
      </dgm:extLst>
    </dgm:pt>
    <dgm:pt modelId="{86570120-C534-4E70-8EB0-F7AB7E2F2E48}" type="pres">
      <dgm:prSet presAssocID="{45DB8124-40C9-482F-A2A7-1D9EC7561A12}" presName="iconSpace" presStyleCnt="0"/>
      <dgm:spPr/>
    </dgm:pt>
    <dgm:pt modelId="{1181AC88-3FA5-456C-9643-451CF2B6D8C5}" type="pres">
      <dgm:prSet presAssocID="{45DB8124-40C9-482F-A2A7-1D9EC7561A12}" presName="parTx" presStyleLbl="revTx" presStyleIdx="0" presStyleCnt="6">
        <dgm:presLayoutVars>
          <dgm:chMax val="0"/>
          <dgm:chPref val="0"/>
        </dgm:presLayoutVars>
      </dgm:prSet>
      <dgm:spPr/>
    </dgm:pt>
    <dgm:pt modelId="{BA46C34F-C7FF-4CD8-97C4-3340A692DFAC}" type="pres">
      <dgm:prSet presAssocID="{45DB8124-40C9-482F-A2A7-1D9EC7561A12}" presName="txSpace" presStyleCnt="0"/>
      <dgm:spPr/>
    </dgm:pt>
    <dgm:pt modelId="{B9473A9B-CD58-447B-A198-27CC67CB0340}" type="pres">
      <dgm:prSet presAssocID="{45DB8124-40C9-482F-A2A7-1D9EC7561A12}" presName="desTx" presStyleLbl="revTx" presStyleIdx="1" presStyleCnt="6">
        <dgm:presLayoutVars/>
      </dgm:prSet>
      <dgm:spPr/>
    </dgm:pt>
    <dgm:pt modelId="{503FDA8F-2D38-44C0-A817-6AFF769E49EE}" type="pres">
      <dgm:prSet presAssocID="{E6301781-86CA-4B35-BF3D-ECE51B780E6F}" presName="sibTrans" presStyleCnt="0"/>
      <dgm:spPr/>
    </dgm:pt>
    <dgm:pt modelId="{FC18374C-A184-44AE-8A76-3E04BEFD9E5F}" type="pres">
      <dgm:prSet presAssocID="{D99A4D89-2E99-47EC-8695-13152A43FAFB}" presName="compNode" presStyleCnt="0"/>
      <dgm:spPr/>
    </dgm:pt>
    <dgm:pt modelId="{AF83124D-51B3-4A18-8885-ECE089DF0207}" type="pres">
      <dgm:prSet presAssocID="{D99A4D89-2E99-47EC-8695-13152A43FAF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ca de verificación"/>
        </a:ext>
      </dgm:extLst>
    </dgm:pt>
    <dgm:pt modelId="{211A99C0-791D-4B0C-BC33-E0B67AD790CD}" type="pres">
      <dgm:prSet presAssocID="{D99A4D89-2E99-47EC-8695-13152A43FAFB}" presName="iconSpace" presStyleCnt="0"/>
      <dgm:spPr/>
    </dgm:pt>
    <dgm:pt modelId="{AEDE2B56-BA24-4858-8995-48F46DD34E9F}" type="pres">
      <dgm:prSet presAssocID="{D99A4D89-2E99-47EC-8695-13152A43FAFB}" presName="parTx" presStyleLbl="revTx" presStyleIdx="2" presStyleCnt="6">
        <dgm:presLayoutVars>
          <dgm:chMax val="0"/>
          <dgm:chPref val="0"/>
        </dgm:presLayoutVars>
      </dgm:prSet>
      <dgm:spPr/>
    </dgm:pt>
    <dgm:pt modelId="{37C5559D-7256-46C4-A3D2-E959476B9071}" type="pres">
      <dgm:prSet presAssocID="{D99A4D89-2E99-47EC-8695-13152A43FAFB}" presName="txSpace" presStyleCnt="0"/>
      <dgm:spPr/>
    </dgm:pt>
    <dgm:pt modelId="{53109567-3255-403B-A356-BE5F496A5978}" type="pres">
      <dgm:prSet presAssocID="{D99A4D89-2E99-47EC-8695-13152A43FAFB}" presName="desTx" presStyleLbl="revTx" presStyleIdx="3" presStyleCnt="6">
        <dgm:presLayoutVars/>
      </dgm:prSet>
      <dgm:spPr/>
    </dgm:pt>
    <dgm:pt modelId="{5EEFCD60-06D3-4318-89F5-06621E0C162E}" type="pres">
      <dgm:prSet presAssocID="{073EC767-8859-4C80-B3FD-CBA638F020C9}" presName="sibTrans" presStyleCnt="0"/>
      <dgm:spPr/>
    </dgm:pt>
    <dgm:pt modelId="{C79FA487-A6C1-4C83-A4EA-8CE060F5F511}" type="pres">
      <dgm:prSet presAssocID="{60002968-7E7F-41C0-84DD-897A61952FE4}" presName="compNode" presStyleCnt="0"/>
      <dgm:spPr/>
    </dgm:pt>
    <dgm:pt modelId="{D7119BCA-B29F-4875-BD5F-D9BC7B98DDB8}" type="pres">
      <dgm:prSet presAssocID="{60002968-7E7F-41C0-84DD-897A61952FE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amante"/>
        </a:ext>
      </dgm:extLst>
    </dgm:pt>
    <dgm:pt modelId="{7600842C-0C35-42CD-ADE4-069158F02269}" type="pres">
      <dgm:prSet presAssocID="{60002968-7E7F-41C0-84DD-897A61952FE4}" presName="iconSpace" presStyleCnt="0"/>
      <dgm:spPr/>
    </dgm:pt>
    <dgm:pt modelId="{ED62FD74-5D41-432B-94D8-4D8E296D37F0}" type="pres">
      <dgm:prSet presAssocID="{60002968-7E7F-41C0-84DD-897A61952FE4}" presName="parTx" presStyleLbl="revTx" presStyleIdx="4" presStyleCnt="6">
        <dgm:presLayoutVars>
          <dgm:chMax val="0"/>
          <dgm:chPref val="0"/>
        </dgm:presLayoutVars>
      </dgm:prSet>
      <dgm:spPr/>
    </dgm:pt>
    <dgm:pt modelId="{0A0907E4-FED1-471B-8FFC-39CDD088F095}" type="pres">
      <dgm:prSet presAssocID="{60002968-7E7F-41C0-84DD-897A61952FE4}" presName="txSpace" presStyleCnt="0"/>
      <dgm:spPr/>
    </dgm:pt>
    <dgm:pt modelId="{A01D17CB-7C8E-48FE-8BA7-6327C5B4300F}" type="pres">
      <dgm:prSet presAssocID="{60002968-7E7F-41C0-84DD-897A61952FE4}" presName="desTx" presStyleLbl="revTx" presStyleIdx="5" presStyleCnt="6">
        <dgm:presLayoutVars/>
      </dgm:prSet>
      <dgm:spPr/>
    </dgm:pt>
  </dgm:ptLst>
  <dgm:cxnLst>
    <dgm:cxn modelId="{9FB4030B-7240-2541-8DDD-C12F279A49EC}" type="presOf" srcId="{D99A4D89-2E99-47EC-8695-13152A43FAFB}" destId="{AEDE2B56-BA24-4858-8995-48F46DD34E9F}" srcOrd="0" destOrd="0" presId="urn:microsoft.com/office/officeart/2018/5/layout/CenteredIconLabelDescriptionList"/>
    <dgm:cxn modelId="{FF95651F-6CBE-624F-BF45-58C2EEC02E01}" type="presOf" srcId="{C4E1B1DB-1D9A-40A2-9EC3-D3B8AF916CF3}" destId="{A01D17CB-7C8E-48FE-8BA7-6327C5B4300F}" srcOrd="0" destOrd="0" presId="urn:microsoft.com/office/officeart/2018/5/layout/CenteredIconLabelDescriptionList"/>
    <dgm:cxn modelId="{811EFC27-0B6D-C44A-9D9B-5802CE961D58}" type="presOf" srcId="{60002968-7E7F-41C0-84DD-897A61952FE4}" destId="{ED62FD74-5D41-432B-94D8-4D8E296D37F0}" srcOrd="0" destOrd="0" presId="urn:microsoft.com/office/officeart/2018/5/layout/CenteredIconLabelDescriptionList"/>
    <dgm:cxn modelId="{6849E540-1A00-49C3-AE59-45BACB23B400}" srcId="{4974FB7D-4EB8-45A1-8FBB-4B149D57BB76}" destId="{60002968-7E7F-41C0-84DD-897A61952FE4}" srcOrd="2" destOrd="0" parTransId="{CE14C2D4-218A-4BFB-9EBB-F484248B6B1A}" sibTransId="{AABDFA9F-2E92-41B9-A500-B3625A6CD343}"/>
    <dgm:cxn modelId="{67C8C045-8559-4000-A2F1-FC3AE5BEC627}" srcId="{D99A4D89-2E99-47EC-8695-13152A43FAFB}" destId="{048EE5DC-DDF3-4DC8-A800-18D507B6E117}" srcOrd="0" destOrd="0" parTransId="{42F1C38E-460A-4671-B9A4-418B760B17EC}" sibTransId="{21702636-ADEF-405C-8B38-5249D815D0D6}"/>
    <dgm:cxn modelId="{5171D868-9445-464F-B989-B4B4162FC9A7}" srcId="{60002968-7E7F-41C0-84DD-897A61952FE4}" destId="{C4E1B1DB-1D9A-40A2-9EC3-D3B8AF916CF3}" srcOrd="0" destOrd="0" parTransId="{604F3751-BD21-4AF6-891F-BB9F83F2777E}" sibTransId="{387FE1E0-3833-4680-8692-776DAEC26845}"/>
    <dgm:cxn modelId="{F6055E7D-3F07-CD4E-AB1C-22FE4862B0BB}" type="presOf" srcId="{D4518998-C824-464F-8E1D-0DDA8ADA184C}" destId="{B9473A9B-CD58-447B-A198-27CC67CB0340}" srcOrd="0" destOrd="0" presId="urn:microsoft.com/office/officeart/2018/5/layout/CenteredIconLabelDescriptionList"/>
    <dgm:cxn modelId="{C6626286-B56F-FF40-A99B-26E53CFCD7EA}" type="presOf" srcId="{4974FB7D-4EB8-45A1-8FBB-4B149D57BB76}" destId="{BC40BBF4-BB51-46D5-A762-70F06B14A15D}" srcOrd="0" destOrd="0" presId="urn:microsoft.com/office/officeart/2018/5/layout/CenteredIconLabelDescriptionList"/>
    <dgm:cxn modelId="{900A61A6-9A9B-CB4E-A045-12147A8F95EB}" type="presOf" srcId="{45DB8124-40C9-482F-A2A7-1D9EC7561A12}" destId="{1181AC88-3FA5-456C-9643-451CF2B6D8C5}" srcOrd="0" destOrd="0" presId="urn:microsoft.com/office/officeart/2018/5/layout/CenteredIconLabelDescriptionList"/>
    <dgm:cxn modelId="{24F235C9-57B1-CE4C-A28E-D2A191095B66}" type="presOf" srcId="{048EE5DC-DDF3-4DC8-A800-18D507B6E117}" destId="{53109567-3255-403B-A356-BE5F496A5978}" srcOrd="0" destOrd="0" presId="urn:microsoft.com/office/officeart/2018/5/layout/CenteredIconLabelDescriptionList"/>
    <dgm:cxn modelId="{BAF90BCF-7E45-4C33-B88B-77BDB2AA450D}" srcId="{4974FB7D-4EB8-45A1-8FBB-4B149D57BB76}" destId="{D99A4D89-2E99-47EC-8695-13152A43FAFB}" srcOrd="1" destOrd="0" parTransId="{568F5E54-D5A7-4E76-BA70-30ABEAD3CD5E}" sibTransId="{073EC767-8859-4C80-B3FD-CBA638F020C9}"/>
    <dgm:cxn modelId="{CD2A75CF-3987-4182-96A5-580F1D9A34F1}" srcId="{45DB8124-40C9-482F-A2A7-1D9EC7561A12}" destId="{D4518998-C824-464F-8E1D-0DDA8ADA184C}" srcOrd="0" destOrd="0" parTransId="{C93F3C29-F4F9-4E1F-9677-31EBE1B3BA42}" sibTransId="{499AD2BC-A015-4022-8A50-C5AA6E12F42C}"/>
    <dgm:cxn modelId="{4E6F77EA-4383-48A9-AA1C-8FFB30DDEBAE}" srcId="{4974FB7D-4EB8-45A1-8FBB-4B149D57BB76}" destId="{45DB8124-40C9-482F-A2A7-1D9EC7561A12}" srcOrd="0" destOrd="0" parTransId="{54EA5C62-BA57-4734-9F4A-FB02787638D0}" sibTransId="{E6301781-86CA-4B35-BF3D-ECE51B780E6F}"/>
    <dgm:cxn modelId="{ACD429F5-8DE9-0648-A7CE-D192159C6CF2}" type="presParOf" srcId="{BC40BBF4-BB51-46D5-A762-70F06B14A15D}" destId="{BBFE071F-DE34-4656-B0CA-98AEB5392A57}" srcOrd="0" destOrd="0" presId="urn:microsoft.com/office/officeart/2018/5/layout/CenteredIconLabelDescriptionList"/>
    <dgm:cxn modelId="{047C4FA6-B73A-124C-BA27-2D2B96A819F3}" type="presParOf" srcId="{BBFE071F-DE34-4656-B0CA-98AEB5392A57}" destId="{D307B71B-F29F-4E6F-8C14-3698904F0719}" srcOrd="0" destOrd="0" presId="urn:microsoft.com/office/officeart/2018/5/layout/CenteredIconLabelDescriptionList"/>
    <dgm:cxn modelId="{61546C46-7AC4-4942-93FC-FF368C9D1485}" type="presParOf" srcId="{BBFE071F-DE34-4656-B0CA-98AEB5392A57}" destId="{86570120-C534-4E70-8EB0-F7AB7E2F2E48}" srcOrd="1" destOrd="0" presId="urn:microsoft.com/office/officeart/2018/5/layout/CenteredIconLabelDescriptionList"/>
    <dgm:cxn modelId="{57E21B19-D980-4446-8ED9-4ECFB45CF7E3}" type="presParOf" srcId="{BBFE071F-DE34-4656-B0CA-98AEB5392A57}" destId="{1181AC88-3FA5-456C-9643-451CF2B6D8C5}" srcOrd="2" destOrd="0" presId="urn:microsoft.com/office/officeart/2018/5/layout/CenteredIconLabelDescriptionList"/>
    <dgm:cxn modelId="{07355C8C-F7B6-F64F-9967-AA2582D5FB41}" type="presParOf" srcId="{BBFE071F-DE34-4656-B0CA-98AEB5392A57}" destId="{BA46C34F-C7FF-4CD8-97C4-3340A692DFAC}" srcOrd="3" destOrd="0" presId="urn:microsoft.com/office/officeart/2018/5/layout/CenteredIconLabelDescriptionList"/>
    <dgm:cxn modelId="{2CCA99ED-BD32-074B-9AB1-9A46DDA58F70}" type="presParOf" srcId="{BBFE071F-DE34-4656-B0CA-98AEB5392A57}" destId="{B9473A9B-CD58-447B-A198-27CC67CB0340}" srcOrd="4" destOrd="0" presId="urn:microsoft.com/office/officeart/2018/5/layout/CenteredIconLabelDescriptionList"/>
    <dgm:cxn modelId="{E2D247AE-C1BA-9A47-A0B8-3712B642E0B0}" type="presParOf" srcId="{BC40BBF4-BB51-46D5-A762-70F06B14A15D}" destId="{503FDA8F-2D38-44C0-A817-6AFF769E49EE}" srcOrd="1" destOrd="0" presId="urn:microsoft.com/office/officeart/2018/5/layout/CenteredIconLabelDescriptionList"/>
    <dgm:cxn modelId="{38D10525-1B80-F24E-A348-0BA0775F397C}" type="presParOf" srcId="{BC40BBF4-BB51-46D5-A762-70F06B14A15D}" destId="{FC18374C-A184-44AE-8A76-3E04BEFD9E5F}" srcOrd="2" destOrd="0" presId="urn:microsoft.com/office/officeart/2018/5/layout/CenteredIconLabelDescriptionList"/>
    <dgm:cxn modelId="{A46B32E1-CA25-1744-B7FC-A3414B37539F}" type="presParOf" srcId="{FC18374C-A184-44AE-8A76-3E04BEFD9E5F}" destId="{AF83124D-51B3-4A18-8885-ECE089DF0207}" srcOrd="0" destOrd="0" presId="urn:microsoft.com/office/officeart/2018/5/layout/CenteredIconLabelDescriptionList"/>
    <dgm:cxn modelId="{4DA72D46-9A73-9240-B2BD-F7B886FC9036}" type="presParOf" srcId="{FC18374C-A184-44AE-8A76-3E04BEFD9E5F}" destId="{211A99C0-791D-4B0C-BC33-E0B67AD790CD}" srcOrd="1" destOrd="0" presId="urn:microsoft.com/office/officeart/2018/5/layout/CenteredIconLabelDescriptionList"/>
    <dgm:cxn modelId="{EB054036-C9C7-114F-8EC9-7B1DF4038FAA}" type="presParOf" srcId="{FC18374C-A184-44AE-8A76-3E04BEFD9E5F}" destId="{AEDE2B56-BA24-4858-8995-48F46DD34E9F}" srcOrd="2" destOrd="0" presId="urn:microsoft.com/office/officeart/2018/5/layout/CenteredIconLabelDescriptionList"/>
    <dgm:cxn modelId="{E77B4FA6-C9A9-C04D-803B-83945F62C200}" type="presParOf" srcId="{FC18374C-A184-44AE-8A76-3E04BEFD9E5F}" destId="{37C5559D-7256-46C4-A3D2-E959476B9071}" srcOrd="3" destOrd="0" presId="urn:microsoft.com/office/officeart/2018/5/layout/CenteredIconLabelDescriptionList"/>
    <dgm:cxn modelId="{7F045087-16BC-CF44-BFAB-4B2C22761415}" type="presParOf" srcId="{FC18374C-A184-44AE-8A76-3E04BEFD9E5F}" destId="{53109567-3255-403B-A356-BE5F496A5978}" srcOrd="4" destOrd="0" presId="urn:microsoft.com/office/officeart/2018/5/layout/CenteredIconLabelDescriptionList"/>
    <dgm:cxn modelId="{AAF69253-E14A-9C40-A43B-95364AC3C8C0}" type="presParOf" srcId="{BC40BBF4-BB51-46D5-A762-70F06B14A15D}" destId="{5EEFCD60-06D3-4318-89F5-06621E0C162E}" srcOrd="3" destOrd="0" presId="urn:microsoft.com/office/officeart/2018/5/layout/CenteredIconLabelDescriptionList"/>
    <dgm:cxn modelId="{FEB2B3B0-50F5-774E-AFF3-60974B1B2499}" type="presParOf" srcId="{BC40BBF4-BB51-46D5-A762-70F06B14A15D}" destId="{C79FA487-A6C1-4C83-A4EA-8CE060F5F511}" srcOrd="4" destOrd="0" presId="urn:microsoft.com/office/officeart/2018/5/layout/CenteredIconLabelDescriptionList"/>
    <dgm:cxn modelId="{3C887C13-7B49-164E-864B-0E9FD34AE61A}" type="presParOf" srcId="{C79FA487-A6C1-4C83-A4EA-8CE060F5F511}" destId="{D7119BCA-B29F-4875-BD5F-D9BC7B98DDB8}" srcOrd="0" destOrd="0" presId="urn:microsoft.com/office/officeart/2018/5/layout/CenteredIconLabelDescriptionList"/>
    <dgm:cxn modelId="{65886E00-A4E2-1442-808B-946BB59C33AD}" type="presParOf" srcId="{C79FA487-A6C1-4C83-A4EA-8CE060F5F511}" destId="{7600842C-0C35-42CD-ADE4-069158F02269}" srcOrd="1" destOrd="0" presId="urn:microsoft.com/office/officeart/2018/5/layout/CenteredIconLabelDescriptionList"/>
    <dgm:cxn modelId="{EBD16E85-7938-374C-9DA0-9719FF6BEF8D}" type="presParOf" srcId="{C79FA487-A6C1-4C83-A4EA-8CE060F5F511}" destId="{ED62FD74-5D41-432B-94D8-4D8E296D37F0}" srcOrd="2" destOrd="0" presId="urn:microsoft.com/office/officeart/2018/5/layout/CenteredIconLabelDescriptionList"/>
    <dgm:cxn modelId="{693F1FED-C7E3-AE40-859A-36DF3EFA2C44}" type="presParOf" srcId="{C79FA487-A6C1-4C83-A4EA-8CE060F5F511}" destId="{0A0907E4-FED1-471B-8FFC-39CDD088F095}" srcOrd="3" destOrd="0" presId="urn:microsoft.com/office/officeart/2018/5/layout/CenteredIconLabelDescriptionList"/>
    <dgm:cxn modelId="{22849404-B81F-6049-A173-FD18ED985DF3}" type="presParOf" srcId="{C79FA487-A6C1-4C83-A4EA-8CE060F5F511}" destId="{A01D17CB-7C8E-48FE-8BA7-6327C5B4300F}"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974FB7D-4EB8-45A1-8FBB-4B149D57BB7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s-ES"/>
        </a:p>
      </dgm:t>
    </dgm:pt>
    <dgm:pt modelId="{1A77FBC8-4F6E-4CE8-9BAD-CD8A37C4CC50}">
      <dgm:prSet/>
      <dgm:spPr/>
      <dgm:t>
        <a:bodyPr/>
        <a:lstStyle/>
        <a:p>
          <a:pPr rtl="0"/>
          <a:r>
            <a:rPr lang="es-CO" b="1" dirty="0"/>
            <a:t>Envase</a:t>
          </a:r>
          <a:endParaRPr lang="es-CO" dirty="0"/>
        </a:p>
      </dgm:t>
    </dgm:pt>
    <dgm:pt modelId="{4B70DF33-4E21-4A68-918A-B109848D1FBD}" type="parTrans" cxnId="{FCC73CCD-1BD7-4153-B49C-DB5B7ED0562A}">
      <dgm:prSet/>
      <dgm:spPr/>
      <dgm:t>
        <a:bodyPr/>
        <a:lstStyle/>
        <a:p>
          <a:endParaRPr lang="es-ES"/>
        </a:p>
      </dgm:t>
    </dgm:pt>
    <dgm:pt modelId="{60229B29-923C-449F-84D1-9E15B2D9A37C}" type="sibTrans" cxnId="{FCC73CCD-1BD7-4153-B49C-DB5B7ED0562A}">
      <dgm:prSet/>
      <dgm:spPr/>
      <dgm:t>
        <a:bodyPr/>
        <a:lstStyle/>
        <a:p>
          <a:endParaRPr lang="es-ES"/>
        </a:p>
      </dgm:t>
    </dgm:pt>
    <dgm:pt modelId="{7F5042E5-6009-444C-96C2-0C3E9F8171DD}">
      <dgm:prSet/>
      <dgm:spPr/>
      <dgm:t>
        <a:bodyPr/>
        <a:lstStyle/>
        <a:p>
          <a:pPr rtl="0"/>
          <a:r>
            <a:rPr lang="es-CO" dirty="0"/>
            <a:t>Elemento de protección del que está dotado el producto y que, junto al diseño, aporta un gran componente de imagen. </a:t>
          </a:r>
        </a:p>
      </dgm:t>
    </dgm:pt>
    <dgm:pt modelId="{B29D6022-E8EF-4EBE-B1DD-E253E7BE3BF1}" type="parTrans" cxnId="{ADD235D7-9387-467E-92AC-25CCBDE6C479}">
      <dgm:prSet/>
      <dgm:spPr/>
      <dgm:t>
        <a:bodyPr/>
        <a:lstStyle/>
        <a:p>
          <a:endParaRPr lang="es-ES"/>
        </a:p>
      </dgm:t>
    </dgm:pt>
    <dgm:pt modelId="{1507EB82-292E-4057-AEC6-19D4459D6BAC}" type="sibTrans" cxnId="{ADD235D7-9387-467E-92AC-25CCBDE6C479}">
      <dgm:prSet/>
      <dgm:spPr/>
      <dgm:t>
        <a:bodyPr/>
        <a:lstStyle/>
        <a:p>
          <a:endParaRPr lang="es-ES"/>
        </a:p>
      </dgm:t>
    </dgm:pt>
    <dgm:pt modelId="{F3F36CF8-B247-40FB-A9EE-140F1EC19729}">
      <dgm:prSet/>
      <dgm:spPr/>
      <dgm:t>
        <a:bodyPr/>
        <a:lstStyle/>
        <a:p>
          <a:pPr rtl="0"/>
          <a:r>
            <a:rPr lang="es-CO" b="1"/>
            <a:t>Diseño, forma y tamaño</a:t>
          </a:r>
          <a:endParaRPr lang="es-CO"/>
        </a:p>
      </dgm:t>
    </dgm:pt>
    <dgm:pt modelId="{401DCC08-F5FC-4817-A492-898AA3510881}" type="parTrans" cxnId="{7DAF3178-BC69-4CC4-BE6B-6A2C39676653}">
      <dgm:prSet/>
      <dgm:spPr/>
      <dgm:t>
        <a:bodyPr/>
        <a:lstStyle/>
        <a:p>
          <a:endParaRPr lang="es-ES"/>
        </a:p>
      </dgm:t>
    </dgm:pt>
    <dgm:pt modelId="{9E888CA9-56A9-49CB-8E9C-0C97BAA28C08}" type="sibTrans" cxnId="{7DAF3178-BC69-4CC4-BE6B-6A2C39676653}">
      <dgm:prSet/>
      <dgm:spPr/>
      <dgm:t>
        <a:bodyPr/>
        <a:lstStyle/>
        <a:p>
          <a:endParaRPr lang="es-ES"/>
        </a:p>
      </dgm:t>
    </dgm:pt>
    <dgm:pt modelId="{0385E4C8-21E0-4E50-9DB7-4815DA8CB8FE}">
      <dgm:prSet/>
      <dgm:spPr/>
      <dgm:t>
        <a:bodyPr/>
        <a:lstStyle/>
        <a:p>
          <a:pPr rtl="0"/>
          <a:r>
            <a:rPr lang="es-CO" dirty="0"/>
            <a:t>Permiten la identificación del producto o la empresa y, generalmente, configura la propia personalidad del mismo. </a:t>
          </a:r>
        </a:p>
      </dgm:t>
    </dgm:pt>
    <dgm:pt modelId="{5735C1D5-A33F-4C46-BA7C-2200126BC8AB}" type="parTrans" cxnId="{704DA1B1-2C9B-4632-8503-26C447729B30}">
      <dgm:prSet/>
      <dgm:spPr/>
      <dgm:t>
        <a:bodyPr/>
        <a:lstStyle/>
        <a:p>
          <a:endParaRPr lang="es-ES"/>
        </a:p>
      </dgm:t>
    </dgm:pt>
    <dgm:pt modelId="{43203236-7520-4B15-A230-04B53299817E}" type="sibTrans" cxnId="{704DA1B1-2C9B-4632-8503-26C447729B30}">
      <dgm:prSet/>
      <dgm:spPr/>
      <dgm:t>
        <a:bodyPr/>
        <a:lstStyle/>
        <a:p>
          <a:endParaRPr lang="es-ES"/>
        </a:p>
      </dgm:t>
    </dgm:pt>
    <dgm:pt modelId="{89968349-DD6E-4E41-AE2F-A7387299DF1D}">
      <dgm:prSet/>
      <dgm:spPr/>
      <dgm:t>
        <a:bodyPr/>
        <a:lstStyle/>
        <a:p>
          <a:pPr rtl="0"/>
          <a:r>
            <a:rPr lang="es-CO" b="1" dirty="0"/>
            <a:t>Marca, nombres y expresiones gráficas</a:t>
          </a:r>
          <a:endParaRPr lang="es-CO" dirty="0"/>
        </a:p>
      </dgm:t>
    </dgm:pt>
    <dgm:pt modelId="{94380D0A-E7AA-4618-BC06-18DC7CB92E9C}" type="parTrans" cxnId="{897C91DC-8B80-4D92-B74D-EF413D6D554E}">
      <dgm:prSet/>
      <dgm:spPr/>
      <dgm:t>
        <a:bodyPr/>
        <a:lstStyle/>
        <a:p>
          <a:endParaRPr lang="es-ES"/>
        </a:p>
      </dgm:t>
    </dgm:pt>
    <dgm:pt modelId="{F18043A9-46FD-4041-98B4-A82ABCBCA5E5}" type="sibTrans" cxnId="{897C91DC-8B80-4D92-B74D-EF413D6D554E}">
      <dgm:prSet/>
      <dgm:spPr/>
      <dgm:t>
        <a:bodyPr/>
        <a:lstStyle/>
        <a:p>
          <a:endParaRPr lang="es-ES"/>
        </a:p>
      </dgm:t>
    </dgm:pt>
    <dgm:pt modelId="{259239E1-E23C-4858-9611-886223396CD0}">
      <dgm:prSet/>
      <dgm:spPr/>
      <dgm:t>
        <a:bodyPr/>
        <a:lstStyle/>
        <a:p>
          <a:pPr rtl="0"/>
          <a:r>
            <a:rPr lang="es-CO" dirty="0"/>
            <a:t>Facilitan la identificación del producto y permiten su recuerdo asociado a uno u otro atributo. </a:t>
          </a:r>
        </a:p>
      </dgm:t>
    </dgm:pt>
    <dgm:pt modelId="{FC4556A5-9C39-4F58-B4FE-D75B3DB9F206}" type="parTrans" cxnId="{0FBB81A5-B40D-4AAE-ACE4-C2DE69E9FB9E}">
      <dgm:prSet/>
      <dgm:spPr/>
      <dgm:t>
        <a:bodyPr/>
        <a:lstStyle/>
        <a:p>
          <a:endParaRPr lang="es-ES"/>
        </a:p>
      </dgm:t>
    </dgm:pt>
    <dgm:pt modelId="{FDCB5644-D23B-40AA-B8C9-CAB7BED4AF2C}" type="sibTrans" cxnId="{0FBB81A5-B40D-4AAE-ACE4-C2DE69E9FB9E}">
      <dgm:prSet/>
      <dgm:spPr/>
      <dgm:t>
        <a:bodyPr/>
        <a:lstStyle/>
        <a:p>
          <a:endParaRPr lang="es-ES"/>
        </a:p>
      </dgm:t>
    </dgm:pt>
    <dgm:pt modelId="{5A41B1DD-D8BF-454A-BA2A-E08436953276}" type="pres">
      <dgm:prSet presAssocID="{4974FB7D-4EB8-45A1-8FBB-4B149D57BB76}" presName="linear" presStyleCnt="0">
        <dgm:presLayoutVars>
          <dgm:animLvl val="lvl"/>
          <dgm:resizeHandles val="exact"/>
        </dgm:presLayoutVars>
      </dgm:prSet>
      <dgm:spPr/>
    </dgm:pt>
    <dgm:pt modelId="{98569541-0C83-BF4A-8CBD-6C07901D30A7}" type="pres">
      <dgm:prSet presAssocID="{1A77FBC8-4F6E-4CE8-9BAD-CD8A37C4CC50}" presName="parentText" presStyleLbl="node1" presStyleIdx="0" presStyleCnt="3">
        <dgm:presLayoutVars>
          <dgm:chMax val="0"/>
          <dgm:bulletEnabled val="1"/>
        </dgm:presLayoutVars>
      </dgm:prSet>
      <dgm:spPr/>
    </dgm:pt>
    <dgm:pt modelId="{C9A806D8-A8FB-6046-9A88-6AF3F6465832}" type="pres">
      <dgm:prSet presAssocID="{1A77FBC8-4F6E-4CE8-9BAD-CD8A37C4CC50}" presName="childText" presStyleLbl="revTx" presStyleIdx="0" presStyleCnt="3">
        <dgm:presLayoutVars>
          <dgm:bulletEnabled val="1"/>
        </dgm:presLayoutVars>
      </dgm:prSet>
      <dgm:spPr/>
    </dgm:pt>
    <dgm:pt modelId="{2D6484B1-0F81-C740-A061-941C8C939347}" type="pres">
      <dgm:prSet presAssocID="{F3F36CF8-B247-40FB-A9EE-140F1EC19729}" presName="parentText" presStyleLbl="node1" presStyleIdx="1" presStyleCnt="3">
        <dgm:presLayoutVars>
          <dgm:chMax val="0"/>
          <dgm:bulletEnabled val="1"/>
        </dgm:presLayoutVars>
      </dgm:prSet>
      <dgm:spPr/>
    </dgm:pt>
    <dgm:pt modelId="{3CB29500-B70D-8C4A-83E4-E87D6EFDB9C5}" type="pres">
      <dgm:prSet presAssocID="{F3F36CF8-B247-40FB-A9EE-140F1EC19729}" presName="childText" presStyleLbl="revTx" presStyleIdx="1" presStyleCnt="3">
        <dgm:presLayoutVars>
          <dgm:bulletEnabled val="1"/>
        </dgm:presLayoutVars>
      </dgm:prSet>
      <dgm:spPr/>
    </dgm:pt>
    <dgm:pt modelId="{3FD8322A-1953-2240-98DD-9D9FBC822672}" type="pres">
      <dgm:prSet presAssocID="{89968349-DD6E-4E41-AE2F-A7387299DF1D}" presName="parentText" presStyleLbl="node1" presStyleIdx="2" presStyleCnt="3">
        <dgm:presLayoutVars>
          <dgm:chMax val="0"/>
          <dgm:bulletEnabled val="1"/>
        </dgm:presLayoutVars>
      </dgm:prSet>
      <dgm:spPr/>
    </dgm:pt>
    <dgm:pt modelId="{DEEB22F6-C7C2-3742-B72D-388478945429}" type="pres">
      <dgm:prSet presAssocID="{89968349-DD6E-4E41-AE2F-A7387299DF1D}" presName="childText" presStyleLbl="revTx" presStyleIdx="2" presStyleCnt="3">
        <dgm:presLayoutVars>
          <dgm:bulletEnabled val="1"/>
        </dgm:presLayoutVars>
      </dgm:prSet>
      <dgm:spPr/>
    </dgm:pt>
  </dgm:ptLst>
  <dgm:cxnLst>
    <dgm:cxn modelId="{A34BB506-E533-1D4F-B076-3704C924AA77}" type="presOf" srcId="{0385E4C8-21E0-4E50-9DB7-4815DA8CB8FE}" destId="{3CB29500-B70D-8C4A-83E4-E87D6EFDB9C5}" srcOrd="0" destOrd="0" presId="urn:microsoft.com/office/officeart/2005/8/layout/vList2"/>
    <dgm:cxn modelId="{B07FAA0C-A36C-5840-9946-503442B1D7A9}" type="presOf" srcId="{4974FB7D-4EB8-45A1-8FBB-4B149D57BB76}" destId="{5A41B1DD-D8BF-454A-BA2A-E08436953276}" srcOrd="0" destOrd="0" presId="urn:microsoft.com/office/officeart/2005/8/layout/vList2"/>
    <dgm:cxn modelId="{E335693A-EAE4-B740-AE11-763F3FF7B3CA}" type="presOf" srcId="{1A77FBC8-4F6E-4CE8-9BAD-CD8A37C4CC50}" destId="{98569541-0C83-BF4A-8CBD-6C07901D30A7}" srcOrd="0" destOrd="0" presId="urn:microsoft.com/office/officeart/2005/8/layout/vList2"/>
    <dgm:cxn modelId="{6817F340-FC50-1140-8F3B-D35F537C0BAD}" type="presOf" srcId="{89968349-DD6E-4E41-AE2F-A7387299DF1D}" destId="{3FD8322A-1953-2240-98DD-9D9FBC822672}" srcOrd="0" destOrd="0" presId="urn:microsoft.com/office/officeart/2005/8/layout/vList2"/>
    <dgm:cxn modelId="{056EAD5A-388F-264D-873C-DD32E63C391F}" type="presOf" srcId="{7F5042E5-6009-444C-96C2-0C3E9F8171DD}" destId="{C9A806D8-A8FB-6046-9A88-6AF3F6465832}" srcOrd="0" destOrd="0" presId="urn:microsoft.com/office/officeart/2005/8/layout/vList2"/>
    <dgm:cxn modelId="{04E7595D-45B0-634D-AA8E-3268467D66A9}" type="presOf" srcId="{F3F36CF8-B247-40FB-A9EE-140F1EC19729}" destId="{2D6484B1-0F81-C740-A061-941C8C939347}" srcOrd="0" destOrd="0" presId="urn:microsoft.com/office/officeart/2005/8/layout/vList2"/>
    <dgm:cxn modelId="{7DAF3178-BC69-4CC4-BE6B-6A2C39676653}" srcId="{4974FB7D-4EB8-45A1-8FBB-4B149D57BB76}" destId="{F3F36CF8-B247-40FB-A9EE-140F1EC19729}" srcOrd="1" destOrd="0" parTransId="{401DCC08-F5FC-4817-A492-898AA3510881}" sibTransId="{9E888CA9-56A9-49CB-8E9C-0C97BAA28C08}"/>
    <dgm:cxn modelId="{A506F399-C1BD-7044-814B-4F56FF887137}" type="presOf" srcId="{259239E1-E23C-4858-9611-886223396CD0}" destId="{DEEB22F6-C7C2-3742-B72D-388478945429}" srcOrd="0" destOrd="0" presId="urn:microsoft.com/office/officeart/2005/8/layout/vList2"/>
    <dgm:cxn modelId="{0FBB81A5-B40D-4AAE-ACE4-C2DE69E9FB9E}" srcId="{89968349-DD6E-4E41-AE2F-A7387299DF1D}" destId="{259239E1-E23C-4858-9611-886223396CD0}" srcOrd="0" destOrd="0" parTransId="{FC4556A5-9C39-4F58-B4FE-D75B3DB9F206}" sibTransId="{FDCB5644-D23B-40AA-B8C9-CAB7BED4AF2C}"/>
    <dgm:cxn modelId="{704DA1B1-2C9B-4632-8503-26C447729B30}" srcId="{F3F36CF8-B247-40FB-A9EE-140F1EC19729}" destId="{0385E4C8-21E0-4E50-9DB7-4815DA8CB8FE}" srcOrd="0" destOrd="0" parTransId="{5735C1D5-A33F-4C46-BA7C-2200126BC8AB}" sibTransId="{43203236-7520-4B15-A230-04B53299817E}"/>
    <dgm:cxn modelId="{FCC73CCD-1BD7-4153-B49C-DB5B7ED0562A}" srcId="{4974FB7D-4EB8-45A1-8FBB-4B149D57BB76}" destId="{1A77FBC8-4F6E-4CE8-9BAD-CD8A37C4CC50}" srcOrd="0" destOrd="0" parTransId="{4B70DF33-4E21-4A68-918A-B109848D1FBD}" sibTransId="{60229B29-923C-449F-84D1-9E15B2D9A37C}"/>
    <dgm:cxn modelId="{ADD235D7-9387-467E-92AC-25CCBDE6C479}" srcId="{1A77FBC8-4F6E-4CE8-9BAD-CD8A37C4CC50}" destId="{7F5042E5-6009-444C-96C2-0C3E9F8171DD}" srcOrd="0" destOrd="0" parTransId="{B29D6022-E8EF-4EBE-B1DD-E253E7BE3BF1}" sibTransId="{1507EB82-292E-4057-AEC6-19D4459D6BAC}"/>
    <dgm:cxn modelId="{897C91DC-8B80-4D92-B74D-EF413D6D554E}" srcId="{4974FB7D-4EB8-45A1-8FBB-4B149D57BB76}" destId="{89968349-DD6E-4E41-AE2F-A7387299DF1D}" srcOrd="2" destOrd="0" parTransId="{94380D0A-E7AA-4618-BC06-18DC7CB92E9C}" sibTransId="{F18043A9-46FD-4041-98B4-A82ABCBCA5E5}"/>
    <dgm:cxn modelId="{E896CC44-AFED-E245-8E4F-19AE8892FEC5}" type="presParOf" srcId="{5A41B1DD-D8BF-454A-BA2A-E08436953276}" destId="{98569541-0C83-BF4A-8CBD-6C07901D30A7}" srcOrd="0" destOrd="0" presId="urn:microsoft.com/office/officeart/2005/8/layout/vList2"/>
    <dgm:cxn modelId="{770620DA-32EB-0D47-AC13-8F7DF3D035A2}" type="presParOf" srcId="{5A41B1DD-D8BF-454A-BA2A-E08436953276}" destId="{C9A806D8-A8FB-6046-9A88-6AF3F6465832}" srcOrd="1" destOrd="0" presId="urn:microsoft.com/office/officeart/2005/8/layout/vList2"/>
    <dgm:cxn modelId="{274658A0-AAC5-C84D-88E0-DCD438EA4DB7}" type="presParOf" srcId="{5A41B1DD-D8BF-454A-BA2A-E08436953276}" destId="{2D6484B1-0F81-C740-A061-941C8C939347}" srcOrd="2" destOrd="0" presId="urn:microsoft.com/office/officeart/2005/8/layout/vList2"/>
    <dgm:cxn modelId="{C3747035-753B-6A48-A4CF-33E9372C0ACC}" type="presParOf" srcId="{5A41B1DD-D8BF-454A-BA2A-E08436953276}" destId="{3CB29500-B70D-8C4A-83E4-E87D6EFDB9C5}" srcOrd="3" destOrd="0" presId="urn:microsoft.com/office/officeart/2005/8/layout/vList2"/>
    <dgm:cxn modelId="{78E613BD-62CA-2848-B90D-852CAF52C2D0}" type="presParOf" srcId="{5A41B1DD-D8BF-454A-BA2A-E08436953276}" destId="{3FD8322A-1953-2240-98DD-9D9FBC822672}" srcOrd="4" destOrd="0" presId="urn:microsoft.com/office/officeart/2005/8/layout/vList2"/>
    <dgm:cxn modelId="{F8CED885-78A9-8E49-AA99-6025C131290F}" type="presParOf" srcId="{5A41B1DD-D8BF-454A-BA2A-E08436953276}" destId="{DEEB22F6-C7C2-3742-B72D-388478945429}" srcOrd="5"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974FB7D-4EB8-45A1-8FBB-4B149D57BB76}" type="doc">
      <dgm:prSet loTypeId="urn:microsoft.com/office/officeart/2005/8/layout/hList1" loCatId="list" qsTypeId="urn:microsoft.com/office/officeart/2005/8/quickstyle/3d1" qsCatId="3D" csTypeId="urn:microsoft.com/office/officeart/2005/8/colors/accent0_1" csCatId="mainScheme" phldr="1"/>
      <dgm:spPr/>
      <dgm:t>
        <a:bodyPr/>
        <a:lstStyle/>
        <a:p>
          <a:endParaRPr lang="es-ES"/>
        </a:p>
      </dgm:t>
    </dgm:pt>
    <dgm:pt modelId="{DECBFE9D-AD75-4002-91F6-747E95BBEB70}">
      <dgm:prSet/>
      <dgm:spPr/>
      <dgm:t>
        <a:bodyPr/>
        <a:lstStyle/>
        <a:p>
          <a:pPr rtl="0"/>
          <a:r>
            <a:rPr lang="es-CO" b="1" dirty="0"/>
            <a:t>Servicio</a:t>
          </a:r>
          <a:endParaRPr lang="es-CO" dirty="0"/>
        </a:p>
      </dgm:t>
    </dgm:pt>
    <dgm:pt modelId="{9FEF140D-6FD5-40A3-B2D4-141DAE3411B3}" type="parTrans" cxnId="{F88CFEED-8F6A-4AB3-8F22-B3F377B90EC4}">
      <dgm:prSet/>
      <dgm:spPr/>
      <dgm:t>
        <a:bodyPr/>
        <a:lstStyle/>
        <a:p>
          <a:endParaRPr lang="es-ES"/>
        </a:p>
      </dgm:t>
    </dgm:pt>
    <dgm:pt modelId="{00FD8F4C-C0EF-485F-B40E-C9A79A18F5B1}" type="sibTrans" cxnId="{F88CFEED-8F6A-4AB3-8F22-B3F377B90EC4}">
      <dgm:prSet/>
      <dgm:spPr/>
      <dgm:t>
        <a:bodyPr/>
        <a:lstStyle/>
        <a:p>
          <a:endParaRPr lang="es-ES"/>
        </a:p>
      </dgm:t>
    </dgm:pt>
    <dgm:pt modelId="{9AD2CF64-624F-4E19-BBBF-F7E497B2E30F}">
      <dgm:prSet custT="1"/>
      <dgm:spPr/>
      <dgm:t>
        <a:bodyPr/>
        <a:lstStyle/>
        <a:p>
          <a:pPr rtl="0"/>
          <a:r>
            <a:rPr lang="es-CO" sz="1800" dirty="0"/>
            <a:t>Conjunto de valores añadidos a un producto que nos permite poder marcar las diferencias respecto a los demás. </a:t>
          </a:r>
        </a:p>
      </dgm:t>
    </dgm:pt>
    <dgm:pt modelId="{88F62BE0-9160-49E6-9B39-2D609A08BD7D}" type="parTrans" cxnId="{DDC5C4FD-AF80-4753-BFEF-03DAE31AD6C1}">
      <dgm:prSet/>
      <dgm:spPr/>
      <dgm:t>
        <a:bodyPr/>
        <a:lstStyle/>
        <a:p>
          <a:endParaRPr lang="es-ES"/>
        </a:p>
      </dgm:t>
    </dgm:pt>
    <dgm:pt modelId="{1EA32F97-CE40-496D-8884-B0961501183C}" type="sibTrans" cxnId="{DDC5C4FD-AF80-4753-BFEF-03DAE31AD6C1}">
      <dgm:prSet/>
      <dgm:spPr/>
      <dgm:t>
        <a:bodyPr/>
        <a:lstStyle/>
        <a:p>
          <a:endParaRPr lang="es-ES"/>
        </a:p>
      </dgm:t>
    </dgm:pt>
    <dgm:pt modelId="{1334465A-F93C-4114-AFD5-DBFBE6EA3BAA}">
      <dgm:prSet/>
      <dgm:spPr/>
      <dgm:t>
        <a:bodyPr/>
        <a:lstStyle/>
        <a:p>
          <a:pPr rtl="0"/>
          <a:r>
            <a:rPr lang="es-CO" b="1" dirty="0"/>
            <a:t>Imagen del producto</a:t>
          </a:r>
          <a:endParaRPr lang="es-CO" dirty="0"/>
        </a:p>
      </dgm:t>
    </dgm:pt>
    <dgm:pt modelId="{B1767F9C-BDA2-4902-A4FC-664146073998}" type="parTrans" cxnId="{D038DB71-AE52-4F31-9855-FDE5047A58A2}">
      <dgm:prSet/>
      <dgm:spPr/>
      <dgm:t>
        <a:bodyPr/>
        <a:lstStyle/>
        <a:p>
          <a:endParaRPr lang="es-ES"/>
        </a:p>
      </dgm:t>
    </dgm:pt>
    <dgm:pt modelId="{0FBE9D4F-9FEB-4B83-BEB4-CE261C9EBA4F}" type="sibTrans" cxnId="{D038DB71-AE52-4F31-9855-FDE5047A58A2}">
      <dgm:prSet/>
      <dgm:spPr/>
      <dgm:t>
        <a:bodyPr/>
        <a:lstStyle/>
        <a:p>
          <a:endParaRPr lang="es-ES"/>
        </a:p>
      </dgm:t>
    </dgm:pt>
    <dgm:pt modelId="{09CC8221-EBC6-4195-89E9-7E757E402860}">
      <dgm:prSet custT="1"/>
      <dgm:spPr/>
      <dgm:t>
        <a:bodyPr/>
        <a:lstStyle/>
        <a:p>
          <a:pPr rtl="0"/>
          <a:r>
            <a:rPr lang="es-CO" sz="1600" dirty="0"/>
            <a:t>Opinión que se crea en la mente del consumidor según la información recibida, directa o indirectamente, sobre el producto. </a:t>
          </a:r>
        </a:p>
      </dgm:t>
    </dgm:pt>
    <dgm:pt modelId="{A046B044-9FB5-447D-A3DC-661571393B72}" type="parTrans" cxnId="{59D0799C-51B3-485F-ADB3-22199D088AB2}">
      <dgm:prSet/>
      <dgm:spPr/>
      <dgm:t>
        <a:bodyPr/>
        <a:lstStyle/>
        <a:p>
          <a:endParaRPr lang="es-ES"/>
        </a:p>
      </dgm:t>
    </dgm:pt>
    <dgm:pt modelId="{21C89152-CEDF-464D-BED5-5DEDCDE0069E}" type="sibTrans" cxnId="{59D0799C-51B3-485F-ADB3-22199D088AB2}">
      <dgm:prSet/>
      <dgm:spPr/>
      <dgm:t>
        <a:bodyPr/>
        <a:lstStyle/>
        <a:p>
          <a:endParaRPr lang="es-ES"/>
        </a:p>
      </dgm:t>
    </dgm:pt>
    <dgm:pt modelId="{0771E0A2-9D55-4412-8151-5DFA28CC3A23}">
      <dgm:prSet/>
      <dgm:spPr/>
      <dgm:t>
        <a:bodyPr/>
        <a:lstStyle/>
        <a:p>
          <a:pPr rtl="0"/>
          <a:r>
            <a:rPr lang="es-CO" b="1" dirty="0"/>
            <a:t>Imagen de la empresa</a:t>
          </a:r>
          <a:endParaRPr lang="es-CO" dirty="0"/>
        </a:p>
      </dgm:t>
    </dgm:pt>
    <dgm:pt modelId="{FE6B27E7-5E56-44A3-8BF1-EA977AFA937C}" type="parTrans" cxnId="{9DCBC3EF-24E7-4D0B-A433-DEDE58ED08A9}">
      <dgm:prSet/>
      <dgm:spPr/>
      <dgm:t>
        <a:bodyPr/>
        <a:lstStyle/>
        <a:p>
          <a:endParaRPr lang="es-ES"/>
        </a:p>
      </dgm:t>
    </dgm:pt>
    <dgm:pt modelId="{825615A9-2AA2-41F4-AB63-8E12664A858C}" type="sibTrans" cxnId="{9DCBC3EF-24E7-4D0B-A433-DEDE58ED08A9}">
      <dgm:prSet/>
      <dgm:spPr/>
      <dgm:t>
        <a:bodyPr/>
        <a:lstStyle/>
        <a:p>
          <a:endParaRPr lang="es-ES"/>
        </a:p>
      </dgm:t>
    </dgm:pt>
    <dgm:pt modelId="{8EFFCF2F-4F5E-434F-8F78-4FFB947F77B9}">
      <dgm:prSet/>
      <dgm:spPr/>
      <dgm:t>
        <a:bodyPr/>
        <a:lstStyle/>
        <a:p>
          <a:pPr rtl="0"/>
          <a:r>
            <a:rPr lang="es-CO" dirty="0"/>
            <a:t>Opinión en la memoria del mercado que interviene positiva o negativamente en los criterios y actitudes del consumidor hacia los productos. Una buena imagen de empresa avala, en principio, a los productos de nueva creación; así como una buena imagen de marca consolida a la empresa y al resto de los productos de la misma. </a:t>
          </a:r>
        </a:p>
      </dgm:t>
    </dgm:pt>
    <dgm:pt modelId="{00D941F0-E157-4D43-A47B-8FDA860E9351}" type="parTrans" cxnId="{17FE8B6B-1E76-45DF-BA3F-5CEB78411517}">
      <dgm:prSet/>
      <dgm:spPr/>
      <dgm:t>
        <a:bodyPr/>
        <a:lstStyle/>
        <a:p>
          <a:endParaRPr lang="es-ES"/>
        </a:p>
      </dgm:t>
    </dgm:pt>
    <dgm:pt modelId="{E13F43AB-5BFD-4442-B638-52B890AB4BAF}" type="sibTrans" cxnId="{17FE8B6B-1E76-45DF-BA3F-5CEB78411517}">
      <dgm:prSet/>
      <dgm:spPr/>
      <dgm:t>
        <a:bodyPr/>
        <a:lstStyle/>
        <a:p>
          <a:endParaRPr lang="es-ES"/>
        </a:p>
      </dgm:t>
    </dgm:pt>
    <dgm:pt modelId="{6900D592-EF94-4487-AB31-FDDADA778A0D}" type="pres">
      <dgm:prSet presAssocID="{4974FB7D-4EB8-45A1-8FBB-4B149D57BB76}" presName="Name0" presStyleCnt="0">
        <dgm:presLayoutVars>
          <dgm:dir/>
          <dgm:animLvl val="lvl"/>
          <dgm:resizeHandles val="exact"/>
        </dgm:presLayoutVars>
      </dgm:prSet>
      <dgm:spPr/>
    </dgm:pt>
    <dgm:pt modelId="{100F6602-FE53-4A0B-B0B5-1AB806EC03DF}" type="pres">
      <dgm:prSet presAssocID="{DECBFE9D-AD75-4002-91F6-747E95BBEB70}" presName="composite" presStyleCnt="0"/>
      <dgm:spPr/>
    </dgm:pt>
    <dgm:pt modelId="{574F68A6-2383-4FDC-8EDC-1F9594E6953C}" type="pres">
      <dgm:prSet presAssocID="{DECBFE9D-AD75-4002-91F6-747E95BBEB70}" presName="parTx" presStyleLbl="alignNode1" presStyleIdx="0" presStyleCnt="3">
        <dgm:presLayoutVars>
          <dgm:chMax val="0"/>
          <dgm:chPref val="0"/>
          <dgm:bulletEnabled val="1"/>
        </dgm:presLayoutVars>
      </dgm:prSet>
      <dgm:spPr/>
    </dgm:pt>
    <dgm:pt modelId="{5751BB70-4F3A-42D9-A573-7CE8EF771DA5}" type="pres">
      <dgm:prSet presAssocID="{DECBFE9D-AD75-4002-91F6-747E95BBEB70}" presName="desTx" presStyleLbl="alignAccFollowNode1" presStyleIdx="0" presStyleCnt="3">
        <dgm:presLayoutVars>
          <dgm:bulletEnabled val="1"/>
        </dgm:presLayoutVars>
      </dgm:prSet>
      <dgm:spPr/>
    </dgm:pt>
    <dgm:pt modelId="{D0D6FD9F-A691-435B-9729-DAF04CE460B6}" type="pres">
      <dgm:prSet presAssocID="{00FD8F4C-C0EF-485F-B40E-C9A79A18F5B1}" presName="space" presStyleCnt="0"/>
      <dgm:spPr/>
    </dgm:pt>
    <dgm:pt modelId="{849A60E6-80D4-4EFF-BEF6-D9A8F48DF964}" type="pres">
      <dgm:prSet presAssocID="{1334465A-F93C-4114-AFD5-DBFBE6EA3BAA}" presName="composite" presStyleCnt="0"/>
      <dgm:spPr/>
    </dgm:pt>
    <dgm:pt modelId="{A1CE21F5-E269-4AE5-A3DB-F4038E7C1BCF}" type="pres">
      <dgm:prSet presAssocID="{1334465A-F93C-4114-AFD5-DBFBE6EA3BAA}" presName="parTx" presStyleLbl="alignNode1" presStyleIdx="1" presStyleCnt="3">
        <dgm:presLayoutVars>
          <dgm:chMax val="0"/>
          <dgm:chPref val="0"/>
          <dgm:bulletEnabled val="1"/>
        </dgm:presLayoutVars>
      </dgm:prSet>
      <dgm:spPr/>
    </dgm:pt>
    <dgm:pt modelId="{C01757CF-0FD6-41AD-8ADF-ADA968FFF45E}" type="pres">
      <dgm:prSet presAssocID="{1334465A-F93C-4114-AFD5-DBFBE6EA3BAA}" presName="desTx" presStyleLbl="alignAccFollowNode1" presStyleIdx="1" presStyleCnt="3">
        <dgm:presLayoutVars>
          <dgm:bulletEnabled val="1"/>
        </dgm:presLayoutVars>
      </dgm:prSet>
      <dgm:spPr/>
    </dgm:pt>
    <dgm:pt modelId="{23333A87-68B2-4A03-932E-C5B36BBB618A}" type="pres">
      <dgm:prSet presAssocID="{0FBE9D4F-9FEB-4B83-BEB4-CE261C9EBA4F}" presName="space" presStyleCnt="0"/>
      <dgm:spPr/>
    </dgm:pt>
    <dgm:pt modelId="{59ED5521-055E-4F55-91E7-65520C76EBB8}" type="pres">
      <dgm:prSet presAssocID="{0771E0A2-9D55-4412-8151-5DFA28CC3A23}" presName="composite" presStyleCnt="0"/>
      <dgm:spPr/>
    </dgm:pt>
    <dgm:pt modelId="{645B0C07-3E10-406B-816F-F5E5BD610C00}" type="pres">
      <dgm:prSet presAssocID="{0771E0A2-9D55-4412-8151-5DFA28CC3A23}" presName="parTx" presStyleLbl="alignNode1" presStyleIdx="2" presStyleCnt="3">
        <dgm:presLayoutVars>
          <dgm:chMax val="0"/>
          <dgm:chPref val="0"/>
          <dgm:bulletEnabled val="1"/>
        </dgm:presLayoutVars>
      </dgm:prSet>
      <dgm:spPr/>
    </dgm:pt>
    <dgm:pt modelId="{A544D57C-EACF-4823-82D6-5160284FE690}" type="pres">
      <dgm:prSet presAssocID="{0771E0A2-9D55-4412-8151-5DFA28CC3A23}" presName="desTx" presStyleLbl="alignAccFollowNode1" presStyleIdx="2" presStyleCnt="3">
        <dgm:presLayoutVars>
          <dgm:bulletEnabled val="1"/>
        </dgm:presLayoutVars>
      </dgm:prSet>
      <dgm:spPr/>
    </dgm:pt>
  </dgm:ptLst>
  <dgm:cxnLst>
    <dgm:cxn modelId="{FE558D14-EBBF-4C05-B97F-831D61728E18}" type="presOf" srcId="{4974FB7D-4EB8-45A1-8FBB-4B149D57BB76}" destId="{6900D592-EF94-4487-AB31-FDDADA778A0D}" srcOrd="0" destOrd="0" presId="urn:microsoft.com/office/officeart/2005/8/layout/hList1"/>
    <dgm:cxn modelId="{17FE8B6B-1E76-45DF-BA3F-5CEB78411517}" srcId="{0771E0A2-9D55-4412-8151-5DFA28CC3A23}" destId="{8EFFCF2F-4F5E-434F-8F78-4FFB947F77B9}" srcOrd="0" destOrd="0" parTransId="{00D941F0-E157-4D43-A47B-8FDA860E9351}" sibTransId="{E13F43AB-5BFD-4442-B638-52B890AB4BAF}"/>
    <dgm:cxn modelId="{D038DB71-AE52-4F31-9855-FDE5047A58A2}" srcId="{4974FB7D-4EB8-45A1-8FBB-4B149D57BB76}" destId="{1334465A-F93C-4114-AFD5-DBFBE6EA3BAA}" srcOrd="1" destOrd="0" parTransId="{B1767F9C-BDA2-4902-A4FC-664146073998}" sibTransId="{0FBE9D4F-9FEB-4B83-BEB4-CE261C9EBA4F}"/>
    <dgm:cxn modelId="{FEAE5176-719D-4AF5-B3FC-B551580D941D}" type="presOf" srcId="{9AD2CF64-624F-4E19-BBBF-F7E497B2E30F}" destId="{5751BB70-4F3A-42D9-A573-7CE8EF771DA5}" srcOrd="0" destOrd="0" presId="urn:microsoft.com/office/officeart/2005/8/layout/hList1"/>
    <dgm:cxn modelId="{9FA8147A-611F-4E61-8E4E-8E8E8772C713}" type="presOf" srcId="{1334465A-F93C-4114-AFD5-DBFBE6EA3BAA}" destId="{A1CE21F5-E269-4AE5-A3DB-F4038E7C1BCF}" srcOrd="0" destOrd="0" presId="urn:microsoft.com/office/officeart/2005/8/layout/hList1"/>
    <dgm:cxn modelId="{59D0799C-51B3-485F-ADB3-22199D088AB2}" srcId="{1334465A-F93C-4114-AFD5-DBFBE6EA3BAA}" destId="{09CC8221-EBC6-4195-89E9-7E757E402860}" srcOrd="0" destOrd="0" parTransId="{A046B044-9FB5-447D-A3DC-661571393B72}" sibTransId="{21C89152-CEDF-464D-BED5-5DEDCDE0069E}"/>
    <dgm:cxn modelId="{CF07E4B4-410E-4140-A853-6D0B9E10BC81}" type="presOf" srcId="{0771E0A2-9D55-4412-8151-5DFA28CC3A23}" destId="{645B0C07-3E10-406B-816F-F5E5BD610C00}" srcOrd="0" destOrd="0" presId="urn:microsoft.com/office/officeart/2005/8/layout/hList1"/>
    <dgm:cxn modelId="{94CE01C5-12B6-46ED-8FA2-F40C6B29AC0F}" type="presOf" srcId="{09CC8221-EBC6-4195-89E9-7E757E402860}" destId="{C01757CF-0FD6-41AD-8ADF-ADA968FFF45E}" srcOrd="0" destOrd="0" presId="urn:microsoft.com/office/officeart/2005/8/layout/hList1"/>
    <dgm:cxn modelId="{CCB0DED1-29D7-47E8-9DDE-22029C59B35A}" type="presOf" srcId="{DECBFE9D-AD75-4002-91F6-747E95BBEB70}" destId="{574F68A6-2383-4FDC-8EDC-1F9594E6953C}" srcOrd="0" destOrd="0" presId="urn:microsoft.com/office/officeart/2005/8/layout/hList1"/>
    <dgm:cxn modelId="{F88CFEED-8F6A-4AB3-8F22-B3F377B90EC4}" srcId="{4974FB7D-4EB8-45A1-8FBB-4B149D57BB76}" destId="{DECBFE9D-AD75-4002-91F6-747E95BBEB70}" srcOrd="0" destOrd="0" parTransId="{9FEF140D-6FD5-40A3-B2D4-141DAE3411B3}" sibTransId="{00FD8F4C-C0EF-485F-B40E-C9A79A18F5B1}"/>
    <dgm:cxn modelId="{EADB7DEE-3E0A-4E41-B4D3-D31308926D93}" type="presOf" srcId="{8EFFCF2F-4F5E-434F-8F78-4FFB947F77B9}" destId="{A544D57C-EACF-4823-82D6-5160284FE690}" srcOrd="0" destOrd="0" presId="urn:microsoft.com/office/officeart/2005/8/layout/hList1"/>
    <dgm:cxn modelId="{9DCBC3EF-24E7-4D0B-A433-DEDE58ED08A9}" srcId="{4974FB7D-4EB8-45A1-8FBB-4B149D57BB76}" destId="{0771E0A2-9D55-4412-8151-5DFA28CC3A23}" srcOrd="2" destOrd="0" parTransId="{FE6B27E7-5E56-44A3-8BF1-EA977AFA937C}" sibTransId="{825615A9-2AA2-41F4-AB63-8E12664A858C}"/>
    <dgm:cxn modelId="{DDC5C4FD-AF80-4753-BFEF-03DAE31AD6C1}" srcId="{DECBFE9D-AD75-4002-91F6-747E95BBEB70}" destId="{9AD2CF64-624F-4E19-BBBF-F7E497B2E30F}" srcOrd="0" destOrd="0" parTransId="{88F62BE0-9160-49E6-9B39-2D609A08BD7D}" sibTransId="{1EA32F97-CE40-496D-8884-B0961501183C}"/>
    <dgm:cxn modelId="{0201C371-5D37-4B99-A109-1849D7851D23}" type="presParOf" srcId="{6900D592-EF94-4487-AB31-FDDADA778A0D}" destId="{100F6602-FE53-4A0B-B0B5-1AB806EC03DF}" srcOrd="0" destOrd="0" presId="urn:microsoft.com/office/officeart/2005/8/layout/hList1"/>
    <dgm:cxn modelId="{D18577DB-9212-4700-AF89-6981964A0CE4}" type="presParOf" srcId="{100F6602-FE53-4A0B-B0B5-1AB806EC03DF}" destId="{574F68A6-2383-4FDC-8EDC-1F9594E6953C}" srcOrd="0" destOrd="0" presId="urn:microsoft.com/office/officeart/2005/8/layout/hList1"/>
    <dgm:cxn modelId="{01615553-C656-4681-9EDC-43E3235AF6AE}" type="presParOf" srcId="{100F6602-FE53-4A0B-B0B5-1AB806EC03DF}" destId="{5751BB70-4F3A-42D9-A573-7CE8EF771DA5}" srcOrd="1" destOrd="0" presId="urn:microsoft.com/office/officeart/2005/8/layout/hList1"/>
    <dgm:cxn modelId="{6ED18FA8-14B2-4497-94B2-FD03B991B7A2}" type="presParOf" srcId="{6900D592-EF94-4487-AB31-FDDADA778A0D}" destId="{D0D6FD9F-A691-435B-9729-DAF04CE460B6}" srcOrd="1" destOrd="0" presId="urn:microsoft.com/office/officeart/2005/8/layout/hList1"/>
    <dgm:cxn modelId="{1A7CAAD7-8EC8-4ACB-96C3-59888DF72387}" type="presParOf" srcId="{6900D592-EF94-4487-AB31-FDDADA778A0D}" destId="{849A60E6-80D4-4EFF-BEF6-D9A8F48DF964}" srcOrd="2" destOrd="0" presId="urn:microsoft.com/office/officeart/2005/8/layout/hList1"/>
    <dgm:cxn modelId="{6B8E1D01-D6EB-48FA-864F-DBBED5AAB8EF}" type="presParOf" srcId="{849A60E6-80D4-4EFF-BEF6-D9A8F48DF964}" destId="{A1CE21F5-E269-4AE5-A3DB-F4038E7C1BCF}" srcOrd="0" destOrd="0" presId="urn:microsoft.com/office/officeart/2005/8/layout/hList1"/>
    <dgm:cxn modelId="{0CC3A82D-D500-45AC-AAEA-1F1981E49A89}" type="presParOf" srcId="{849A60E6-80D4-4EFF-BEF6-D9A8F48DF964}" destId="{C01757CF-0FD6-41AD-8ADF-ADA968FFF45E}" srcOrd="1" destOrd="0" presId="urn:microsoft.com/office/officeart/2005/8/layout/hList1"/>
    <dgm:cxn modelId="{9BBC3FC0-49D0-40BF-9A8B-354B3726A223}" type="presParOf" srcId="{6900D592-EF94-4487-AB31-FDDADA778A0D}" destId="{23333A87-68B2-4A03-932E-C5B36BBB618A}" srcOrd="3" destOrd="0" presId="urn:microsoft.com/office/officeart/2005/8/layout/hList1"/>
    <dgm:cxn modelId="{39BD025C-9429-47BE-BDC1-37CD23D1E13E}" type="presParOf" srcId="{6900D592-EF94-4487-AB31-FDDADA778A0D}" destId="{59ED5521-055E-4F55-91E7-65520C76EBB8}" srcOrd="4" destOrd="0" presId="urn:microsoft.com/office/officeart/2005/8/layout/hList1"/>
    <dgm:cxn modelId="{C4BF4FF5-4824-4B03-9272-E842B203D78D}" type="presParOf" srcId="{59ED5521-055E-4F55-91E7-65520C76EBB8}" destId="{645B0C07-3E10-406B-816F-F5E5BD610C00}" srcOrd="0" destOrd="0" presId="urn:microsoft.com/office/officeart/2005/8/layout/hList1"/>
    <dgm:cxn modelId="{C0E625D7-CECD-4F71-9CC1-F3C910E08A23}" type="presParOf" srcId="{59ED5521-055E-4F55-91E7-65520C76EBB8}" destId="{A544D57C-EACF-4823-82D6-5160284FE69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31E0B0-932E-4863-8F33-7E0D8BFCAF6A}" type="doc">
      <dgm:prSet loTypeId="urn:microsoft.com/office/officeart/2008/layout/BendingPictureCaptionList" loCatId="picture" qsTypeId="urn:microsoft.com/office/officeart/2005/8/quickstyle/simple1" qsCatId="simple" csTypeId="urn:microsoft.com/office/officeart/2005/8/colors/accent0_2" csCatId="mainScheme" phldr="1"/>
      <dgm:spPr/>
      <dgm:t>
        <a:bodyPr/>
        <a:lstStyle/>
        <a:p>
          <a:endParaRPr lang="es-ES"/>
        </a:p>
      </dgm:t>
    </dgm:pt>
    <dgm:pt modelId="{6A578523-2C5A-4C7E-A760-81E5882B5BF9}">
      <dgm:prSet/>
      <dgm:spPr/>
      <dgm:t>
        <a:bodyPr/>
        <a:lstStyle/>
        <a:p>
          <a:pPr rtl="0"/>
          <a:r>
            <a:rPr lang="es-CO" dirty="0"/>
            <a:t>Facebook le ayuda a “conectarse y compartir con las personas en su vida, amigos y familiares ”</a:t>
          </a:r>
        </a:p>
      </dgm:t>
    </dgm:pt>
    <dgm:pt modelId="{9422100B-F541-4AF1-9404-83754971FB14}" type="parTrans" cxnId="{34F2403B-88DB-4C32-81CF-68AB5DA9B9A7}">
      <dgm:prSet/>
      <dgm:spPr/>
      <dgm:t>
        <a:bodyPr/>
        <a:lstStyle/>
        <a:p>
          <a:endParaRPr lang="es-ES"/>
        </a:p>
      </dgm:t>
    </dgm:pt>
    <dgm:pt modelId="{F005F0D4-640C-4AA9-8D0C-62854A805E5A}" type="sibTrans" cxnId="{34F2403B-88DB-4C32-81CF-68AB5DA9B9A7}">
      <dgm:prSet/>
      <dgm:spPr/>
      <dgm:t>
        <a:bodyPr/>
        <a:lstStyle/>
        <a:p>
          <a:endParaRPr lang="es-ES"/>
        </a:p>
      </dgm:t>
    </dgm:pt>
    <dgm:pt modelId="{3C1FDAFD-F74F-485D-8C1A-9E8B39E3952E}">
      <dgm:prSet/>
      <dgm:spPr/>
      <dgm:t>
        <a:bodyPr/>
        <a:lstStyle/>
        <a:p>
          <a:pPr rtl="0"/>
          <a:r>
            <a:rPr lang="es-CO" dirty="0"/>
            <a:t>YouTube “provee el espacio para que las personas se conecten, entretengan,  informen e inspiren a otros en todo el mundo a través de videos.”</a:t>
          </a:r>
        </a:p>
      </dgm:t>
    </dgm:pt>
    <dgm:pt modelId="{BAD82027-1C65-4222-BF7E-1EF21368A711}" type="parTrans" cxnId="{32B2D95E-D725-4A2A-88C4-43F094E224B3}">
      <dgm:prSet/>
      <dgm:spPr/>
      <dgm:t>
        <a:bodyPr/>
        <a:lstStyle/>
        <a:p>
          <a:endParaRPr lang="es-ES"/>
        </a:p>
      </dgm:t>
    </dgm:pt>
    <dgm:pt modelId="{2C1512AB-0F87-4E4A-AA42-7A6D76C15CFC}" type="sibTrans" cxnId="{32B2D95E-D725-4A2A-88C4-43F094E224B3}">
      <dgm:prSet/>
      <dgm:spPr/>
      <dgm:t>
        <a:bodyPr/>
        <a:lstStyle/>
        <a:p>
          <a:endParaRPr lang="es-ES"/>
        </a:p>
      </dgm:t>
    </dgm:pt>
    <dgm:pt modelId="{8CA3B3D7-E473-4A77-B7C0-B083EDECA89F}">
      <dgm:prSet/>
      <dgm:spPr/>
      <dgm:t>
        <a:bodyPr/>
        <a:lstStyle/>
        <a:p>
          <a:pPr rtl="0"/>
          <a:r>
            <a:rPr lang="es-CO" dirty="0"/>
            <a:t>BMW promete “la máxima máquina de conducción, el mejor diseño con la mejor tecnología”. </a:t>
          </a:r>
        </a:p>
      </dgm:t>
    </dgm:pt>
    <dgm:pt modelId="{7D194B22-AED5-45DA-8637-C80A362AF582}" type="parTrans" cxnId="{05FAE19B-A3E3-447E-A2D5-01E50A7AE338}">
      <dgm:prSet/>
      <dgm:spPr/>
      <dgm:t>
        <a:bodyPr/>
        <a:lstStyle/>
        <a:p>
          <a:endParaRPr lang="es-ES"/>
        </a:p>
      </dgm:t>
    </dgm:pt>
    <dgm:pt modelId="{5BF800CD-3F9A-4A43-8781-F4117625ABCB}" type="sibTrans" cxnId="{05FAE19B-A3E3-447E-A2D5-01E50A7AE338}">
      <dgm:prSet/>
      <dgm:spPr/>
      <dgm:t>
        <a:bodyPr/>
        <a:lstStyle/>
        <a:p>
          <a:endParaRPr lang="es-ES"/>
        </a:p>
      </dgm:t>
    </dgm:pt>
    <dgm:pt modelId="{62496CEF-DC24-4C9A-A967-3A9DAF98ED7F}" type="pres">
      <dgm:prSet presAssocID="{B831E0B0-932E-4863-8F33-7E0D8BFCAF6A}" presName="Name0" presStyleCnt="0">
        <dgm:presLayoutVars>
          <dgm:dir/>
          <dgm:resizeHandles val="exact"/>
        </dgm:presLayoutVars>
      </dgm:prSet>
      <dgm:spPr/>
    </dgm:pt>
    <dgm:pt modelId="{EAB45DBB-3824-4871-80CC-D27FDEC31853}" type="pres">
      <dgm:prSet presAssocID="{6A578523-2C5A-4C7E-A760-81E5882B5BF9}" presName="composite" presStyleCnt="0"/>
      <dgm:spPr/>
    </dgm:pt>
    <dgm:pt modelId="{FB676019-09CA-4B96-BCCD-5D17272829F9}" type="pres">
      <dgm:prSet presAssocID="{6A578523-2C5A-4C7E-A760-81E5882B5BF9}"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2327F170-C539-4EA7-861B-8B16FAEB9B51}" type="pres">
      <dgm:prSet presAssocID="{6A578523-2C5A-4C7E-A760-81E5882B5BF9}" presName="wedgeRectCallout1" presStyleLbl="node1" presStyleIdx="0" presStyleCnt="3">
        <dgm:presLayoutVars>
          <dgm:bulletEnabled val="1"/>
        </dgm:presLayoutVars>
      </dgm:prSet>
      <dgm:spPr/>
    </dgm:pt>
    <dgm:pt modelId="{A7D4D437-4172-4B59-BE59-A862C8CECD61}" type="pres">
      <dgm:prSet presAssocID="{F005F0D4-640C-4AA9-8D0C-62854A805E5A}" presName="sibTrans" presStyleCnt="0"/>
      <dgm:spPr/>
    </dgm:pt>
    <dgm:pt modelId="{6FDDEA1F-806F-474F-B535-DA1CF7DD7A38}" type="pres">
      <dgm:prSet presAssocID="{3C1FDAFD-F74F-485D-8C1A-9E8B39E3952E}" presName="composite" presStyleCnt="0"/>
      <dgm:spPr/>
    </dgm:pt>
    <dgm:pt modelId="{1FA63EC7-F193-4F6C-909A-DE1DB4A04886}" type="pres">
      <dgm:prSet presAssocID="{3C1FDAFD-F74F-485D-8C1A-9E8B39E3952E}" presName="rect1" presStyleLbl="b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dgm:spPr>
    </dgm:pt>
    <dgm:pt modelId="{41A6E8A1-16FF-491C-B771-1A0D18DD47B4}" type="pres">
      <dgm:prSet presAssocID="{3C1FDAFD-F74F-485D-8C1A-9E8B39E3952E}" presName="wedgeRectCallout1" presStyleLbl="node1" presStyleIdx="1" presStyleCnt="3">
        <dgm:presLayoutVars>
          <dgm:bulletEnabled val="1"/>
        </dgm:presLayoutVars>
      </dgm:prSet>
      <dgm:spPr/>
    </dgm:pt>
    <dgm:pt modelId="{0A637906-2063-45D7-8322-B5E641179389}" type="pres">
      <dgm:prSet presAssocID="{2C1512AB-0F87-4E4A-AA42-7A6D76C15CFC}" presName="sibTrans" presStyleCnt="0"/>
      <dgm:spPr/>
    </dgm:pt>
    <dgm:pt modelId="{028EDBAE-3EC4-42DD-9141-E42262F33B07}" type="pres">
      <dgm:prSet presAssocID="{8CA3B3D7-E473-4A77-B7C0-B083EDECA89F}" presName="composite" presStyleCnt="0"/>
      <dgm:spPr/>
    </dgm:pt>
    <dgm:pt modelId="{6A2CB845-9E7A-4A49-9C18-C14AEAA587FB}" type="pres">
      <dgm:prSet presAssocID="{8CA3B3D7-E473-4A77-B7C0-B083EDECA89F}" presName="rect1"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dgm:spPr>
    </dgm:pt>
    <dgm:pt modelId="{1C7AFEFC-AF2F-4F9B-AE13-BB684F62B558}" type="pres">
      <dgm:prSet presAssocID="{8CA3B3D7-E473-4A77-B7C0-B083EDECA89F}" presName="wedgeRectCallout1" presStyleLbl="node1" presStyleIdx="2" presStyleCnt="3">
        <dgm:presLayoutVars>
          <dgm:bulletEnabled val="1"/>
        </dgm:presLayoutVars>
      </dgm:prSet>
      <dgm:spPr/>
    </dgm:pt>
  </dgm:ptLst>
  <dgm:cxnLst>
    <dgm:cxn modelId="{E64E0F3B-7E85-4DC4-8B16-8A74BA789BF7}" type="presOf" srcId="{8CA3B3D7-E473-4A77-B7C0-B083EDECA89F}" destId="{1C7AFEFC-AF2F-4F9B-AE13-BB684F62B558}" srcOrd="0" destOrd="0" presId="urn:microsoft.com/office/officeart/2008/layout/BendingPictureCaptionList"/>
    <dgm:cxn modelId="{34F2403B-88DB-4C32-81CF-68AB5DA9B9A7}" srcId="{B831E0B0-932E-4863-8F33-7E0D8BFCAF6A}" destId="{6A578523-2C5A-4C7E-A760-81E5882B5BF9}" srcOrd="0" destOrd="0" parTransId="{9422100B-F541-4AF1-9404-83754971FB14}" sibTransId="{F005F0D4-640C-4AA9-8D0C-62854A805E5A}"/>
    <dgm:cxn modelId="{346DEC4D-5BC5-4D74-BA9B-B0638DE3403B}" type="presOf" srcId="{B831E0B0-932E-4863-8F33-7E0D8BFCAF6A}" destId="{62496CEF-DC24-4C9A-A967-3A9DAF98ED7F}" srcOrd="0" destOrd="0" presId="urn:microsoft.com/office/officeart/2008/layout/BendingPictureCaptionList"/>
    <dgm:cxn modelId="{32B2D95E-D725-4A2A-88C4-43F094E224B3}" srcId="{B831E0B0-932E-4863-8F33-7E0D8BFCAF6A}" destId="{3C1FDAFD-F74F-485D-8C1A-9E8B39E3952E}" srcOrd="1" destOrd="0" parTransId="{BAD82027-1C65-4222-BF7E-1EF21368A711}" sibTransId="{2C1512AB-0F87-4E4A-AA42-7A6D76C15CFC}"/>
    <dgm:cxn modelId="{C3835165-C5E7-48C1-BB50-E8A9E07C8983}" type="presOf" srcId="{3C1FDAFD-F74F-485D-8C1A-9E8B39E3952E}" destId="{41A6E8A1-16FF-491C-B771-1A0D18DD47B4}" srcOrd="0" destOrd="0" presId="urn:microsoft.com/office/officeart/2008/layout/BendingPictureCaptionList"/>
    <dgm:cxn modelId="{11F7B181-5FE3-4B36-95D3-CBA2B96E07CB}" type="presOf" srcId="{6A578523-2C5A-4C7E-A760-81E5882B5BF9}" destId="{2327F170-C539-4EA7-861B-8B16FAEB9B51}" srcOrd="0" destOrd="0" presId="urn:microsoft.com/office/officeart/2008/layout/BendingPictureCaptionList"/>
    <dgm:cxn modelId="{05FAE19B-A3E3-447E-A2D5-01E50A7AE338}" srcId="{B831E0B0-932E-4863-8F33-7E0D8BFCAF6A}" destId="{8CA3B3D7-E473-4A77-B7C0-B083EDECA89F}" srcOrd="2" destOrd="0" parTransId="{7D194B22-AED5-45DA-8637-C80A362AF582}" sibTransId="{5BF800CD-3F9A-4A43-8781-F4117625ABCB}"/>
    <dgm:cxn modelId="{552A1F3F-B034-4774-84A7-E7064EC3FC76}" type="presParOf" srcId="{62496CEF-DC24-4C9A-A967-3A9DAF98ED7F}" destId="{EAB45DBB-3824-4871-80CC-D27FDEC31853}" srcOrd="0" destOrd="0" presId="urn:microsoft.com/office/officeart/2008/layout/BendingPictureCaptionList"/>
    <dgm:cxn modelId="{6D216801-5819-4F69-88A8-FB409B832388}" type="presParOf" srcId="{EAB45DBB-3824-4871-80CC-D27FDEC31853}" destId="{FB676019-09CA-4B96-BCCD-5D17272829F9}" srcOrd="0" destOrd="0" presId="urn:microsoft.com/office/officeart/2008/layout/BendingPictureCaptionList"/>
    <dgm:cxn modelId="{C7E2DD9C-206C-44A0-9ABA-2EE6A2AC845B}" type="presParOf" srcId="{EAB45DBB-3824-4871-80CC-D27FDEC31853}" destId="{2327F170-C539-4EA7-861B-8B16FAEB9B51}" srcOrd="1" destOrd="0" presId="urn:microsoft.com/office/officeart/2008/layout/BendingPictureCaptionList"/>
    <dgm:cxn modelId="{B2612A67-65D8-4BAB-A931-6462812DC5BD}" type="presParOf" srcId="{62496CEF-DC24-4C9A-A967-3A9DAF98ED7F}" destId="{A7D4D437-4172-4B59-BE59-A862C8CECD61}" srcOrd="1" destOrd="0" presId="urn:microsoft.com/office/officeart/2008/layout/BendingPictureCaptionList"/>
    <dgm:cxn modelId="{28153D69-7CCD-4584-B4C9-1D2D2A82DAFD}" type="presParOf" srcId="{62496CEF-DC24-4C9A-A967-3A9DAF98ED7F}" destId="{6FDDEA1F-806F-474F-B535-DA1CF7DD7A38}" srcOrd="2" destOrd="0" presId="urn:microsoft.com/office/officeart/2008/layout/BendingPictureCaptionList"/>
    <dgm:cxn modelId="{4D6A5F04-2D0E-4C63-B68D-FE69A6FB781A}" type="presParOf" srcId="{6FDDEA1F-806F-474F-B535-DA1CF7DD7A38}" destId="{1FA63EC7-F193-4F6C-909A-DE1DB4A04886}" srcOrd="0" destOrd="0" presId="urn:microsoft.com/office/officeart/2008/layout/BendingPictureCaptionList"/>
    <dgm:cxn modelId="{69230A19-9D13-4085-A17E-32491B8A9E6C}" type="presParOf" srcId="{6FDDEA1F-806F-474F-B535-DA1CF7DD7A38}" destId="{41A6E8A1-16FF-491C-B771-1A0D18DD47B4}" srcOrd="1" destOrd="0" presId="urn:microsoft.com/office/officeart/2008/layout/BendingPictureCaptionList"/>
    <dgm:cxn modelId="{3201005B-568B-49A4-A69E-A11CEA4EF619}" type="presParOf" srcId="{62496CEF-DC24-4C9A-A967-3A9DAF98ED7F}" destId="{0A637906-2063-45D7-8322-B5E641179389}" srcOrd="3" destOrd="0" presId="urn:microsoft.com/office/officeart/2008/layout/BendingPictureCaptionList"/>
    <dgm:cxn modelId="{756E64A7-34E4-44EF-BD2D-28AC4274A0FE}" type="presParOf" srcId="{62496CEF-DC24-4C9A-A967-3A9DAF98ED7F}" destId="{028EDBAE-3EC4-42DD-9141-E42262F33B07}" srcOrd="4" destOrd="0" presId="urn:microsoft.com/office/officeart/2008/layout/BendingPictureCaptionList"/>
    <dgm:cxn modelId="{2E915675-7B99-4166-B745-17722C73527F}" type="presParOf" srcId="{028EDBAE-3EC4-42DD-9141-E42262F33B07}" destId="{6A2CB845-9E7A-4A49-9C18-C14AEAA587FB}" srcOrd="0" destOrd="0" presId="urn:microsoft.com/office/officeart/2008/layout/BendingPictureCaptionList"/>
    <dgm:cxn modelId="{F5BCC1A5-5EE9-453B-9A87-B727CD7EC731}" type="presParOf" srcId="{028EDBAE-3EC4-42DD-9141-E42262F33B07}" destId="{1C7AFEFC-AF2F-4F9B-AE13-BB684F62B558}"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EA717-5693-BA44-A03E-72315B94C0D8}">
      <dsp:nvSpPr>
        <dsp:cNvPr id="0" name=""/>
        <dsp:cNvSpPr/>
      </dsp:nvSpPr>
      <dsp:spPr>
        <a:xfrm>
          <a:off x="0" y="78367"/>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dirty="0"/>
            <a:t>Es aquello que se ofrece al consumidor (Cliente), </a:t>
          </a:r>
          <a:r>
            <a:rPr lang="es-CO" sz="1800" b="1" kern="1200" dirty="0"/>
            <a:t>por lo que cobra una cantidad de dinero. </a:t>
          </a:r>
          <a:endParaRPr lang="es-CO" sz="1800" kern="1200" dirty="0"/>
        </a:p>
      </dsp:txBody>
      <dsp:txXfrm>
        <a:off x="49154" y="127521"/>
        <a:ext cx="6037346" cy="908623"/>
      </dsp:txXfrm>
    </dsp:sp>
    <dsp:sp modelId="{8B358B87-2AF5-EC45-8220-6A5E5622E4A0}">
      <dsp:nvSpPr>
        <dsp:cNvPr id="0" name=""/>
        <dsp:cNvSpPr/>
      </dsp:nvSpPr>
      <dsp:spPr>
        <a:xfrm>
          <a:off x="0" y="1137139"/>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a:t>Es un bien o servicio que reúne una serie de </a:t>
          </a:r>
          <a:r>
            <a:rPr lang="es-CO" sz="1800" b="1" kern="1200"/>
            <a:t>características y atributos </a:t>
          </a:r>
          <a:r>
            <a:rPr lang="es-CO" sz="1800" kern="1200"/>
            <a:t>que permiten su venta en el mercado.  </a:t>
          </a:r>
        </a:p>
      </dsp:txBody>
      <dsp:txXfrm>
        <a:off x="49154" y="1186293"/>
        <a:ext cx="6037346" cy="908623"/>
      </dsp:txXfrm>
    </dsp:sp>
    <dsp:sp modelId="{8BE807A7-095E-7F4D-A79C-0EEC6DFAD478}">
      <dsp:nvSpPr>
        <dsp:cNvPr id="0" name=""/>
        <dsp:cNvSpPr/>
      </dsp:nvSpPr>
      <dsp:spPr>
        <a:xfrm>
          <a:off x="0" y="2195910"/>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a:t>Todo bien o servicio capaz de cubrir o satisfacer una </a:t>
          </a:r>
          <a:r>
            <a:rPr lang="es-CO" sz="1800" b="1" kern="1200"/>
            <a:t>necesidad en el consumidor. </a:t>
          </a:r>
          <a:endParaRPr lang="es-CO" sz="1800" kern="1200"/>
        </a:p>
      </dsp:txBody>
      <dsp:txXfrm>
        <a:off x="49154" y="2245064"/>
        <a:ext cx="6037346" cy="908623"/>
      </dsp:txXfrm>
    </dsp:sp>
    <dsp:sp modelId="{E3EEC1DE-4B2F-4945-B0C3-DE02833816B8}">
      <dsp:nvSpPr>
        <dsp:cNvPr id="0" name=""/>
        <dsp:cNvSpPr/>
      </dsp:nvSpPr>
      <dsp:spPr>
        <a:xfrm>
          <a:off x="0" y="3254681"/>
          <a:ext cx="6135654" cy="10069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kern="1200"/>
            <a:t>Es el </a:t>
          </a:r>
          <a:r>
            <a:rPr lang="es-CO" sz="1800" b="1" kern="1200"/>
            <a:t>objeto del proceso de intercambio</a:t>
          </a:r>
          <a:r>
            <a:rPr lang="es-CO" sz="1800" kern="1200"/>
            <a:t>, lo que el productor o proveedor ofrece a un cliente potencial a cambio de otra cosa que el proveedor percibe como </a:t>
          </a:r>
          <a:r>
            <a:rPr lang="es-CO" sz="1800" b="1" kern="1200"/>
            <a:t>de valor equivalente o mayor.</a:t>
          </a:r>
          <a:endParaRPr lang="es-CO" sz="1800" kern="1200"/>
        </a:p>
      </dsp:txBody>
      <dsp:txXfrm>
        <a:off x="49154" y="3303835"/>
        <a:ext cx="6037346" cy="90862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884C8F-03A6-4F46-90D7-11B9ECCB6EFB}">
      <dsp:nvSpPr>
        <dsp:cNvPr id="0" name=""/>
        <dsp:cNvSpPr/>
      </dsp:nvSpPr>
      <dsp:spPr>
        <a:xfrm>
          <a:off x="2431934" y="1582328"/>
          <a:ext cx="527675" cy="91440"/>
        </a:xfrm>
        <a:custGeom>
          <a:avLst/>
          <a:gdLst/>
          <a:ahLst/>
          <a:cxnLst/>
          <a:rect l="0" t="0" r="0" b="0"/>
          <a:pathLst>
            <a:path>
              <a:moveTo>
                <a:pt x="0" y="45720"/>
              </a:moveTo>
              <a:lnTo>
                <a:pt x="52767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81815" y="1625257"/>
        <a:ext cx="27913" cy="5582"/>
      </dsp:txXfrm>
    </dsp:sp>
    <dsp:sp modelId="{50029535-0C98-4057-996B-C2221E84239F}">
      <dsp:nvSpPr>
        <dsp:cNvPr id="0" name=""/>
        <dsp:cNvSpPr/>
      </dsp:nvSpPr>
      <dsp:spPr>
        <a:xfrm>
          <a:off x="6448" y="899862"/>
          <a:ext cx="2427286" cy="14563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s-CO" sz="1500" kern="1200" dirty="0"/>
            <a:t>¿Qué servicios necesitan nuestros clientes y cómo podemos ayudarles?</a:t>
          </a:r>
        </a:p>
      </dsp:txBody>
      <dsp:txXfrm>
        <a:off x="6448" y="899862"/>
        <a:ext cx="2427286" cy="1456371"/>
      </dsp:txXfrm>
    </dsp:sp>
    <dsp:sp modelId="{AA7B9B0A-54FF-408E-BD2A-101FD2E11AB7}">
      <dsp:nvSpPr>
        <dsp:cNvPr id="0" name=""/>
        <dsp:cNvSpPr/>
      </dsp:nvSpPr>
      <dsp:spPr>
        <a:xfrm>
          <a:off x="5417497" y="1582328"/>
          <a:ext cx="527675" cy="91440"/>
        </a:xfrm>
        <a:custGeom>
          <a:avLst/>
          <a:gdLst/>
          <a:ahLst/>
          <a:cxnLst/>
          <a:rect l="0" t="0" r="0" b="0"/>
          <a:pathLst>
            <a:path>
              <a:moveTo>
                <a:pt x="0" y="45720"/>
              </a:moveTo>
              <a:lnTo>
                <a:pt x="52767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667378" y="1625257"/>
        <a:ext cx="27913" cy="5582"/>
      </dsp:txXfrm>
    </dsp:sp>
    <dsp:sp modelId="{B0EB377A-374B-404F-AC8D-A1DB9C0E6907}">
      <dsp:nvSpPr>
        <dsp:cNvPr id="0" name=""/>
        <dsp:cNvSpPr/>
      </dsp:nvSpPr>
      <dsp:spPr>
        <a:xfrm>
          <a:off x="2992010" y="899862"/>
          <a:ext cx="2427286" cy="14563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s-CO" sz="1500" kern="1200" dirty="0"/>
            <a:t>¿Qué aspiraciones tienen nuestros clientes y cómo podemos ayudarles a alcanzarlas?</a:t>
          </a:r>
        </a:p>
      </dsp:txBody>
      <dsp:txXfrm>
        <a:off x="2992010" y="899862"/>
        <a:ext cx="2427286" cy="1456371"/>
      </dsp:txXfrm>
    </dsp:sp>
    <dsp:sp modelId="{D3BE668A-79CA-438C-BDDC-ED7C3209B880}">
      <dsp:nvSpPr>
        <dsp:cNvPr id="0" name=""/>
        <dsp:cNvSpPr/>
      </dsp:nvSpPr>
      <dsp:spPr>
        <a:xfrm>
          <a:off x="1220091" y="2354434"/>
          <a:ext cx="5971125" cy="527675"/>
        </a:xfrm>
        <a:custGeom>
          <a:avLst/>
          <a:gdLst/>
          <a:ahLst/>
          <a:cxnLst/>
          <a:rect l="0" t="0" r="0" b="0"/>
          <a:pathLst>
            <a:path>
              <a:moveTo>
                <a:pt x="5971125" y="0"/>
              </a:moveTo>
              <a:lnTo>
                <a:pt x="5971125" y="280937"/>
              </a:lnTo>
              <a:lnTo>
                <a:pt x="0" y="280937"/>
              </a:lnTo>
              <a:lnTo>
                <a:pt x="0" y="527675"/>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4055724" y="2615481"/>
        <a:ext cx="299858" cy="5582"/>
      </dsp:txXfrm>
    </dsp:sp>
    <dsp:sp modelId="{EC1A23D0-D813-4121-97FA-2B5C7D4866A1}">
      <dsp:nvSpPr>
        <dsp:cNvPr id="0" name=""/>
        <dsp:cNvSpPr/>
      </dsp:nvSpPr>
      <dsp:spPr>
        <a:xfrm>
          <a:off x="5977573" y="899862"/>
          <a:ext cx="2427286" cy="14563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s-CO" sz="1500" kern="1200" dirty="0"/>
            <a:t>¿Qué trato prefieren los clientes? Como empresa, ¿cómo podemos adaptarnos mejor a sus actividades cotidianas?</a:t>
          </a:r>
        </a:p>
      </dsp:txBody>
      <dsp:txXfrm>
        <a:off x="5977573" y="899862"/>
        <a:ext cx="2427286" cy="1456371"/>
      </dsp:txXfrm>
    </dsp:sp>
    <dsp:sp modelId="{AFB14092-2436-417A-BF98-BA67ED73D9DE}">
      <dsp:nvSpPr>
        <dsp:cNvPr id="0" name=""/>
        <dsp:cNvSpPr/>
      </dsp:nvSpPr>
      <dsp:spPr>
        <a:xfrm>
          <a:off x="2431934" y="3596976"/>
          <a:ext cx="527675" cy="91440"/>
        </a:xfrm>
        <a:custGeom>
          <a:avLst/>
          <a:gdLst/>
          <a:ahLst/>
          <a:cxnLst/>
          <a:rect l="0" t="0" r="0" b="0"/>
          <a:pathLst>
            <a:path>
              <a:moveTo>
                <a:pt x="0" y="45720"/>
              </a:moveTo>
              <a:lnTo>
                <a:pt x="527675" y="45720"/>
              </a:lnTo>
            </a:path>
          </a:pathLst>
        </a:custGeom>
        <a:noFill/>
        <a:ln w="635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681815" y="3639905"/>
        <a:ext cx="27913" cy="5582"/>
      </dsp:txXfrm>
    </dsp:sp>
    <dsp:sp modelId="{40E2DDEA-1D31-4C45-A64A-77C172A0FEBE}">
      <dsp:nvSpPr>
        <dsp:cNvPr id="0" name=""/>
        <dsp:cNvSpPr/>
      </dsp:nvSpPr>
      <dsp:spPr>
        <a:xfrm>
          <a:off x="6448" y="2914510"/>
          <a:ext cx="2427286" cy="14563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s-CO" sz="1500" kern="1200" dirty="0"/>
            <a:t>¿Qué relación esperan los clientes que establezcamos con ellos?</a:t>
          </a:r>
        </a:p>
      </dsp:txBody>
      <dsp:txXfrm>
        <a:off x="6448" y="2914510"/>
        <a:ext cx="2427286" cy="1456371"/>
      </dsp:txXfrm>
    </dsp:sp>
    <dsp:sp modelId="{EFB80177-CBF9-4D2C-B2C2-87CF09E2A56C}">
      <dsp:nvSpPr>
        <dsp:cNvPr id="0" name=""/>
        <dsp:cNvSpPr/>
      </dsp:nvSpPr>
      <dsp:spPr>
        <a:xfrm>
          <a:off x="2992010" y="2914510"/>
          <a:ext cx="2427286" cy="1456371"/>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rtl="0">
            <a:lnSpc>
              <a:spcPct val="90000"/>
            </a:lnSpc>
            <a:spcBef>
              <a:spcPct val="0"/>
            </a:spcBef>
            <a:spcAft>
              <a:spcPct val="35000"/>
            </a:spcAft>
            <a:buNone/>
          </a:pPr>
          <a:r>
            <a:rPr lang="es-CO" sz="1500" kern="1200" dirty="0"/>
            <a:t>¿por qué valores están dispuestos a pagar nuestros clientes?</a:t>
          </a:r>
        </a:p>
      </dsp:txBody>
      <dsp:txXfrm>
        <a:off x="2992010" y="2914510"/>
        <a:ext cx="2427286" cy="145637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F53066-2082-46F0-B526-69ED65CA1901}">
      <dsp:nvSpPr>
        <dsp:cNvPr id="0" name=""/>
        <dsp:cNvSpPr/>
      </dsp:nvSpPr>
      <dsp:spPr>
        <a:xfrm>
          <a:off x="2694872" y="1312938"/>
          <a:ext cx="3270829" cy="3270829"/>
        </a:xfrm>
        <a:prstGeom prst="ellipse">
          <a:avLst/>
        </a:prstGeom>
        <a:gradFill rotWithShape="0">
          <a:gsLst>
            <a:gs pos="0">
              <a:schemeClr val="lt1">
                <a:hueOff val="0"/>
                <a:satOff val="0"/>
                <a:lumOff val="0"/>
                <a:satMod val="103000"/>
                <a:lumMod val="102000"/>
                <a:tint val="94000"/>
                <a:alpha val="38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gra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i="1" kern="1200" dirty="0"/>
            <a:t>Propuesta de valor</a:t>
          </a:r>
        </a:p>
      </dsp:txBody>
      <dsp:txXfrm>
        <a:off x="3173874" y="1791940"/>
        <a:ext cx="2312825" cy="2312825"/>
      </dsp:txXfrm>
    </dsp:sp>
    <dsp:sp modelId="{49E47887-E5AA-41EA-85C6-C08F1F9EB4E4}">
      <dsp:nvSpPr>
        <dsp:cNvPr id="0" name=""/>
        <dsp:cNvSpPr/>
      </dsp:nvSpPr>
      <dsp:spPr>
        <a:xfrm>
          <a:off x="3512579" y="583"/>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a:t>Novedad</a:t>
          </a:r>
        </a:p>
      </dsp:txBody>
      <dsp:txXfrm>
        <a:off x="3752080" y="240084"/>
        <a:ext cx="1156412" cy="1156412"/>
      </dsp:txXfrm>
    </dsp:sp>
    <dsp:sp modelId="{2DF5BAC6-92EC-4CC6-8A71-334D87D8959C}">
      <dsp:nvSpPr>
        <dsp:cNvPr id="0" name=""/>
        <dsp:cNvSpPr/>
      </dsp:nvSpPr>
      <dsp:spPr>
        <a:xfrm>
          <a:off x="4764598" y="407389"/>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a:t>Calidad</a:t>
          </a:r>
        </a:p>
      </dsp:txBody>
      <dsp:txXfrm>
        <a:off x="5004099" y="646890"/>
        <a:ext cx="1156412" cy="1156412"/>
      </dsp:txXfrm>
    </dsp:sp>
    <dsp:sp modelId="{F75A18B1-D210-4C83-81DC-7EB760CEC78E}">
      <dsp:nvSpPr>
        <dsp:cNvPr id="0" name=""/>
        <dsp:cNvSpPr/>
      </dsp:nvSpPr>
      <dsp:spPr>
        <a:xfrm>
          <a:off x="5538389" y="1472420"/>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a:t>Conveniencia</a:t>
          </a:r>
        </a:p>
      </dsp:txBody>
      <dsp:txXfrm>
        <a:off x="5777890" y="1711921"/>
        <a:ext cx="1156412" cy="1156412"/>
      </dsp:txXfrm>
    </dsp:sp>
    <dsp:sp modelId="{5C226B03-49BC-4BB9-8D04-A7E49A3545D7}">
      <dsp:nvSpPr>
        <dsp:cNvPr id="0" name=""/>
        <dsp:cNvSpPr/>
      </dsp:nvSpPr>
      <dsp:spPr>
        <a:xfrm>
          <a:off x="5538389" y="2788871"/>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a:t>Marca/ Status</a:t>
          </a:r>
        </a:p>
      </dsp:txBody>
      <dsp:txXfrm>
        <a:off x="5777890" y="3028372"/>
        <a:ext cx="1156412" cy="1156412"/>
      </dsp:txXfrm>
    </dsp:sp>
    <dsp:sp modelId="{E6C1F233-D5CA-4D40-9E35-2723A932FB67}">
      <dsp:nvSpPr>
        <dsp:cNvPr id="0" name=""/>
        <dsp:cNvSpPr/>
      </dsp:nvSpPr>
      <dsp:spPr>
        <a:xfrm>
          <a:off x="4764598" y="3853902"/>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a:t>Desempeño</a:t>
          </a:r>
        </a:p>
      </dsp:txBody>
      <dsp:txXfrm>
        <a:off x="5004099" y="4093403"/>
        <a:ext cx="1156412" cy="1156412"/>
      </dsp:txXfrm>
    </dsp:sp>
    <dsp:sp modelId="{F4182A5B-4325-4EF5-8DB5-AFC331C053C5}">
      <dsp:nvSpPr>
        <dsp:cNvPr id="0" name=""/>
        <dsp:cNvSpPr/>
      </dsp:nvSpPr>
      <dsp:spPr>
        <a:xfrm>
          <a:off x="3512579" y="4260708"/>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a:t>Reducción de riesgo</a:t>
          </a:r>
        </a:p>
      </dsp:txBody>
      <dsp:txXfrm>
        <a:off x="3752080" y="4500209"/>
        <a:ext cx="1156412" cy="1156412"/>
      </dsp:txXfrm>
    </dsp:sp>
    <dsp:sp modelId="{DC264048-EDE9-4AD2-92FB-E937F79FD10D}">
      <dsp:nvSpPr>
        <dsp:cNvPr id="0" name=""/>
        <dsp:cNvSpPr/>
      </dsp:nvSpPr>
      <dsp:spPr>
        <a:xfrm>
          <a:off x="2260560" y="3853902"/>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a:t>Reducción de costos</a:t>
          </a:r>
        </a:p>
      </dsp:txBody>
      <dsp:txXfrm>
        <a:off x="2500061" y="4093403"/>
        <a:ext cx="1156412" cy="1156412"/>
      </dsp:txXfrm>
    </dsp:sp>
    <dsp:sp modelId="{F3D6CCC3-F7F6-470A-B015-79D8C2DAA33C}">
      <dsp:nvSpPr>
        <dsp:cNvPr id="0" name=""/>
        <dsp:cNvSpPr/>
      </dsp:nvSpPr>
      <dsp:spPr>
        <a:xfrm>
          <a:off x="1486769" y="2788871"/>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a:t>Diseño</a:t>
          </a:r>
        </a:p>
      </dsp:txBody>
      <dsp:txXfrm>
        <a:off x="1726270" y="3028372"/>
        <a:ext cx="1156412" cy="1156412"/>
      </dsp:txXfrm>
    </dsp:sp>
    <dsp:sp modelId="{AC519CF8-2391-41EF-854F-8108EF31CF4A}">
      <dsp:nvSpPr>
        <dsp:cNvPr id="0" name=""/>
        <dsp:cNvSpPr/>
      </dsp:nvSpPr>
      <dsp:spPr>
        <a:xfrm>
          <a:off x="1486769" y="1472420"/>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err="1"/>
            <a:t>Customización</a:t>
          </a:r>
          <a:r>
            <a:rPr lang="es-CO" sz="1400" b="1" kern="1200" dirty="0"/>
            <a:t>, personalización</a:t>
          </a:r>
        </a:p>
      </dsp:txBody>
      <dsp:txXfrm>
        <a:off x="1726270" y="1711921"/>
        <a:ext cx="1156412" cy="1156412"/>
      </dsp:txXfrm>
    </dsp:sp>
    <dsp:sp modelId="{D0232D0C-599B-4081-9057-57828A11D413}">
      <dsp:nvSpPr>
        <dsp:cNvPr id="0" name=""/>
        <dsp:cNvSpPr/>
      </dsp:nvSpPr>
      <dsp:spPr>
        <a:xfrm>
          <a:off x="2260560" y="407389"/>
          <a:ext cx="1635414" cy="1635414"/>
        </a:xfrm>
        <a:prstGeom prst="ellipse">
          <a:avLst/>
        </a:prstGeom>
        <a:solidFill>
          <a:schemeClr val="l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s-CO" sz="1400" b="1" kern="1200" dirty="0"/>
            <a:t>Precio </a:t>
          </a:r>
        </a:p>
      </dsp:txBody>
      <dsp:txXfrm>
        <a:off x="2500061" y="646890"/>
        <a:ext cx="1156412" cy="11564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82468-E05C-4EFA-BC32-271BC90F71AD}">
      <dsp:nvSpPr>
        <dsp:cNvPr id="0" name=""/>
        <dsp:cNvSpPr/>
      </dsp:nvSpPr>
      <dsp:spPr>
        <a:xfrm>
          <a:off x="3727301" y="1371451"/>
          <a:ext cx="3416597" cy="3416597"/>
        </a:xfrm>
        <a:prstGeom prst="ellipse">
          <a:avLst/>
        </a:prstGeom>
        <a:solidFill>
          <a:schemeClr val="lt1">
            <a:alpha val="5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s-CO" sz="1700" kern="1200"/>
            <a:t>En el libro de la Estrategia del Océano Azul para la construcción del esquema de valor para el comprador desarrollaron un esquema de cuatro acciones.  Es preciso plantear cuatro preguntas clave: </a:t>
          </a:r>
        </a:p>
      </dsp:txBody>
      <dsp:txXfrm>
        <a:off x="4227650" y="1871800"/>
        <a:ext cx="2415899" cy="2415899"/>
      </dsp:txXfrm>
    </dsp:sp>
    <dsp:sp modelId="{24964154-1EEC-4E68-9423-51FBA32307BB}">
      <dsp:nvSpPr>
        <dsp:cNvPr id="0" name=""/>
        <dsp:cNvSpPr/>
      </dsp:nvSpPr>
      <dsp:spPr>
        <a:xfrm>
          <a:off x="4581450" y="609"/>
          <a:ext cx="1708298" cy="1708298"/>
        </a:xfrm>
        <a:prstGeom prst="ellipse">
          <a:avLst/>
        </a:prstGeom>
        <a:solidFill>
          <a:schemeClr val="accent1">
            <a:lumMod val="50000"/>
            <a:alpha val="5000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s-CO" sz="1200" kern="1200" dirty="0">
              <a:solidFill>
                <a:schemeClr val="bg1"/>
              </a:solidFill>
            </a:rPr>
            <a:t>Reducir: ¿Cuáles variables se deben reducir muy por debajo de la norma de la industria?</a:t>
          </a:r>
        </a:p>
      </dsp:txBody>
      <dsp:txXfrm>
        <a:off x="4831624" y="250783"/>
        <a:ext cx="1207950" cy="1207950"/>
      </dsp:txXfrm>
    </dsp:sp>
    <dsp:sp modelId="{CFFC882C-42A5-4C61-B4E5-2E673781A2FE}">
      <dsp:nvSpPr>
        <dsp:cNvPr id="0" name=""/>
        <dsp:cNvSpPr/>
      </dsp:nvSpPr>
      <dsp:spPr>
        <a:xfrm>
          <a:off x="6806441" y="2225600"/>
          <a:ext cx="1708298" cy="1708298"/>
        </a:xfrm>
        <a:prstGeom prst="ellipse">
          <a:avLst/>
        </a:prstGeom>
        <a:solidFill>
          <a:srgbClr val="B81896">
            <a:alpha val="50000"/>
          </a:srgbClr>
        </a:solidFill>
        <a:ln w="12700" cap="flat" cmpd="sng" algn="ctr">
          <a:solidFill>
            <a:srgbClr val="B81896"/>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s-CO" sz="1200" kern="1200"/>
            <a:t>Eliminar: ¿Cuáles variables que la industria da por sentadas se pueden eliminar? </a:t>
          </a:r>
        </a:p>
      </dsp:txBody>
      <dsp:txXfrm>
        <a:off x="7056615" y="2475774"/>
        <a:ext cx="1207950" cy="1207950"/>
      </dsp:txXfrm>
    </dsp:sp>
    <dsp:sp modelId="{4A1CB659-7400-4EEB-A6B5-4583E79BB33B}">
      <dsp:nvSpPr>
        <dsp:cNvPr id="0" name=""/>
        <dsp:cNvSpPr/>
      </dsp:nvSpPr>
      <dsp:spPr>
        <a:xfrm>
          <a:off x="4581450" y="4450591"/>
          <a:ext cx="1708298" cy="1708298"/>
        </a:xfrm>
        <a:prstGeom prst="ellipse">
          <a:avLst/>
        </a:prstGeom>
        <a:solidFill>
          <a:srgbClr val="C00000">
            <a:alpha val="50000"/>
          </a:srgb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s-CO" sz="1200" kern="1200"/>
            <a:t>Crear: ¿Cuáles variables se deben crear por que la industria nunca las ha ofrecido</a:t>
          </a:r>
        </a:p>
      </dsp:txBody>
      <dsp:txXfrm>
        <a:off x="4831624" y="4700765"/>
        <a:ext cx="1207950" cy="1207950"/>
      </dsp:txXfrm>
    </dsp:sp>
    <dsp:sp modelId="{F5D0D908-A950-492C-A1BC-C35C527F9DC3}">
      <dsp:nvSpPr>
        <dsp:cNvPr id="0" name=""/>
        <dsp:cNvSpPr/>
      </dsp:nvSpPr>
      <dsp:spPr>
        <a:xfrm>
          <a:off x="2356459" y="2225600"/>
          <a:ext cx="1708298" cy="1708298"/>
        </a:xfrm>
        <a:prstGeom prst="ellipse">
          <a:avLst/>
        </a:prstGeom>
        <a:solidFill>
          <a:schemeClr val="accent4">
            <a:lumMod val="75000"/>
            <a:alpha val="50000"/>
          </a:schemeClr>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s-CO" sz="1200" kern="1200"/>
            <a:t>Incrementar: ¿Cuáles variables se debe incrementar muy por encima de la norma de la industria? </a:t>
          </a:r>
        </a:p>
      </dsp:txBody>
      <dsp:txXfrm>
        <a:off x="2606633" y="2475774"/>
        <a:ext cx="1207950" cy="120795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8A607-A9D1-4730-BF00-EB404D4CEF67}">
      <dsp:nvSpPr>
        <dsp:cNvPr id="0" name=""/>
        <dsp:cNvSpPr/>
      </dsp:nvSpPr>
      <dsp:spPr>
        <a:xfrm>
          <a:off x="164790" y="1137"/>
          <a:ext cx="2090368" cy="1254220"/>
        </a:xfrm>
        <a:prstGeom prst="rect">
          <a:avLst/>
        </a:prstGeom>
        <a:solidFill>
          <a:schemeClr val="dk2">
            <a:hueOff val="0"/>
            <a:satOff val="0"/>
            <a:lumOff val="0"/>
            <a:alpha val="84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dirty="0"/>
            <a:t>Competir a través de la proliferación de productos </a:t>
          </a:r>
        </a:p>
      </dsp:txBody>
      <dsp:txXfrm>
        <a:off x="164790" y="1137"/>
        <a:ext cx="2090368" cy="1254220"/>
      </dsp:txXfrm>
    </dsp:sp>
    <dsp:sp modelId="{D619F9FC-6D67-4D6F-AC70-27EB19A09E8D}">
      <dsp:nvSpPr>
        <dsp:cNvPr id="0" name=""/>
        <dsp:cNvSpPr/>
      </dsp:nvSpPr>
      <dsp:spPr>
        <a:xfrm>
          <a:off x="2464195" y="1137"/>
          <a:ext cx="2090368" cy="1254220"/>
        </a:xfrm>
        <a:prstGeom prst="rect">
          <a:avLst/>
        </a:prstGeom>
        <a:solidFill>
          <a:schemeClr val="dk2">
            <a:hueOff val="0"/>
            <a:satOff val="0"/>
            <a:lumOff val="0"/>
            <a:alpha val="8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dirty="0"/>
            <a:t>Competir a través del valor </a:t>
          </a:r>
        </a:p>
      </dsp:txBody>
      <dsp:txXfrm>
        <a:off x="2464195" y="1137"/>
        <a:ext cx="2090368" cy="1254220"/>
      </dsp:txXfrm>
    </dsp:sp>
    <dsp:sp modelId="{9484B4C0-FEAC-4459-B41D-27159DE72583}">
      <dsp:nvSpPr>
        <dsp:cNvPr id="0" name=""/>
        <dsp:cNvSpPr/>
      </dsp:nvSpPr>
      <dsp:spPr>
        <a:xfrm>
          <a:off x="4763600" y="1137"/>
          <a:ext cx="2090368" cy="1254220"/>
        </a:xfrm>
        <a:prstGeom prst="rect">
          <a:avLst/>
        </a:prstGeom>
        <a:solidFill>
          <a:schemeClr val="dk2">
            <a:hueOff val="0"/>
            <a:satOff val="0"/>
            <a:lumOff val="0"/>
            <a:alpha val="75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dirty="0"/>
            <a:t>Competir a través del diseño</a:t>
          </a:r>
        </a:p>
      </dsp:txBody>
      <dsp:txXfrm>
        <a:off x="4763600" y="1137"/>
        <a:ext cx="2090368" cy="1254220"/>
      </dsp:txXfrm>
    </dsp:sp>
    <dsp:sp modelId="{0304D6A8-16C1-454D-968F-194740D5EA40}">
      <dsp:nvSpPr>
        <dsp:cNvPr id="0" name=""/>
        <dsp:cNvSpPr/>
      </dsp:nvSpPr>
      <dsp:spPr>
        <a:xfrm>
          <a:off x="7063005" y="1137"/>
          <a:ext cx="2090368" cy="1254220"/>
        </a:xfrm>
        <a:prstGeom prst="rect">
          <a:avLst/>
        </a:prstGeom>
        <a:solidFill>
          <a:schemeClr val="dk2">
            <a:hueOff val="0"/>
            <a:satOff val="0"/>
            <a:lumOff val="0"/>
            <a:alpha val="77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dirty="0"/>
            <a:t>Competir a través de la innovación </a:t>
          </a:r>
        </a:p>
      </dsp:txBody>
      <dsp:txXfrm>
        <a:off x="7063005" y="1137"/>
        <a:ext cx="2090368" cy="1254220"/>
      </dsp:txXfrm>
    </dsp:sp>
    <dsp:sp modelId="{E597944B-F40E-44B6-90CE-168355A663C5}">
      <dsp:nvSpPr>
        <dsp:cNvPr id="0" name=""/>
        <dsp:cNvSpPr/>
      </dsp:nvSpPr>
      <dsp:spPr>
        <a:xfrm>
          <a:off x="9362410" y="1137"/>
          <a:ext cx="2090368" cy="1254220"/>
        </a:xfrm>
        <a:prstGeom prst="rect">
          <a:avLst/>
        </a:prstGeom>
        <a:solidFill>
          <a:schemeClr val="dk2">
            <a:hueOff val="0"/>
            <a:satOff val="0"/>
            <a:lumOff val="0"/>
            <a:alpha val="72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dirty="0"/>
            <a:t>Competir a través del servicio</a:t>
          </a:r>
        </a:p>
      </dsp:txBody>
      <dsp:txXfrm>
        <a:off x="9362410" y="1137"/>
        <a:ext cx="2090368" cy="1254220"/>
      </dsp:txXfrm>
    </dsp:sp>
    <dsp:sp modelId="{B52359A3-B255-445B-B825-CBF1DC52DCA3}">
      <dsp:nvSpPr>
        <dsp:cNvPr id="0" name=""/>
        <dsp:cNvSpPr/>
      </dsp:nvSpPr>
      <dsp:spPr>
        <a:xfrm>
          <a:off x="4763600" y="1464395"/>
          <a:ext cx="2090368" cy="1254220"/>
        </a:xfrm>
        <a:prstGeom prst="rect">
          <a:avLst/>
        </a:prstGeom>
        <a:solidFill>
          <a:schemeClr val="dk2">
            <a:hueOff val="0"/>
            <a:satOff val="0"/>
            <a:lumOff val="0"/>
            <a:alpha val="64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CO" sz="2000" kern="1200" dirty="0"/>
            <a:t>Competir a través de bajo costo </a:t>
          </a:r>
        </a:p>
      </dsp:txBody>
      <dsp:txXfrm>
        <a:off x="4763600" y="1464395"/>
        <a:ext cx="2090368" cy="12542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DE666-9B33-44E3-9FB4-B4FF7F6944E6}">
      <dsp:nvSpPr>
        <dsp:cNvPr id="0" name=""/>
        <dsp:cNvSpPr/>
      </dsp:nvSpPr>
      <dsp:spPr>
        <a:xfrm>
          <a:off x="718019" y="1335"/>
          <a:ext cx="2290220" cy="1374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CO" sz="1500" b="1" kern="1200" dirty="0"/>
            <a:t>La diversificación </a:t>
          </a:r>
          <a:r>
            <a:rPr lang="es-CO" sz="1500" kern="1200" dirty="0"/>
            <a:t>de productos es actualmente el centro del interés de las empresas y de los gerentes de marketing y producto. </a:t>
          </a:r>
        </a:p>
      </dsp:txBody>
      <dsp:txXfrm>
        <a:off x="718019" y="1335"/>
        <a:ext cx="2290220" cy="1374132"/>
      </dsp:txXfrm>
    </dsp:sp>
    <dsp:sp modelId="{CB8AD737-ECC9-4357-80BE-923EAE5147AF}">
      <dsp:nvSpPr>
        <dsp:cNvPr id="0" name=""/>
        <dsp:cNvSpPr/>
      </dsp:nvSpPr>
      <dsp:spPr>
        <a:xfrm>
          <a:off x="3237262" y="1335"/>
          <a:ext cx="2290220" cy="1374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CO" sz="1500" kern="1200" dirty="0"/>
            <a:t>El desarrollo de productos y </a:t>
          </a:r>
          <a:r>
            <a:rPr lang="es-CO" sz="1500" b="1" kern="1200" dirty="0"/>
            <a:t>la innovación </a:t>
          </a:r>
          <a:r>
            <a:rPr lang="es-CO" sz="1500" kern="1200" dirty="0"/>
            <a:t>son las principales facetas de la rivalidad competitiva.</a:t>
          </a:r>
        </a:p>
      </dsp:txBody>
      <dsp:txXfrm>
        <a:off x="3237262" y="1335"/>
        <a:ext cx="2290220" cy="1374132"/>
      </dsp:txXfrm>
    </dsp:sp>
    <dsp:sp modelId="{B0E157DA-319D-4B83-AF8D-AE2349E5CE67}">
      <dsp:nvSpPr>
        <dsp:cNvPr id="0" name=""/>
        <dsp:cNvSpPr/>
      </dsp:nvSpPr>
      <dsp:spPr>
        <a:xfrm>
          <a:off x="718019" y="1604489"/>
          <a:ext cx="2290220" cy="1374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CO" sz="1500" kern="1200" dirty="0"/>
            <a:t>Los mercados hoy en día se caracterizan por </a:t>
          </a:r>
          <a:r>
            <a:rPr lang="es-CO" sz="1500" b="1" kern="1200" dirty="0"/>
            <a:t>la expansión de nuevos productos, adquisiciones y fusiones</a:t>
          </a:r>
          <a:endParaRPr lang="es-CO" sz="1500" kern="1200" dirty="0"/>
        </a:p>
      </dsp:txBody>
      <dsp:txXfrm>
        <a:off x="718019" y="1604489"/>
        <a:ext cx="2290220" cy="1374132"/>
      </dsp:txXfrm>
    </dsp:sp>
    <dsp:sp modelId="{093A6250-32FB-483D-B79F-A59D3D980587}">
      <dsp:nvSpPr>
        <dsp:cNvPr id="0" name=""/>
        <dsp:cNvSpPr/>
      </dsp:nvSpPr>
      <dsp:spPr>
        <a:xfrm>
          <a:off x="3237262" y="1604489"/>
          <a:ext cx="2290220" cy="1374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CO" sz="1500" b="1" kern="1200" dirty="0"/>
            <a:t>Ajustes para mantener el ritmo de las fluctuaciones </a:t>
          </a:r>
          <a:r>
            <a:rPr lang="es-CO" sz="1500" kern="1200" dirty="0"/>
            <a:t>en el ciclo económico, cambios en la demanda, y una tasa de desarrollo tecnológico cada vez mayor. </a:t>
          </a:r>
        </a:p>
      </dsp:txBody>
      <dsp:txXfrm>
        <a:off x="3237262" y="1604489"/>
        <a:ext cx="2290220" cy="1374132"/>
      </dsp:txXfrm>
    </dsp:sp>
    <dsp:sp modelId="{EF32F411-9E83-45E9-9083-3E8DEA0F4DAC}">
      <dsp:nvSpPr>
        <dsp:cNvPr id="0" name=""/>
        <dsp:cNvSpPr/>
      </dsp:nvSpPr>
      <dsp:spPr>
        <a:xfrm>
          <a:off x="1977640" y="3207644"/>
          <a:ext cx="2290220" cy="1374132"/>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s-CO" sz="1500" b="1" kern="1200" dirty="0"/>
            <a:t>Menos resistencia a cambio </a:t>
          </a:r>
          <a:r>
            <a:rPr lang="es-CO" sz="1500" kern="1200" dirty="0"/>
            <a:t>por parte de consumidores y compradores. </a:t>
          </a:r>
        </a:p>
      </dsp:txBody>
      <dsp:txXfrm>
        <a:off x="1977640" y="3207644"/>
        <a:ext cx="2290220" cy="137413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90FB7-A98E-40CE-B964-43DB213CF9B8}">
      <dsp:nvSpPr>
        <dsp:cNvPr id="0" name=""/>
        <dsp:cNvSpPr/>
      </dsp:nvSpPr>
      <dsp:spPr>
        <a:xfrm>
          <a:off x="1554829" y="1282"/>
          <a:ext cx="3345209" cy="20071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solidFill>
                <a:srgbClr val="C00000"/>
              </a:solidFill>
            </a:rPr>
            <a:t>1. Penetración en el mercado: </a:t>
          </a:r>
        </a:p>
        <a:p>
          <a:pPr marL="171450" lvl="1" indent="-171450" algn="l" defTabSz="711200" rtl="0">
            <a:lnSpc>
              <a:spcPct val="90000"/>
            </a:lnSpc>
            <a:spcBef>
              <a:spcPct val="0"/>
            </a:spcBef>
            <a:spcAft>
              <a:spcPct val="15000"/>
            </a:spcAft>
            <a:buChar char="•"/>
          </a:pPr>
          <a:r>
            <a:rPr lang="es-CO" sz="1600" kern="1200" dirty="0"/>
            <a:t>La empresa busca aumentar las ventas de sus productos actuales. En sus mercados actuales a través de una promoción y distribución más agresiva.</a:t>
          </a:r>
        </a:p>
      </dsp:txBody>
      <dsp:txXfrm>
        <a:off x="1554829" y="1282"/>
        <a:ext cx="3345209" cy="2007125"/>
      </dsp:txXfrm>
    </dsp:sp>
    <dsp:sp modelId="{87953700-178F-42B2-BE59-DF03A047A149}">
      <dsp:nvSpPr>
        <dsp:cNvPr id="0" name=""/>
        <dsp:cNvSpPr/>
      </dsp:nvSpPr>
      <dsp:spPr>
        <a:xfrm>
          <a:off x="5234560" y="1282"/>
          <a:ext cx="3345209" cy="20071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solidFill>
                <a:srgbClr val="C00000"/>
              </a:solidFill>
            </a:rPr>
            <a:t>2. Desarrollo del mercado: </a:t>
          </a:r>
        </a:p>
        <a:p>
          <a:pPr marL="171450" lvl="1" indent="-171450" algn="l" defTabSz="711200" rtl="0">
            <a:lnSpc>
              <a:spcPct val="90000"/>
            </a:lnSpc>
            <a:spcBef>
              <a:spcPct val="0"/>
            </a:spcBef>
            <a:spcAft>
              <a:spcPct val="15000"/>
            </a:spcAft>
            <a:buChar char="•"/>
          </a:pPr>
          <a:r>
            <a:rPr lang="es-CO" sz="1600" kern="1200" dirty="0"/>
            <a:t>La empresa busca aumentar las ventas tomando su presente. Productos en nuevos mercados.</a:t>
          </a:r>
        </a:p>
      </dsp:txBody>
      <dsp:txXfrm>
        <a:off x="5234560" y="1282"/>
        <a:ext cx="3345209" cy="2007125"/>
      </dsp:txXfrm>
    </dsp:sp>
    <dsp:sp modelId="{78DF9C6B-C74C-42C8-8266-4D575F816CB8}">
      <dsp:nvSpPr>
        <dsp:cNvPr id="0" name=""/>
        <dsp:cNvSpPr/>
      </dsp:nvSpPr>
      <dsp:spPr>
        <a:xfrm>
          <a:off x="1554829" y="2342929"/>
          <a:ext cx="3345209" cy="20071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solidFill>
                <a:srgbClr val="C00000"/>
              </a:solidFill>
            </a:rPr>
            <a:t>3. Desarrollo de productos:</a:t>
          </a:r>
        </a:p>
        <a:p>
          <a:pPr marL="171450" lvl="1" indent="-171450" algn="l" defTabSz="711200" rtl="0">
            <a:lnSpc>
              <a:spcPct val="90000"/>
            </a:lnSpc>
            <a:spcBef>
              <a:spcPct val="0"/>
            </a:spcBef>
            <a:spcAft>
              <a:spcPct val="15000"/>
            </a:spcAft>
            <a:buChar char="•"/>
          </a:pPr>
          <a:r>
            <a:rPr lang="es-CO" sz="1600" kern="1200" dirty="0"/>
            <a:t>La empresa busca aumentar las ventas mediante el desarrollo. Productos mejorados para sus mercados actuales.</a:t>
          </a:r>
        </a:p>
      </dsp:txBody>
      <dsp:txXfrm>
        <a:off x="1554829" y="2342929"/>
        <a:ext cx="3345209" cy="2007125"/>
      </dsp:txXfrm>
    </dsp:sp>
    <dsp:sp modelId="{3B013540-A77D-426A-A777-4C0241E870DA}">
      <dsp:nvSpPr>
        <dsp:cNvPr id="0" name=""/>
        <dsp:cNvSpPr/>
      </dsp:nvSpPr>
      <dsp:spPr>
        <a:xfrm>
          <a:off x="5234560" y="2342929"/>
          <a:ext cx="3345209" cy="2007125"/>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solidFill>
                <a:srgbClr val="C00000"/>
              </a:solidFill>
            </a:rPr>
            <a:t>4. Diversificación: </a:t>
          </a:r>
        </a:p>
        <a:p>
          <a:pPr marL="171450" lvl="1" indent="-171450" algn="l" defTabSz="711200" rtl="0">
            <a:lnSpc>
              <a:spcPct val="90000"/>
            </a:lnSpc>
            <a:spcBef>
              <a:spcPct val="0"/>
            </a:spcBef>
            <a:spcAft>
              <a:spcPct val="15000"/>
            </a:spcAft>
            <a:buChar char="•"/>
          </a:pPr>
          <a:r>
            <a:rPr lang="es-CO" sz="1600" kern="1200" dirty="0"/>
            <a:t>La empresa busca aumentar las ventas desarrollando nuevos productos para nuevos mercados.</a:t>
          </a:r>
        </a:p>
      </dsp:txBody>
      <dsp:txXfrm>
        <a:off x="5234560" y="2342929"/>
        <a:ext cx="3345209" cy="200712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5D5D4E-B66E-4725-82F0-0EC0064EE26D}">
      <dsp:nvSpPr>
        <dsp:cNvPr id="0" name=""/>
        <dsp:cNvSpPr/>
      </dsp:nvSpPr>
      <dsp:spPr>
        <a:xfrm>
          <a:off x="62164" y="73"/>
          <a:ext cx="3290246" cy="197414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rgbClr val="C00000"/>
              </a:solidFill>
            </a:rPr>
            <a:t>Productos Estrella:</a:t>
          </a:r>
          <a:r>
            <a:rPr lang="es-CO" sz="1800" kern="1200" dirty="0">
              <a:solidFill>
                <a:srgbClr val="C00000"/>
              </a:solidFill>
            </a:rPr>
            <a:t> </a:t>
          </a:r>
          <a:r>
            <a:rPr lang="es-CO" sz="1300" kern="1200" dirty="0"/>
            <a:t>productos que tienen una elevada cuota de mercado en un mercado que está en fuerte crecimiento. Son grandes generadores de Cash, pero también grandes consumidores ya que precisan del mismo para financiar su fuerte crecimiento. Se correspondería por tanto con productos en fase de crecimiento.</a:t>
          </a:r>
        </a:p>
      </dsp:txBody>
      <dsp:txXfrm>
        <a:off x="62164" y="73"/>
        <a:ext cx="3290246" cy="1974147"/>
      </dsp:txXfrm>
    </dsp:sp>
    <dsp:sp modelId="{E47D93AD-FE8C-40CA-8030-E060B08B5F9C}">
      <dsp:nvSpPr>
        <dsp:cNvPr id="0" name=""/>
        <dsp:cNvSpPr/>
      </dsp:nvSpPr>
      <dsp:spPr>
        <a:xfrm>
          <a:off x="3681435" y="73"/>
          <a:ext cx="3290246" cy="197414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rgbClr val="C00000"/>
              </a:solidFill>
            </a:rPr>
            <a:t>Productos Interrogante </a:t>
          </a:r>
          <a:r>
            <a:rPr lang="es-CO" sz="1300" kern="1200" dirty="0"/>
            <a:t>(también llamados Gatos o Niños Problemáticos): tienen una baja cuota de mercado en un mercado que está en fuerte crecimiento. requieren muchas inversiones y no aportan retorno a la empresa. Los nuevos productos que se lanzan al mercado pasan por esta fase (introducción) y dado su negativo balance de recursos para la empresa conviene acortar este paso lo máximo posible.</a:t>
          </a:r>
        </a:p>
      </dsp:txBody>
      <dsp:txXfrm>
        <a:off x="3681435" y="73"/>
        <a:ext cx="3290246" cy="1974147"/>
      </dsp:txXfrm>
    </dsp:sp>
    <dsp:sp modelId="{0BDABCE8-FAB1-4F1E-B939-81724A322983}">
      <dsp:nvSpPr>
        <dsp:cNvPr id="0" name=""/>
        <dsp:cNvSpPr/>
      </dsp:nvSpPr>
      <dsp:spPr>
        <a:xfrm>
          <a:off x="62164" y="2303245"/>
          <a:ext cx="3290246" cy="197414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rgbClr val="C00000"/>
              </a:solidFill>
            </a:rPr>
            <a:t>Productos Vaca</a:t>
          </a:r>
          <a:r>
            <a:rPr lang="es-CO" sz="1800" kern="1200" dirty="0">
              <a:solidFill>
                <a:srgbClr val="C00000"/>
              </a:solidFill>
            </a:rPr>
            <a:t>: </a:t>
          </a:r>
          <a:r>
            <a:rPr lang="es-CO" sz="1400" kern="1200" dirty="0"/>
            <a:t>productos que tienen una elevada cuota de mercado en un mercado estancado o con bajo crecimiento. Son los que fundamentalmente generan recursos para la empresa sin consumirlos. Muchas veces financian productos que están en otras etapas más consumidoras de recursos. Son productos que se encuentran en su fase de madurez.</a:t>
          </a:r>
        </a:p>
      </dsp:txBody>
      <dsp:txXfrm>
        <a:off x="62164" y="2303245"/>
        <a:ext cx="3290246" cy="1974147"/>
      </dsp:txXfrm>
    </dsp:sp>
    <dsp:sp modelId="{70F778B3-6DC3-4004-8180-B8353A57A99A}">
      <dsp:nvSpPr>
        <dsp:cNvPr id="0" name=""/>
        <dsp:cNvSpPr/>
      </dsp:nvSpPr>
      <dsp:spPr>
        <a:xfrm>
          <a:off x="3681435" y="2303245"/>
          <a:ext cx="3290246" cy="197414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s-CO" sz="1800" b="1" kern="1200" dirty="0">
              <a:solidFill>
                <a:srgbClr val="C00000"/>
              </a:solidFill>
            </a:rPr>
            <a:t>Productos Perro:</a:t>
          </a:r>
          <a:r>
            <a:rPr lang="es-CO" sz="1800" kern="1200" dirty="0">
              <a:solidFill>
                <a:srgbClr val="C00000"/>
              </a:solidFill>
            </a:rPr>
            <a:t> </a:t>
          </a:r>
          <a:r>
            <a:rPr lang="es-CO" sz="1600" kern="1200" dirty="0"/>
            <a:t>una reducida cuota de mercado en un mercado estancado o con lento crecimiento. Son productos en fase de declive, con cuotas de mercado estancadas o incluso descendentes, en mercados maduros que crecen poco por definición</a:t>
          </a:r>
        </a:p>
      </dsp:txBody>
      <dsp:txXfrm>
        <a:off x="3681435" y="2303245"/>
        <a:ext cx="3290246" cy="197414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20E7B-9F14-45D9-BA27-43381D4325ED}">
      <dsp:nvSpPr>
        <dsp:cNvPr id="0" name=""/>
        <dsp:cNvSpPr/>
      </dsp:nvSpPr>
      <dsp:spPr>
        <a:xfrm>
          <a:off x="2274828" y="225"/>
          <a:ext cx="3232612" cy="193956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CO" sz="1400" b="1" kern="1200" dirty="0"/>
            <a:t>Innovaciones incrementales: </a:t>
          </a:r>
          <a:r>
            <a:rPr lang="es-CO" sz="1400" kern="1200" dirty="0"/>
            <a:t>Son variaciones, actualizaciones o extensiones; modestas mejoras de ideas que en sí ya eran modestas.</a:t>
          </a:r>
        </a:p>
      </dsp:txBody>
      <dsp:txXfrm>
        <a:off x="2274828" y="225"/>
        <a:ext cx="3232612" cy="1939567"/>
      </dsp:txXfrm>
    </dsp:sp>
    <dsp:sp modelId="{1282C5F1-4E82-4A35-8394-5CEBBC48F6CD}">
      <dsp:nvSpPr>
        <dsp:cNvPr id="0" name=""/>
        <dsp:cNvSpPr/>
      </dsp:nvSpPr>
      <dsp:spPr>
        <a:xfrm>
          <a:off x="5830701" y="225"/>
          <a:ext cx="3232612" cy="193956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s-CO" sz="1400" b="1" kern="1200" dirty="0"/>
            <a:t>Innovaciones radicales: </a:t>
          </a:r>
          <a:r>
            <a:rPr lang="es-CO" sz="1400" kern="1200" dirty="0"/>
            <a:t>Reportan los mayores beneficios de innovación, impulsan un crecimiento mayor a la media. </a:t>
          </a:r>
        </a:p>
      </dsp:txBody>
      <dsp:txXfrm>
        <a:off x="5830701" y="225"/>
        <a:ext cx="3232612" cy="1939567"/>
      </dsp:txXfrm>
    </dsp:sp>
    <dsp:sp modelId="{44308086-9255-4EDB-931C-D9E55E595ED5}">
      <dsp:nvSpPr>
        <dsp:cNvPr id="0" name=""/>
        <dsp:cNvSpPr/>
      </dsp:nvSpPr>
      <dsp:spPr>
        <a:xfrm>
          <a:off x="9386574" y="225"/>
          <a:ext cx="3232612" cy="1939567"/>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rtl="0">
            <a:lnSpc>
              <a:spcPct val="90000"/>
            </a:lnSpc>
            <a:spcBef>
              <a:spcPct val="0"/>
            </a:spcBef>
            <a:spcAft>
              <a:spcPct val="35000"/>
            </a:spcAft>
            <a:buNone/>
          </a:pPr>
          <a:r>
            <a:rPr lang="es-CO" sz="1400" b="1" kern="1200" dirty="0"/>
            <a:t>Es una idea Radical (Disrupción)si cumple con: </a:t>
          </a:r>
        </a:p>
        <a:p>
          <a:pPr marL="57150" lvl="1" indent="-57150" algn="l" defTabSz="488950" rtl="0">
            <a:lnSpc>
              <a:spcPct val="90000"/>
            </a:lnSpc>
            <a:spcBef>
              <a:spcPct val="0"/>
            </a:spcBef>
            <a:spcAft>
              <a:spcPct val="15000"/>
            </a:spcAft>
            <a:buChar char="•"/>
          </a:pPr>
          <a:r>
            <a:rPr lang="es-CO" sz="1100" kern="1200" dirty="0"/>
            <a:t>1. Cambia las expectativas y comportamiento de los clientes. </a:t>
          </a:r>
        </a:p>
        <a:p>
          <a:pPr marL="57150" lvl="1" indent="-57150" algn="l" defTabSz="488950" rtl="0">
            <a:lnSpc>
              <a:spcPct val="90000"/>
            </a:lnSpc>
            <a:spcBef>
              <a:spcPct val="0"/>
            </a:spcBef>
            <a:spcAft>
              <a:spcPct val="15000"/>
            </a:spcAft>
            <a:buChar char="•"/>
          </a:pPr>
          <a:r>
            <a:rPr lang="es-CO" sz="1100" kern="1200" dirty="0"/>
            <a:t>2. Cambia la base de la ventaja competitiva. </a:t>
          </a:r>
        </a:p>
        <a:p>
          <a:pPr marL="57150" lvl="1" indent="-57150" algn="l" defTabSz="488950" rtl="0">
            <a:lnSpc>
              <a:spcPct val="90000"/>
            </a:lnSpc>
            <a:spcBef>
              <a:spcPct val="0"/>
            </a:spcBef>
            <a:spcAft>
              <a:spcPct val="15000"/>
            </a:spcAft>
            <a:buChar char="•"/>
          </a:pPr>
          <a:r>
            <a:rPr lang="es-CO" sz="1100" kern="1200" dirty="0"/>
            <a:t>3. Cambia la economía (estructura de costos) del sector. </a:t>
          </a:r>
        </a:p>
      </dsp:txBody>
      <dsp:txXfrm>
        <a:off x="9386574" y="225"/>
        <a:ext cx="3232612" cy="193956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02FDC-E602-4F44-B651-C9CEBC7CC8EE}">
      <dsp:nvSpPr>
        <dsp:cNvPr id="0" name=""/>
        <dsp:cNvSpPr/>
      </dsp:nvSpPr>
      <dsp:spPr>
        <a:xfrm>
          <a:off x="1688791" y="584"/>
          <a:ext cx="3598626" cy="21591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s-CO" sz="2300" b="1" kern="1200" dirty="0"/>
            <a:t>Innovación Experiencial: </a:t>
          </a:r>
          <a:endParaRPr lang="es-CO" sz="2300" kern="1200" dirty="0"/>
        </a:p>
        <a:p>
          <a:pPr marL="171450" lvl="1" indent="-171450" algn="l" defTabSz="800100" rtl="0">
            <a:lnSpc>
              <a:spcPct val="90000"/>
            </a:lnSpc>
            <a:spcBef>
              <a:spcPct val="0"/>
            </a:spcBef>
            <a:spcAft>
              <a:spcPct val="15000"/>
            </a:spcAft>
            <a:buChar char="•"/>
          </a:pPr>
          <a:r>
            <a:rPr lang="es-CO" sz="1800" kern="1200" dirty="0"/>
            <a:t>Modificaciones superficiales que mejoran la experiencia de los clientes con el producto. Tratar de lograr efectos como Deleitar, satisfacer, tranquilizar, etc. En los clientes. </a:t>
          </a:r>
        </a:p>
      </dsp:txBody>
      <dsp:txXfrm>
        <a:off x="1688791" y="584"/>
        <a:ext cx="3598626" cy="2159176"/>
      </dsp:txXfrm>
    </dsp:sp>
    <dsp:sp modelId="{82236AF0-A6DF-4EEE-AE02-9AFA5C93BC2F}">
      <dsp:nvSpPr>
        <dsp:cNvPr id="0" name=""/>
        <dsp:cNvSpPr/>
      </dsp:nvSpPr>
      <dsp:spPr>
        <a:xfrm>
          <a:off x="5647281" y="584"/>
          <a:ext cx="3598626" cy="21591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s-CO" sz="2300" b="1" kern="1200" dirty="0"/>
            <a:t>Innovación de marketing: </a:t>
          </a:r>
          <a:endParaRPr lang="es-CO" sz="2300" kern="1200" dirty="0"/>
        </a:p>
        <a:p>
          <a:pPr marL="171450" lvl="1" indent="-171450" algn="l" defTabSz="800100" rtl="0">
            <a:lnSpc>
              <a:spcPct val="90000"/>
            </a:lnSpc>
            <a:spcBef>
              <a:spcPct val="0"/>
            </a:spcBef>
            <a:spcAft>
              <a:spcPct val="15000"/>
            </a:spcAft>
            <a:buChar char="•"/>
          </a:pPr>
          <a:r>
            <a:rPr lang="es-CO" sz="1800" kern="1200" dirty="0"/>
            <a:t>Mejora los procesos de contacto con el cliente, ya sea en comunicaciones o transacciones de consumo. </a:t>
          </a:r>
        </a:p>
      </dsp:txBody>
      <dsp:txXfrm>
        <a:off x="5647281" y="584"/>
        <a:ext cx="3598626" cy="2159176"/>
      </dsp:txXfrm>
    </dsp:sp>
    <dsp:sp modelId="{F562E003-65E7-4630-A413-3AB5A6FF9416}">
      <dsp:nvSpPr>
        <dsp:cNvPr id="0" name=""/>
        <dsp:cNvSpPr/>
      </dsp:nvSpPr>
      <dsp:spPr>
        <a:xfrm>
          <a:off x="1688791" y="2519623"/>
          <a:ext cx="3598626" cy="21591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s-CO" sz="2300" b="1" kern="1200" dirty="0"/>
            <a:t>Innovación de modelo de negocios:</a:t>
          </a:r>
          <a:endParaRPr lang="es-CO" sz="2300" kern="1200" dirty="0"/>
        </a:p>
        <a:p>
          <a:pPr marL="171450" lvl="1" indent="-171450" algn="l" defTabSz="800100" rtl="0">
            <a:lnSpc>
              <a:spcPct val="90000"/>
            </a:lnSpc>
            <a:spcBef>
              <a:spcPct val="0"/>
            </a:spcBef>
            <a:spcAft>
              <a:spcPct val="15000"/>
            </a:spcAft>
            <a:buChar char="•"/>
          </a:pPr>
          <a:r>
            <a:rPr lang="es-CO" sz="1800" kern="1200" dirty="0"/>
            <a:t>Replantea una propuesta de valor establecida al cliente y/o el papel establecido de una empresa en la cadena de valor.  </a:t>
          </a:r>
        </a:p>
      </dsp:txBody>
      <dsp:txXfrm>
        <a:off x="1688791" y="2519623"/>
        <a:ext cx="3598626" cy="2159176"/>
      </dsp:txXfrm>
    </dsp:sp>
    <dsp:sp modelId="{3C477447-3678-4FFE-9056-C9AD0CA34C97}">
      <dsp:nvSpPr>
        <dsp:cNvPr id="0" name=""/>
        <dsp:cNvSpPr/>
      </dsp:nvSpPr>
      <dsp:spPr>
        <a:xfrm>
          <a:off x="5647281" y="2519623"/>
          <a:ext cx="3598626" cy="2159176"/>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rtl="0">
            <a:lnSpc>
              <a:spcPct val="90000"/>
            </a:lnSpc>
            <a:spcBef>
              <a:spcPct val="0"/>
            </a:spcBef>
            <a:spcAft>
              <a:spcPct val="35000"/>
            </a:spcAft>
            <a:buNone/>
          </a:pPr>
          <a:r>
            <a:rPr lang="es-CO" sz="2300" b="1" kern="1200" dirty="0"/>
            <a:t>Innovación estructural: </a:t>
          </a:r>
          <a:endParaRPr lang="es-CO" sz="2300" kern="1200" dirty="0"/>
        </a:p>
        <a:p>
          <a:pPr marL="171450" lvl="1" indent="-171450" algn="l" defTabSz="800100" rtl="0">
            <a:lnSpc>
              <a:spcPct val="90000"/>
            </a:lnSpc>
            <a:spcBef>
              <a:spcPct val="0"/>
            </a:spcBef>
            <a:spcAft>
              <a:spcPct val="15000"/>
            </a:spcAft>
            <a:buChar char="•"/>
          </a:pPr>
          <a:r>
            <a:rPr lang="es-CO" sz="1800" kern="1200" dirty="0"/>
            <a:t>Capitaliza la disrupción para reestructurar las relaciones en un sector.</a:t>
          </a:r>
        </a:p>
      </dsp:txBody>
      <dsp:txXfrm>
        <a:off x="5647281" y="2519623"/>
        <a:ext cx="3598626" cy="215917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D53D2-D3D4-4E79-92C1-E2FCCCBEF8EA}">
      <dsp:nvSpPr>
        <dsp:cNvPr id="0" name=""/>
        <dsp:cNvSpPr/>
      </dsp:nvSpPr>
      <dsp:spPr>
        <a:xfrm>
          <a:off x="1571278" y="2223"/>
          <a:ext cx="3637973" cy="21827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t>Innovación Disruptiva: </a:t>
          </a:r>
          <a:endParaRPr lang="es-CO" sz="2100" kern="1200" dirty="0"/>
        </a:p>
        <a:p>
          <a:pPr marL="171450" lvl="1" indent="-171450" algn="l" defTabSz="711200" rtl="0">
            <a:lnSpc>
              <a:spcPct val="90000"/>
            </a:lnSpc>
            <a:spcBef>
              <a:spcPct val="0"/>
            </a:spcBef>
            <a:spcAft>
              <a:spcPct val="15000"/>
            </a:spcAft>
            <a:buChar char="•"/>
          </a:pPr>
          <a:r>
            <a:rPr lang="es-CO" sz="1600" kern="1200" dirty="0"/>
            <a:t>Los mercados aparecen como de la nada, creando enormes fuentes de riqueza.  Tiende a tener sus raíces en discontinuidades tecnológicas o modas de rápida propagación. </a:t>
          </a:r>
          <a:r>
            <a:rPr lang="es-CO" sz="1600" kern="1200" dirty="0" err="1"/>
            <a:t>P.e</a:t>
          </a:r>
          <a:r>
            <a:rPr lang="es-CO" sz="1600" kern="1200" dirty="0"/>
            <a:t>. la primera generación de teléfonos celulares en Motorola o juegos de cartas </a:t>
          </a:r>
          <a:r>
            <a:rPr lang="es-CO" sz="1600" kern="1200" dirty="0" err="1"/>
            <a:t>pokemon</a:t>
          </a:r>
          <a:r>
            <a:rPr lang="es-CO" sz="1600" kern="1200" dirty="0"/>
            <a:t>. </a:t>
          </a:r>
        </a:p>
      </dsp:txBody>
      <dsp:txXfrm>
        <a:off x="1571278" y="2223"/>
        <a:ext cx="3637973" cy="2182783"/>
      </dsp:txXfrm>
    </dsp:sp>
    <dsp:sp modelId="{3CD82571-8E41-4028-9585-32AB832BC4D3}">
      <dsp:nvSpPr>
        <dsp:cNvPr id="0" name=""/>
        <dsp:cNvSpPr/>
      </dsp:nvSpPr>
      <dsp:spPr>
        <a:xfrm>
          <a:off x="5573048" y="2223"/>
          <a:ext cx="3637973" cy="21827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t>Innovación de aplicaciones: </a:t>
          </a:r>
          <a:endParaRPr lang="es-CO" sz="2100" kern="1200" dirty="0"/>
        </a:p>
        <a:p>
          <a:pPr marL="171450" lvl="1" indent="-171450" algn="l" defTabSz="711200" rtl="0">
            <a:lnSpc>
              <a:spcPct val="90000"/>
            </a:lnSpc>
            <a:spcBef>
              <a:spcPct val="0"/>
            </a:spcBef>
            <a:spcAft>
              <a:spcPct val="15000"/>
            </a:spcAft>
            <a:buChar char="•"/>
          </a:pPr>
          <a:r>
            <a:rPr lang="es-CO" sz="1600" kern="1200" dirty="0"/>
            <a:t>Toma tecnologías actuales y las lleva a nuevos mercados para nuevos propósitos. </a:t>
          </a:r>
        </a:p>
      </dsp:txBody>
      <dsp:txXfrm>
        <a:off x="5573048" y="2223"/>
        <a:ext cx="3637973" cy="2182783"/>
      </dsp:txXfrm>
    </dsp:sp>
    <dsp:sp modelId="{5AD0AD48-45A8-49B5-9A49-16076DE4F8A2}">
      <dsp:nvSpPr>
        <dsp:cNvPr id="0" name=""/>
        <dsp:cNvSpPr/>
      </dsp:nvSpPr>
      <dsp:spPr>
        <a:xfrm>
          <a:off x="1571278" y="2548804"/>
          <a:ext cx="3637973" cy="21827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t>Innovación de producto: </a:t>
          </a:r>
          <a:endParaRPr lang="es-CO" sz="2100" kern="1200" dirty="0"/>
        </a:p>
        <a:p>
          <a:pPr marL="171450" lvl="1" indent="-171450" algn="l" defTabSz="711200" rtl="0">
            <a:lnSpc>
              <a:spcPct val="90000"/>
            </a:lnSpc>
            <a:spcBef>
              <a:spcPct val="0"/>
            </a:spcBef>
            <a:spcAft>
              <a:spcPct val="15000"/>
            </a:spcAft>
            <a:buChar char="•"/>
          </a:pPr>
          <a:r>
            <a:rPr lang="es-CO" sz="1600" kern="1200" dirty="0"/>
            <a:t>Toma productos establecidos en mercados establecidos y los lleva al siguiente nivel. El foco puede estar en aumentar el desempeño, reducir costos, mejorar la capacidad de uso o cualquier otra mejora. </a:t>
          </a:r>
        </a:p>
      </dsp:txBody>
      <dsp:txXfrm>
        <a:off x="1571278" y="2548804"/>
        <a:ext cx="3637973" cy="2182783"/>
      </dsp:txXfrm>
    </dsp:sp>
    <dsp:sp modelId="{8DEC92C2-7AF6-4083-84C3-7915A2CCD939}">
      <dsp:nvSpPr>
        <dsp:cNvPr id="0" name=""/>
        <dsp:cNvSpPr/>
      </dsp:nvSpPr>
      <dsp:spPr>
        <a:xfrm>
          <a:off x="5573048" y="2548804"/>
          <a:ext cx="3637973" cy="2182783"/>
        </a:xfrm>
        <a:prstGeom prst="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rtl="0">
            <a:lnSpc>
              <a:spcPct val="90000"/>
            </a:lnSpc>
            <a:spcBef>
              <a:spcPct val="0"/>
            </a:spcBef>
            <a:spcAft>
              <a:spcPct val="35000"/>
            </a:spcAft>
            <a:buNone/>
          </a:pPr>
          <a:r>
            <a:rPr lang="es-CO" sz="2100" b="1" kern="1200" dirty="0"/>
            <a:t>Innovación de proceso: </a:t>
          </a:r>
          <a:endParaRPr lang="es-CO" sz="2100" kern="1200" dirty="0"/>
        </a:p>
        <a:p>
          <a:pPr marL="171450" lvl="1" indent="-171450" algn="l" defTabSz="711200" rtl="0">
            <a:lnSpc>
              <a:spcPct val="90000"/>
            </a:lnSpc>
            <a:spcBef>
              <a:spcPct val="0"/>
            </a:spcBef>
            <a:spcAft>
              <a:spcPct val="15000"/>
            </a:spcAft>
            <a:buChar char="•"/>
          </a:pPr>
          <a:r>
            <a:rPr lang="es-CO" sz="1600" kern="1200" dirty="0"/>
            <a:t>Hace más eficaces o eficientes los procesos de productos en mercados establecidos. </a:t>
          </a:r>
          <a:r>
            <a:rPr lang="es-CO" sz="1600" kern="1200" dirty="0" err="1"/>
            <a:t>P.e</a:t>
          </a:r>
          <a:r>
            <a:rPr lang="es-CO" sz="1600" kern="1200" dirty="0"/>
            <a:t>. cadena de suministros, Transacciones en línea, políticas de inventario, etc. </a:t>
          </a:r>
        </a:p>
      </dsp:txBody>
      <dsp:txXfrm>
        <a:off x="5573048" y="2548804"/>
        <a:ext cx="3637973" cy="21827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244C9-2E88-42F3-BFB9-1A721F2372AD}">
      <dsp:nvSpPr>
        <dsp:cNvPr id="0" name=""/>
        <dsp:cNvSpPr/>
      </dsp:nvSpPr>
      <dsp:spPr>
        <a:xfrm>
          <a:off x="4621"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Beneficios.</a:t>
          </a:r>
          <a:endParaRPr lang="es-CO" sz="1700" kern="1200" dirty="0"/>
        </a:p>
        <a:p>
          <a:pPr marL="114300" lvl="1" indent="-114300" algn="l" defTabSz="577850" rtl="0">
            <a:lnSpc>
              <a:spcPct val="90000"/>
            </a:lnSpc>
            <a:spcBef>
              <a:spcPct val="0"/>
            </a:spcBef>
            <a:spcAft>
              <a:spcPct val="15000"/>
            </a:spcAft>
            <a:buChar char="•"/>
          </a:pPr>
          <a:r>
            <a:rPr lang="es-CO" sz="1300" kern="1200" dirty="0"/>
            <a:t>El problema que desaparece cuando lo compra.</a:t>
          </a:r>
        </a:p>
        <a:p>
          <a:pPr marL="114300" lvl="1" indent="-114300" algn="l" defTabSz="577850" rtl="0">
            <a:lnSpc>
              <a:spcPct val="90000"/>
            </a:lnSpc>
            <a:spcBef>
              <a:spcPct val="0"/>
            </a:spcBef>
            <a:spcAft>
              <a:spcPct val="15000"/>
            </a:spcAft>
            <a:buChar char="•"/>
          </a:pPr>
          <a:r>
            <a:rPr lang="es-CO" sz="1300" kern="1200" dirty="0"/>
            <a:t>Lo que está perdiendo por no tenerlo.</a:t>
          </a:r>
        </a:p>
        <a:p>
          <a:pPr marL="114300" lvl="1" indent="-114300" algn="l" defTabSz="577850" rtl="0">
            <a:lnSpc>
              <a:spcPct val="90000"/>
            </a:lnSpc>
            <a:spcBef>
              <a:spcPct val="0"/>
            </a:spcBef>
            <a:spcAft>
              <a:spcPct val="15000"/>
            </a:spcAft>
            <a:buChar char="•"/>
          </a:pPr>
          <a:r>
            <a:rPr lang="es-CO" sz="1300" kern="1200" dirty="0"/>
            <a:t>Lo que aporta en la vida del cliente si lo compra.</a:t>
          </a:r>
        </a:p>
      </dsp:txBody>
      <dsp:txXfrm>
        <a:off x="63798" y="801747"/>
        <a:ext cx="1902099" cy="2747843"/>
      </dsp:txXfrm>
    </dsp:sp>
    <dsp:sp modelId="{4EEE34EB-8FE4-4585-8D75-7070EB7AFC20}">
      <dsp:nvSpPr>
        <dsp:cNvPr id="0" name=""/>
        <dsp:cNvSpPr/>
      </dsp:nvSpPr>
      <dsp:spPr>
        <a:xfrm>
          <a:off x="2227119" y="1925132"/>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2227119" y="2025346"/>
        <a:ext cx="299835" cy="300644"/>
      </dsp:txXfrm>
    </dsp:sp>
    <dsp:sp modelId="{02D1C680-FCAC-4B58-B8C3-D2E7413794C7}">
      <dsp:nvSpPr>
        <dsp:cNvPr id="0" name=""/>
        <dsp:cNvSpPr/>
      </dsp:nvSpPr>
      <dsp:spPr>
        <a:xfrm>
          <a:off x="2833255"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Relacionado con el dinero o el tiempo</a:t>
          </a:r>
          <a:endParaRPr lang="es-CO" sz="1700" kern="1200" dirty="0"/>
        </a:p>
        <a:p>
          <a:pPr marL="114300" lvl="1" indent="-114300" algn="l" defTabSz="577850" rtl="0">
            <a:lnSpc>
              <a:spcPct val="90000"/>
            </a:lnSpc>
            <a:spcBef>
              <a:spcPct val="0"/>
            </a:spcBef>
            <a:spcAft>
              <a:spcPct val="15000"/>
            </a:spcAft>
            <a:buChar char="•"/>
          </a:pPr>
          <a:r>
            <a:rPr lang="es-CO" sz="1300" kern="1200" dirty="0"/>
            <a:t>Todo lo que implique ganar dinero, ahorrar o invertir</a:t>
          </a:r>
        </a:p>
        <a:p>
          <a:pPr marL="114300" lvl="1" indent="-114300" algn="l" defTabSz="577850" rtl="0">
            <a:lnSpc>
              <a:spcPct val="90000"/>
            </a:lnSpc>
            <a:spcBef>
              <a:spcPct val="0"/>
            </a:spcBef>
            <a:spcAft>
              <a:spcPct val="15000"/>
            </a:spcAft>
            <a:buChar char="•"/>
          </a:pPr>
          <a:r>
            <a:rPr lang="es-CO" sz="1300" kern="1200" dirty="0"/>
            <a:t>Conseguir más tiempo libre</a:t>
          </a:r>
        </a:p>
        <a:p>
          <a:pPr marL="114300" lvl="1" indent="-114300" algn="l" defTabSz="577850" rtl="0">
            <a:lnSpc>
              <a:spcPct val="90000"/>
            </a:lnSpc>
            <a:spcBef>
              <a:spcPct val="0"/>
            </a:spcBef>
            <a:spcAft>
              <a:spcPct val="15000"/>
            </a:spcAft>
            <a:buChar char="•"/>
          </a:pPr>
          <a:r>
            <a:rPr lang="es-CO" sz="1300" kern="1200" dirty="0"/>
            <a:t>Poder tener periodos de vacaciones más largos</a:t>
          </a:r>
        </a:p>
      </dsp:txBody>
      <dsp:txXfrm>
        <a:off x="2892432" y="801747"/>
        <a:ext cx="1902099" cy="2747843"/>
      </dsp:txXfrm>
    </dsp:sp>
    <dsp:sp modelId="{1523A26A-2B64-4DBD-8207-42049156872C}">
      <dsp:nvSpPr>
        <dsp:cNvPr id="0" name=""/>
        <dsp:cNvSpPr/>
      </dsp:nvSpPr>
      <dsp:spPr>
        <a:xfrm>
          <a:off x="5055754" y="1925132"/>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5055754" y="2025346"/>
        <a:ext cx="299835" cy="300644"/>
      </dsp:txXfrm>
    </dsp:sp>
    <dsp:sp modelId="{1F64EDC9-5CA2-4A2D-B043-49591AF7EB60}">
      <dsp:nvSpPr>
        <dsp:cNvPr id="0" name=""/>
        <dsp:cNvSpPr/>
      </dsp:nvSpPr>
      <dsp:spPr>
        <a:xfrm>
          <a:off x="5661890"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Relacionado con la salud y el bienestar</a:t>
          </a:r>
          <a:endParaRPr lang="es-CO" sz="1700" kern="1200" dirty="0"/>
        </a:p>
        <a:p>
          <a:pPr marL="114300" lvl="1" indent="-114300" algn="l" defTabSz="577850" rtl="0">
            <a:lnSpc>
              <a:spcPct val="90000"/>
            </a:lnSpc>
            <a:spcBef>
              <a:spcPct val="0"/>
            </a:spcBef>
            <a:spcAft>
              <a:spcPct val="15000"/>
            </a:spcAft>
            <a:buChar char="•"/>
          </a:pPr>
          <a:r>
            <a:rPr lang="es-CO" sz="1300" kern="1200" dirty="0"/>
            <a:t>Dormir mejor</a:t>
          </a:r>
        </a:p>
        <a:p>
          <a:pPr marL="114300" lvl="1" indent="-114300" algn="l" defTabSz="577850" rtl="0">
            <a:lnSpc>
              <a:spcPct val="90000"/>
            </a:lnSpc>
            <a:spcBef>
              <a:spcPct val="0"/>
            </a:spcBef>
            <a:spcAft>
              <a:spcPct val="15000"/>
            </a:spcAft>
            <a:buChar char="•"/>
          </a:pPr>
          <a:r>
            <a:rPr lang="es-CO" sz="1300" kern="1200" dirty="0"/>
            <a:t>Perder peso</a:t>
          </a:r>
        </a:p>
        <a:p>
          <a:pPr marL="114300" lvl="1" indent="-114300" algn="l" defTabSz="577850" rtl="0">
            <a:lnSpc>
              <a:spcPct val="90000"/>
            </a:lnSpc>
            <a:spcBef>
              <a:spcPct val="0"/>
            </a:spcBef>
            <a:spcAft>
              <a:spcPct val="15000"/>
            </a:spcAft>
            <a:buChar char="•"/>
          </a:pPr>
          <a:r>
            <a:rPr lang="es-CO" sz="1300" kern="1200" dirty="0"/>
            <a:t>Controlar el estrés y la ansiedad</a:t>
          </a:r>
        </a:p>
        <a:p>
          <a:pPr marL="114300" lvl="1" indent="-114300" algn="l" defTabSz="577850" rtl="0">
            <a:lnSpc>
              <a:spcPct val="90000"/>
            </a:lnSpc>
            <a:spcBef>
              <a:spcPct val="0"/>
            </a:spcBef>
            <a:spcAft>
              <a:spcPct val="15000"/>
            </a:spcAft>
            <a:buChar char="•"/>
          </a:pPr>
          <a:r>
            <a:rPr lang="es-CO" sz="1300" kern="1200" dirty="0"/>
            <a:t>Eliminar el dolor</a:t>
          </a:r>
        </a:p>
        <a:p>
          <a:pPr marL="114300" lvl="1" indent="-114300" algn="l" defTabSz="577850" rtl="0">
            <a:lnSpc>
              <a:spcPct val="90000"/>
            </a:lnSpc>
            <a:spcBef>
              <a:spcPct val="0"/>
            </a:spcBef>
            <a:spcAft>
              <a:spcPct val="15000"/>
            </a:spcAft>
            <a:buChar char="•"/>
          </a:pPr>
          <a:r>
            <a:rPr lang="es-CO" sz="1300" kern="1200" dirty="0"/>
            <a:t>Ser más feliz</a:t>
          </a:r>
        </a:p>
        <a:p>
          <a:pPr marL="114300" lvl="1" indent="-114300" algn="l" defTabSz="577850" rtl="0">
            <a:lnSpc>
              <a:spcPct val="90000"/>
            </a:lnSpc>
            <a:spcBef>
              <a:spcPct val="0"/>
            </a:spcBef>
            <a:spcAft>
              <a:spcPct val="15000"/>
            </a:spcAft>
            <a:buChar char="•"/>
          </a:pPr>
          <a:r>
            <a:rPr lang="es-CO" sz="1300" kern="1200" dirty="0"/>
            <a:t>Controlar las preocupaciones</a:t>
          </a:r>
        </a:p>
        <a:p>
          <a:pPr marL="114300" lvl="1" indent="-114300" algn="l" defTabSz="577850" rtl="0">
            <a:lnSpc>
              <a:spcPct val="90000"/>
            </a:lnSpc>
            <a:spcBef>
              <a:spcPct val="0"/>
            </a:spcBef>
            <a:spcAft>
              <a:spcPct val="15000"/>
            </a:spcAft>
            <a:buChar char="•"/>
          </a:pPr>
          <a:r>
            <a:rPr lang="es-CO" sz="1300" kern="1200" dirty="0"/>
            <a:t>Superar los miedos</a:t>
          </a:r>
        </a:p>
        <a:p>
          <a:pPr marL="114300" lvl="1" indent="-114300" algn="l" defTabSz="577850" rtl="0">
            <a:lnSpc>
              <a:spcPct val="90000"/>
            </a:lnSpc>
            <a:spcBef>
              <a:spcPct val="0"/>
            </a:spcBef>
            <a:spcAft>
              <a:spcPct val="15000"/>
            </a:spcAft>
            <a:buChar char="•"/>
          </a:pPr>
          <a:r>
            <a:rPr lang="es-CO" sz="1300" kern="1200" dirty="0"/>
            <a:t>Tener más energía vital</a:t>
          </a:r>
        </a:p>
      </dsp:txBody>
      <dsp:txXfrm>
        <a:off x="5721067" y="801747"/>
        <a:ext cx="1902099" cy="2747843"/>
      </dsp:txXfrm>
    </dsp:sp>
    <dsp:sp modelId="{FB5524B3-2EA8-4BAA-B538-B6EF48DDDCDF}">
      <dsp:nvSpPr>
        <dsp:cNvPr id="0" name=""/>
        <dsp:cNvSpPr/>
      </dsp:nvSpPr>
      <dsp:spPr>
        <a:xfrm>
          <a:off x="7884389" y="1925132"/>
          <a:ext cx="428336" cy="50107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7884389" y="2025346"/>
        <a:ext cx="299835" cy="300644"/>
      </dsp:txXfrm>
    </dsp:sp>
    <dsp:sp modelId="{00F89FA7-A998-4F53-AD82-09F4FD226A59}">
      <dsp:nvSpPr>
        <dsp:cNvPr id="0" name=""/>
        <dsp:cNvSpPr/>
      </dsp:nvSpPr>
      <dsp:spPr>
        <a:xfrm>
          <a:off x="8490525" y="742570"/>
          <a:ext cx="2020453" cy="286619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s-CO" sz="1700" b="1" kern="1200" dirty="0"/>
            <a:t>Relacionado con otras personas</a:t>
          </a:r>
          <a:endParaRPr lang="es-CO" sz="1700" kern="1200" dirty="0"/>
        </a:p>
        <a:p>
          <a:pPr marL="114300" lvl="1" indent="-114300" algn="l" defTabSz="577850" rtl="0">
            <a:lnSpc>
              <a:spcPct val="90000"/>
            </a:lnSpc>
            <a:spcBef>
              <a:spcPct val="0"/>
            </a:spcBef>
            <a:spcAft>
              <a:spcPct val="15000"/>
            </a:spcAft>
            <a:buChar char="•"/>
          </a:pPr>
          <a:r>
            <a:rPr lang="es-CO" sz="1300" kern="1200" dirty="0"/>
            <a:t>Encontrar pareja</a:t>
          </a:r>
        </a:p>
        <a:p>
          <a:pPr marL="114300" lvl="1" indent="-114300" algn="l" defTabSz="577850" rtl="0">
            <a:lnSpc>
              <a:spcPct val="90000"/>
            </a:lnSpc>
            <a:spcBef>
              <a:spcPct val="0"/>
            </a:spcBef>
            <a:spcAft>
              <a:spcPct val="15000"/>
            </a:spcAft>
            <a:buChar char="•"/>
          </a:pPr>
          <a:r>
            <a:rPr lang="es-CO" sz="1300" kern="1200" dirty="0"/>
            <a:t>Lograr reconocimiento y respeto de los demás</a:t>
          </a:r>
        </a:p>
        <a:p>
          <a:pPr marL="114300" lvl="1" indent="-114300" algn="l" defTabSz="577850" rtl="0">
            <a:lnSpc>
              <a:spcPct val="90000"/>
            </a:lnSpc>
            <a:spcBef>
              <a:spcPct val="0"/>
            </a:spcBef>
            <a:spcAft>
              <a:spcPct val="15000"/>
            </a:spcAft>
            <a:buChar char="•"/>
          </a:pPr>
          <a:r>
            <a:rPr lang="es-CO" sz="1300" kern="1200" dirty="0"/>
            <a:t>Hacer amigos</a:t>
          </a:r>
        </a:p>
        <a:p>
          <a:pPr marL="114300" lvl="1" indent="-114300" algn="l" defTabSz="577850" rtl="0">
            <a:lnSpc>
              <a:spcPct val="90000"/>
            </a:lnSpc>
            <a:spcBef>
              <a:spcPct val="0"/>
            </a:spcBef>
            <a:spcAft>
              <a:spcPct val="15000"/>
            </a:spcAft>
            <a:buChar char="•"/>
          </a:pPr>
          <a:r>
            <a:rPr lang="es-CO" sz="1300" kern="1200" dirty="0"/>
            <a:t>Mejorar las relaciones familiares</a:t>
          </a:r>
        </a:p>
      </dsp:txBody>
      <dsp:txXfrm>
        <a:off x="8549702" y="801747"/>
        <a:ext cx="1902099" cy="274784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F5AEC-2354-4424-B763-85A75AF35120}">
      <dsp:nvSpPr>
        <dsp:cNvPr id="0" name=""/>
        <dsp:cNvSpPr/>
      </dsp:nvSpPr>
      <dsp:spPr>
        <a:xfrm>
          <a:off x="4574" y="109972"/>
          <a:ext cx="4000362" cy="4000362"/>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0153" tIns="24130" rIns="220153" bIns="24130" numCol="1" spcCol="1270" anchor="ctr" anchorCtr="0">
          <a:noAutofit/>
        </a:bodyPr>
        <a:lstStyle/>
        <a:p>
          <a:pPr marL="0" lvl="0" indent="0" algn="ctr" defTabSz="844550" rtl="0">
            <a:lnSpc>
              <a:spcPct val="90000"/>
            </a:lnSpc>
            <a:spcBef>
              <a:spcPct val="0"/>
            </a:spcBef>
            <a:spcAft>
              <a:spcPct val="35000"/>
            </a:spcAft>
            <a:buNone/>
          </a:pPr>
          <a:r>
            <a:rPr lang="es-CO" sz="1900" kern="1200" dirty="0"/>
            <a:t>Las empresas han encontrado cada vez más que para tener éxito en el desarrollo de nuevos productos</a:t>
          </a:r>
          <a:r>
            <a:rPr lang="es-CO" sz="1900" kern="1200" dirty="0">
              <a:solidFill>
                <a:srgbClr val="C00000"/>
              </a:solidFill>
            </a:rPr>
            <a:t>, </a:t>
          </a:r>
          <a:r>
            <a:rPr lang="es-CO" sz="2400" b="1" kern="1200" dirty="0">
              <a:solidFill>
                <a:srgbClr val="C00000"/>
              </a:solidFill>
            </a:rPr>
            <a:t>no es suficiente averiguar qué quieren los clientes y crear productos para esas necesidades</a:t>
          </a:r>
        </a:p>
      </dsp:txBody>
      <dsp:txXfrm>
        <a:off x="590413" y="695811"/>
        <a:ext cx="2828684" cy="2828684"/>
      </dsp:txXfrm>
    </dsp:sp>
    <dsp:sp modelId="{3CF5810E-575D-458A-8F23-AF16AAB063BD}">
      <dsp:nvSpPr>
        <dsp:cNvPr id="0" name=""/>
        <dsp:cNvSpPr/>
      </dsp:nvSpPr>
      <dsp:spPr>
        <a:xfrm>
          <a:off x="3204865" y="109972"/>
          <a:ext cx="4000362" cy="4000362"/>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0153" tIns="24130" rIns="220153" bIns="24130" numCol="1" spcCol="1270" anchor="ctr" anchorCtr="0">
          <a:noAutofit/>
        </a:bodyPr>
        <a:lstStyle/>
        <a:p>
          <a:pPr marL="0" lvl="0" indent="0" algn="ctr" defTabSz="844550" rtl="0">
            <a:lnSpc>
              <a:spcPct val="90000"/>
            </a:lnSpc>
            <a:spcBef>
              <a:spcPct val="0"/>
            </a:spcBef>
            <a:spcAft>
              <a:spcPct val="35000"/>
            </a:spcAft>
            <a:buNone/>
          </a:pPr>
          <a:r>
            <a:rPr lang="es-CO" sz="1900" kern="1200" dirty="0"/>
            <a:t>Hacerlo mejor que la </a:t>
          </a:r>
          <a:r>
            <a:rPr lang="es-CO" sz="2800" b="1" kern="1200" dirty="0">
              <a:solidFill>
                <a:srgbClr val="C00000"/>
              </a:solidFill>
            </a:rPr>
            <a:t>competencia </a:t>
          </a:r>
          <a:r>
            <a:rPr lang="es-CO" sz="1900" kern="1200" dirty="0"/>
            <a:t>explotando sus habilidades básicas. </a:t>
          </a:r>
        </a:p>
      </dsp:txBody>
      <dsp:txXfrm>
        <a:off x="3790704" y="695811"/>
        <a:ext cx="2828684" cy="2828684"/>
      </dsp:txXfrm>
    </dsp:sp>
    <dsp:sp modelId="{CA91CDF2-25B2-47D6-94A3-E5B027CDCA8F}">
      <dsp:nvSpPr>
        <dsp:cNvPr id="0" name=""/>
        <dsp:cNvSpPr/>
      </dsp:nvSpPr>
      <dsp:spPr>
        <a:xfrm>
          <a:off x="6405155" y="109972"/>
          <a:ext cx="4000362" cy="4000362"/>
        </a:xfrm>
        <a:prstGeom prst="ellipse">
          <a:avLst/>
        </a:prstGeom>
        <a:solidFill>
          <a:schemeClr val="lt1">
            <a:alpha val="50000"/>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0153" tIns="24130" rIns="220153" bIns="24130" numCol="1" spcCol="1270" anchor="ctr" anchorCtr="0">
          <a:noAutofit/>
        </a:bodyPr>
        <a:lstStyle/>
        <a:p>
          <a:pPr marL="0" lvl="0" indent="0" algn="ctr" defTabSz="844550" rtl="0">
            <a:lnSpc>
              <a:spcPct val="90000"/>
            </a:lnSpc>
            <a:spcBef>
              <a:spcPct val="0"/>
            </a:spcBef>
            <a:spcAft>
              <a:spcPct val="35000"/>
            </a:spcAft>
            <a:buNone/>
          </a:pPr>
          <a:r>
            <a:rPr lang="es-CO" sz="1900" kern="1200" dirty="0"/>
            <a:t>Claridad sobre el proceso </a:t>
          </a:r>
          <a:r>
            <a:rPr lang="es-CO" sz="2800" b="1" kern="1200" dirty="0">
              <a:solidFill>
                <a:srgbClr val="C00000"/>
              </a:solidFill>
            </a:rPr>
            <a:t>interno</a:t>
          </a:r>
          <a:r>
            <a:rPr lang="es-CO" sz="1900" kern="1200" dirty="0"/>
            <a:t> de desarrollo de nuevos productos de la empresa.</a:t>
          </a:r>
        </a:p>
      </dsp:txBody>
      <dsp:txXfrm>
        <a:off x="6990994" y="695811"/>
        <a:ext cx="2828684" cy="28286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EF69B-CA54-4C24-B5AD-F97ED8DB536C}">
      <dsp:nvSpPr>
        <dsp:cNvPr id="0" name=""/>
        <dsp:cNvSpPr/>
      </dsp:nvSpPr>
      <dsp:spPr>
        <a:xfrm>
          <a:off x="6546" y="352512"/>
          <a:ext cx="2827428" cy="2110615"/>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rtl="0">
            <a:lnSpc>
              <a:spcPct val="90000"/>
            </a:lnSpc>
            <a:spcBef>
              <a:spcPct val="0"/>
            </a:spcBef>
            <a:spcAft>
              <a:spcPct val="15000"/>
            </a:spcAft>
            <a:buChar char="•"/>
          </a:pPr>
          <a:r>
            <a:rPr lang="es-CO" sz="2300" kern="1200" dirty="0"/>
            <a:t>Son productos tangibles que normalmente se consumen en un solo uso o unos cuantos usos.</a:t>
          </a:r>
        </a:p>
      </dsp:txBody>
      <dsp:txXfrm>
        <a:off x="56000" y="401966"/>
        <a:ext cx="2728520" cy="2061161"/>
      </dsp:txXfrm>
    </dsp:sp>
    <dsp:sp modelId="{5FA4424E-376D-4D3F-A6BE-20EDEEF5D740}">
      <dsp:nvSpPr>
        <dsp:cNvPr id="0" name=""/>
        <dsp:cNvSpPr/>
      </dsp:nvSpPr>
      <dsp:spPr>
        <a:xfrm>
          <a:off x="6546" y="2463128"/>
          <a:ext cx="2827428" cy="90756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s-CO" sz="3200" kern="1200" dirty="0"/>
            <a:t>Bienes No duraderos:</a:t>
          </a:r>
        </a:p>
      </dsp:txBody>
      <dsp:txXfrm>
        <a:off x="6546" y="2463128"/>
        <a:ext cx="1991146" cy="907564"/>
      </dsp:txXfrm>
    </dsp:sp>
    <dsp:sp modelId="{74274F18-531D-493A-B280-0762156D78EC}">
      <dsp:nvSpPr>
        <dsp:cNvPr id="0" name=""/>
        <dsp:cNvSpPr/>
      </dsp:nvSpPr>
      <dsp:spPr>
        <a:xfrm>
          <a:off x="2077676" y="2607287"/>
          <a:ext cx="989600" cy="98960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62000" b="-62000"/>
          </a:stretch>
        </a:blip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DCB1E19C-AE30-49AC-B755-65AB25793D6E}">
      <dsp:nvSpPr>
        <dsp:cNvPr id="0" name=""/>
        <dsp:cNvSpPr/>
      </dsp:nvSpPr>
      <dsp:spPr>
        <a:xfrm>
          <a:off x="3312443" y="352512"/>
          <a:ext cx="2827428" cy="2110615"/>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rtl="0">
            <a:lnSpc>
              <a:spcPct val="90000"/>
            </a:lnSpc>
            <a:spcBef>
              <a:spcPct val="0"/>
            </a:spcBef>
            <a:spcAft>
              <a:spcPct val="15000"/>
            </a:spcAft>
            <a:buChar char="•"/>
          </a:pPr>
          <a:r>
            <a:rPr lang="es-CO" sz="2300" kern="1200" dirty="0"/>
            <a:t>Son productos tangibles que normalmente sobreviven a muchos usos.</a:t>
          </a:r>
        </a:p>
      </dsp:txBody>
      <dsp:txXfrm>
        <a:off x="3361897" y="401966"/>
        <a:ext cx="2728520" cy="2061161"/>
      </dsp:txXfrm>
    </dsp:sp>
    <dsp:sp modelId="{61CDE923-5A91-4E52-A385-4E1116BE45AA}">
      <dsp:nvSpPr>
        <dsp:cNvPr id="0" name=""/>
        <dsp:cNvSpPr/>
      </dsp:nvSpPr>
      <dsp:spPr>
        <a:xfrm>
          <a:off x="3312443" y="2463128"/>
          <a:ext cx="2827428" cy="90756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s-CO" sz="3200" kern="1200" dirty="0"/>
            <a:t>Bienes Duraderos: </a:t>
          </a:r>
        </a:p>
      </dsp:txBody>
      <dsp:txXfrm>
        <a:off x="3312443" y="2463128"/>
        <a:ext cx="1991146" cy="907564"/>
      </dsp:txXfrm>
    </dsp:sp>
    <dsp:sp modelId="{8A69366E-D4A5-438D-8FC6-C9F471D4729D}">
      <dsp:nvSpPr>
        <dsp:cNvPr id="0" name=""/>
        <dsp:cNvSpPr/>
      </dsp:nvSpPr>
      <dsp:spPr>
        <a:xfrm>
          <a:off x="5383574" y="2607287"/>
          <a:ext cx="989600" cy="98960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BAB3D012-7E4E-4E01-8C96-F92E89D71DEA}">
      <dsp:nvSpPr>
        <dsp:cNvPr id="0" name=""/>
        <dsp:cNvSpPr/>
      </dsp:nvSpPr>
      <dsp:spPr>
        <a:xfrm>
          <a:off x="6618341" y="352512"/>
          <a:ext cx="2827428" cy="2110615"/>
        </a:xfrm>
        <a:prstGeom prst="round2SameRect">
          <a:avLst>
            <a:gd name="adj1" fmla="val 8000"/>
            <a:gd name="adj2" fmla="val 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9210" tIns="87630" rIns="29210" bIns="29210" numCol="1" spcCol="1270" anchor="t" anchorCtr="0">
          <a:noAutofit/>
        </a:bodyPr>
        <a:lstStyle/>
        <a:p>
          <a:pPr marL="228600" lvl="1" indent="-228600" algn="l" defTabSz="1022350" rtl="0">
            <a:lnSpc>
              <a:spcPct val="90000"/>
            </a:lnSpc>
            <a:spcBef>
              <a:spcPct val="0"/>
            </a:spcBef>
            <a:spcAft>
              <a:spcPct val="15000"/>
            </a:spcAft>
            <a:buChar char="•"/>
          </a:pPr>
          <a:r>
            <a:rPr lang="es-CO" sz="2300" kern="1200" dirty="0"/>
            <a:t>Son productos intangible, inseparable, variable y perecederos</a:t>
          </a:r>
        </a:p>
      </dsp:txBody>
      <dsp:txXfrm>
        <a:off x="6667795" y="401966"/>
        <a:ext cx="2728520" cy="2061161"/>
      </dsp:txXfrm>
    </dsp:sp>
    <dsp:sp modelId="{8ADC6B24-8491-46A9-B583-F0E0F6AA5BDB}">
      <dsp:nvSpPr>
        <dsp:cNvPr id="0" name=""/>
        <dsp:cNvSpPr/>
      </dsp:nvSpPr>
      <dsp:spPr>
        <a:xfrm>
          <a:off x="6618341" y="2463128"/>
          <a:ext cx="2827428" cy="907564"/>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rtl="0">
            <a:lnSpc>
              <a:spcPct val="90000"/>
            </a:lnSpc>
            <a:spcBef>
              <a:spcPct val="0"/>
            </a:spcBef>
            <a:spcAft>
              <a:spcPct val="35000"/>
            </a:spcAft>
            <a:buNone/>
          </a:pPr>
          <a:r>
            <a:rPr lang="es-CO" sz="3200" kern="1200" dirty="0"/>
            <a:t>Servicios:</a:t>
          </a:r>
        </a:p>
      </dsp:txBody>
      <dsp:txXfrm>
        <a:off x="6618341" y="2463128"/>
        <a:ext cx="1991146" cy="907564"/>
      </dsp:txXfrm>
    </dsp:sp>
    <dsp:sp modelId="{4BA15021-8445-49FC-AD22-90C3F6467236}">
      <dsp:nvSpPr>
        <dsp:cNvPr id="0" name=""/>
        <dsp:cNvSpPr/>
      </dsp:nvSpPr>
      <dsp:spPr>
        <a:xfrm>
          <a:off x="8689471" y="2607287"/>
          <a:ext cx="989600" cy="98960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2000" r="-12000"/>
          </a:stretch>
        </a:blipFill>
        <a:ln w="6350" cap="flat" cmpd="sng" algn="ctr">
          <a:solidFill>
            <a:schemeClr val="dk2">
              <a:alpha val="90000"/>
              <a:tint val="4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74A25-1925-4DE4-BAC6-484DABCB2D89}">
      <dsp:nvSpPr>
        <dsp:cNvPr id="0" name=""/>
        <dsp:cNvSpPr/>
      </dsp:nvSpPr>
      <dsp:spPr>
        <a:xfrm>
          <a:off x="0" y="2187"/>
          <a:ext cx="5946648" cy="10229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A6AE44-7A65-453E-91C7-3D82A6CAC416}">
      <dsp:nvSpPr>
        <dsp:cNvPr id="0" name=""/>
        <dsp:cNvSpPr/>
      </dsp:nvSpPr>
      <dsp:spPr>
        <a:xfrm>
          <a:off x="309457" y="232362"/>
          <a:ext cx="562649" cy="5626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3C37A2-3E22-4DBC-84A3-14858DCABA07}">
      <dsp:nvSpPr>
        <dsp:cNvPr id="0" name=""/>
        <dsp:cNvSpPr/>
      </dsp:nvSpPr>
      <dsp:spPr>
        <a:xfrm>
          <a:off x="1181563" y="2187"/>
          <a:ext cx="2675991" cy="1022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67" tIns="108267" rIns="108267" bIns="108267" numCol="1" spcCol="1270" anchor="ctr" anchorCtr="0">
          <a:noAutofit/>
        </a:bodyPr>
        <a:lstStyle/>
        <a:p>
          <a:pPr marL="0" lvl="0" indent="0" algn="l" defTabSz="1111250">
            <a:lnSpc>
              <a:spcPct val="100000"/>
            </a:lnSpc>
            <a:spcBef>
              <a:spcPct val="0"/>
            </a:spcBef>
            <a:spcAft>
              <a:spcPct val="35000"/>
            </a:spcAft>
            <a:buNone/>
          </a:pPr>
          <a:r>
            <a:rPr lang="es-CO" sz="2500" b="1" kern="1200"/>
            <a:t>Bienes de uso común:</a:t>
          </a:r>
          <a:endParaRPr lang="en-US" sz="2500" kern="1200"/>
        </a:p>
      </dsp:txBody>
      <dsp:txXfrm>
        <a:off x="1181563" y="2187"/>
        <a:ext cx="2675991" cy="1022998"/>
      </dsp:txXfrm>
    </dsp:sp>
    <dsp:sp modelId="{41C7B9CE-A6CE-4327-9D9C-2A94704DC7ED}">
      <dsp:nvSpPr>
        <dsp:cNvPr id="0" name=""/>
        <dsp:cNvSpPr/>
      </dsp:nvSpPr>
      <dsp:spPr>
        <a:xfrm>
          <a:off x="3857554" y="2187"/>
          <a:ext cx="2087938" cy="1022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67" tIns="108267" rIns="108267" bIns="108267" numCol="1" spcCol="1270" anchor="ctr" anchorCtr="0">
          <a:noAutofit/>
        </a:bodyPr>
        <a:lstStyle/>
        <a:p>
          <a:pPr marL="0" lvl="0" indent="0" algn="l" defTabSz="488950">
            <a:lnSpc>
              <a:spcPct val="100000"/>
            </a:lnSpc>
            <a:spcBef>
              <a:spcPct val="0"/>
            </a:spcBef>
            <a:spcAft>
              <a:spcPct val="35000"/>
            </a:spcAft>
            <a:buNone/>
          </a:pPr>
          <a:r>
            <a:rPr lang="es-CO" sz="1100" kern="1200" dirty="0"/>
            <a:t>Bienes que el consumidor compra con frecuencia inmediatamente y con el mínimo de esfuerzo en la comparación y la compra. </a:t>
          </a:r>
          <a:endParaRPr lang="en-US" sz="1100" kern="1200" dirty="0"/>
        </a:p>
      </dsp:txBody>
      <dsp:txXfrm>
        <a:off x="3857554" y="2187"/>
        <a:ext cx="2087938" cy="1022998"/>
      </dsp:txXfrm>
    </dsp:sp>
    <dsp:sp modelId="{F85CD03C-0094-467E-A1FA-3E8CB4BB9515}">
      <dsp:nvSpPr>
        <dsp:cNvPr id="0" name=""/>
        <dsp:cNvSpPr/>
      </dsp:nvSpPr>
      <dsp:spPr>
        <a:xfrm>
          <a:off x="0" y="1280935"/>
          <a:ext cx="5946648" cy="10229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6115F1-A7D7-48B6-B159-91FE54D57262}">
      <dsp:nvSpPr>
        <dsp:cNvPr id="0" name=""/>
        <dsp:cNvSpPr/>
      </dsp:nvSpPr>
      <dsp:spPr>
        <a:xfrm>
          <a:off x="309457" y="1511110"/>
          <a:ext cx="562649" cy="5626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FF7769-9F06-4E9C-B57A-3B9266268DDC}">
      <dsp:nvSpPr>
        <dsp:cNvPr id="0" name=""/>
        <dsp:cNvSpPr/>
      </dsp:nvSpPr>
      <dsp:spPr>
        <a:xfrm>
          <a:off x="1181563" y="1280935"/>
          <a:ext cx="2675991" cy="1022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67" tIns="108267" rIns="108267" bIns="108267" numCol="1" spcCol="1270" anchor="ctr" anchorCtr="0">
          <a:noAutofit/>
        </a:bodyPr>
        <a:lstStyle/>
        <a:p>
          <a:pPr marL="0" lvl="0" indent="0" algn="l" defTabSz="1111250">
            <a:lnSpc>
              <a:spcPct val="100000"/>
            </a:lnSpc>
            <a:spcBef>
              <a:spcPct val="0"/>
            </a:spcBef>
            <a:spcAft>
              <a:spcPct val="35000"/>
            </a:spcAft>
            <a:buNone/>
          </a:pPr>
          <a:r>
            <a:rPr lang="es-CO" sz="2500" b="1" kern="1200"/>
            <a:t>Bienes de Comparación:</a:t>
          </a:r>
          <a:endParaRPr lang="en-US" sz="2500" kern="1200"/>
        </a:p>
      </dsp:txBody>
      <dsp:txXfrm>
        <a:off x="1181563" y="1280935"/>
        <a:ext cx="2675991" cy="1022998"/>
      </dsp:txXfrm>
    </dsp:sp>
    <dsp:sp modelId="{09C41F2E-C5F2-4C4B-A670-6F5DF4931BF6}">
      <dsp:nvSpPr>
        <dsp:cNvPr id="0" name=""/>
        <dsp:cNvSpPr/>
      </dsp:nvSpPr>
      <dsp:spPr>
        <a:xfrm>
          <a:off x="3857554" y="1280935"/>
          <a:ext cx="2087938" cy="1022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67" tIns="108267" rIns="108267" bIns="108267" numCol="1" spcCol="1270" anchor="ctr" anchorCtr="0">
          <a:noAutofit/>
        </a:bodyPr>
        <a:lstStyle/>
        <a:p>
          <a:pPr marL="0" lvl="0" indent="0" algn="l" defTabSz="488950">
            <a:lnSpc>
              <a:spcPct val="100000"/>
            </a:lnSpc>
            <a:spcBef>
              <a:spcPct val="0"/>
            </a:spcBef>
            <a:spcAft>
              <a:spcPct val="35000"/>
            </a:spcAft>
            <a:buNone/>
          </a:pPr>
          <a:r>
            <a:rPr lang="es-CO" sz="1100" kern="1200"/>
            <a:t>Bienes que el consumidor durante el proceso de selección y compra, compara características de acuerdo con la idoneidad, calidad, precio y estilo.</a:t>
          </a:r>
          <a:endParaRPr lang="en-US" sz="1100" kern="1200"/>
        </a:p>
      </dsp:txBody>
      <dsp:txXfrm>
        <a:off x="3857554" y="1280935"/>
        <a:ext cx="2087938" cy="1022998"/>
      </dsp:txXfrm>
    </dsp:sp>
    <dsp:sp modelId="{27FC98EB-8F38-4777-80E2-A7BA3C8037AA}">
      <dsp:nvSpPr>
        <dsp:cNvPr id="0" name=""/>
        <dsp:cNvSpPr/>
      </dsp:nvSpPr>
      <dsp:spPr>
        <a:xfrm>
          <a:off x="0" y="2559683"/>
          <a:ext cx="5946648" cy="10229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37884-CA25-491B-B25E-0B7E0D1BF85E}">
      <dsp:nvSpPr>
        <dsp:cNvPr id="0" name=""/>
        <dsp:cNvSpPr/>
      </dsp:nvSpPr>
      <dsp:spPr>
        <a:xfrm>
          <a:off x="309457" y="2789858"/>
          <a:ext cx="562649" cy="5626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22350-A07A-4660-81D1-086996655F85}">
      <dsp:nvSpPr>
        <dsp:cNvPr id="0" name=""/>
        <dsp:cNvSpPr/>
      </dsp:nvSpPr>
      <dsp:spPr>
        <a:xfrm>
          <a:off x="1181563" y="2559683"/>
          <a:ext cx="2675991" cy="1022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67" tIns="108267" rIns="108267" bIns="108267" numCol="1" spcCol="1270" anchor="ctr" anchorCtr="0">
          <a:noAutofit/>
        </a:bodyPr>
        <a:lstStyle/>
        <a:p>
          <a:pPr marL="0" lvl="0" indent="0" algn="l" defTabSz="1111250">
            <a:lnSpc>
              <a:spcPct val="100000"/>
            </a:lnSpc>
            <a:spcBef>
              <a:spcPct val="0"/>
            </a:spcBef>
            <a:spcAft>
              <a:spcPct val="35000"/>
            </a:spcAft>
            <a:buNone/>
          </a:pPr>
          <a:r>
            <a:rPr lang="es-CO" sz="2500" b="1" kern="1200"/>
            <a:t>Bienes de especialidad:</a:t>
          </a:r>
          <a:endParaRPr lang="en-US" sz="2500" kern="1200"/>
        </a:p>
      </dsp:txBody>
      <dsp:txXfrm>
        <a:off x="1181563" y="2559683"/>
        <a:ext cx="2675991" cy="1022998"/>
      </dsp:txXfrm>
    </dsp:sp>
    <dsp:sp modelId="{6FE69361-95D7-42F3-B9CB-F358400D4B6B}">
      <dsp:nvSpPr>
        <dsp:cNvPr id="0" name=""/>
        <dsp:cNvSpPr/>
      </dsp:nvSpPr>
      <dsp:spPr>
        <a:xfrm>
          <a:off x="3857554" y="2559683"/>
          <a:ext cx="2087938" cy="10229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267" tIns="108267" rIns="108267" bIns="108267" numCol="1" spcCol="1270" anchor="ctr" anchorCtr="0">
          <a:noAutofit/>
        </a:bodyPr>
        <a:lstStyle/>
        <a:p>
          <a:pPr marL="0" lvl="0" indent="0" algn="l" defTabSz="488950">
            <a:lnSpc>
              <a:spcPct val="100000"/>
            </a:lnSpc>
            <a:spcBef>
              <a:spcPct val="0"/>
            </a:spcBef>
            <a:spcAft>
              <a:spcPct val="35000"/>
            </a:spcAft>
            <a:buNone/>
          </a:pPr>
          <a:r>
            <a:rPr lang="es-CO" sz="1100" kern="1200" dirty="0"/>
            <a:t>Bienes con características o identificación de marca muy especiales, están destinados a un grupo selecto de compradores a quienes no les importa mucho el precio.</a:t>
          </a:r>
          <a:endParaRPr lang="en-US" sz="1100" kern="1200" dirty="0"/>
        </a:p>
      </dsp:txBody>
      <dsp:txXfrm>
        <a:off x="3857554" y="2559683"/>
        <a:ext cx="2087938" cy="10229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D1511C-65E2-AC4A-AD41-A301508EAAA5}">
      <dsp:nvSpPr>
        <dsp:cNvPr id="0" name=""/>
        <dsp:cNvSpPr/>
      </dsp:nvSpPr>
      <dsp:spPr>
        <a:xfrm>
          <a:off x="0" y="1596"/>
          <a:ext cx="5295015"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237A3A1-3B78-904F-AFAA-937E8EC09BD7}">
      <dsp:nvSpPr>
        <dsp:cNvPr id="0" name=""/>
        <dsp:cNvSpPr/>
      </dsp:nvSpPr>
      <dsp:spPr>
        <a:xfrm>
          <a:off x="0" y="1596"/>
          <a:ext cx="5295015" cy="1088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s-CO" sz="1600" b="1" i="1" kern="1200"/>
            <a:t>Artículos de conveniencia: </a:t>
          </a:r>
          <a:r>
            <a:rPr lang="es-CO" sz="1600" kern="1200"/>
            <a:t>aquellos bienes de consumo que el cliente compra. </a:t>
          </a:r>
          <a:r>
            <a:rPr lang="es-CO" sz="1600" b="1" kern="1200"/>
            <a:t>Con frecuencia, de inmediato, y con el mínimo de esfuerzo,</a:t>
          </a:r>
          <a:r>
            <a:rPr lang="es-CO" sz="1600" kern="1200"/>
            <a:t> por ejemplo. Chocolate, bolígrafos, reparaciones de calzado.</a:t>
          </a:r>
        </a:p>
      </dsp:txBody>
      <dsp:txXfrm>
        <a:off x="0" y="1596"/>
        <a:ext cx="5295015" cy="1088588"/>
      </dsp:txXfrm>
    </dsp:sp>
    <dsp:sp modelId="{5C573417-2C4B-F045-B37F-E81B5D2F863C}">
      <dsp:nvSpPr>
        <dsp:cNvPr id="0" name=""/>
        <dsp:cNvSpPr/>
      </dsp:nvSpPr>
      <dsp:spPr>
        <a:xfrm>
          <a:off x="0" y="1090184"/>
          <a:ext cx="5295015"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E889E5C-C052-DD4F-A584-93F864453E46}">
      <dsp:nvSpPr>
        <dsp:cNvPr id="0" name=""/>
        <dsp:cNvSpPr/>
      </dsp:nvSpPr>
      <dsp:spPr>
        <a:xfrm>
          <a:off x="0" y="1090184"/>
          <a:ext cx="5295015" cy="1088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s-CO" sz="1600" b="1" i="1" kern="1200"/>
            <a:t>Bienes de compra: </a:t>
          </a:r>
          <a:r>
            <a:rPr lang="es-CO" sz="1600" kern="1200"/>
            <a:t>aquellos bienes de consumo que </a:t>
          </a:r>
          <a:r>
            <a:rPr lang="es-CO" sz="1600" b="1" kern="1200"/>
            <a:t>el cliente en el proceso de selección y compra compara</a:t>
          </a:r>
          <a:r>
            <a:rPr lang="es-CO" sz="1600" kern="1200"/>
            <a:t> de manera característica en bases tales como la idoneidad, la calidad, el precio y el estilo, por ejemplo. Cosmética, TV, PC, peinado.</a:t>
          </a:r>
        </a:p>
      </dsp:txBody>
      <dsp:txXfrm>
        <a:off x="0" y="1090184"/>
        <a:ext cx="5295015" cy="1088588"/>
      </dsp:txXfrm>
    </dsp:sp>
    <dsp:sp modelId="{EE072EF3-DAF4-3D47-BE38-87DABE3D0D0B}">
      <dsp:nvSpPr>
        <dsp:cNvPr id="0" name=""/>
        <dsp:cNvSpPr/>
      </dsp:nvSpPr>
      <dsp:spPr>
        <a:xfrm>
          <a:off x="0" y="2178772"/>
          <a:ext cx="5295015"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464DC29-EF9B-804F-A878-125687CF5B20}">
      <dsp:nvSpPr>
        <dsp:cNvPr id="0" name=""/>
        <dsp:cNvSpPr/>
      </dsp:nvSpPr>
      <dsp:spPr>
        <a:xfrm>
          <a:off x="0" y="2178772"/>
          <a:ext cx="5295015" cy="1088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rtl="0">
            <a:lnSpc>
              <a:spcPct val="90000"/>
            </a:lnSpc>
            <a:spcBef>
              <a:spcPct val="0"/>
            </a:spcBef>
            <a:spcAft>
              <a:spcPct val="35000"/>
            </a:spcAft>
            <a:buNone/>
          </a:pPr>
          <a:r>
            <a:rPr lang="es-CO" sz="1600" b="1" i="1" kern="1200"/>
            <a:t>Bienes de especialidad: </a:t>
          </a:r>
          <a:r>
            <a:rPr lang="es-CO" sz="1600" kern="1200"/>
            <a:t>aquellos bienes de consumo en los que un grupo significativo de los compradores están habitualmente </a:t>
          </a:r>
          <a:r>
            <a:rPr lang="es-CO" sz="1600" b="1" kern="1200"/>
            <a:t>dispuestos a hacer un esfuerzo de compra especial</a:t>
          </a:r>
          <a:r>
            <a:rPr lang="es-CO" sz="1600" kern="1200"/>
            <a:t>, por ejemplo, casa, carros, vacaciones</a:t>
          </a:r>
        </a:p>
      </dsp:txBody>
      <dsp:txXfrm>
        <a:off x="0" y="2178772"/>
        <a:ext cx="5295015" cy="10885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7B71B-F29F-4E6F-8C14-3698904F0719}">
      <dsp:nvSpPr>
        <dsp:cNvPr id="0" name=""/>
        <dsp:cNvSpPr/>
      </dsp:nvSpPr>
      <dsp:spPr>
        <a:xfrm>
          <a:off x="1057839" y="0"/>
          <a:ext cx="1122944" cy="84716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181AC88-3FA5-456C-9643-451CF2B6D8C5}">
      <dsp:nvSpPr>
        <dsp:cNvPr id="0" name=""/>
        <dsp:cNvSpPr/>
      </dsp:nvSpPr>
      <dsp:spPr>
        <a:xfrm>
          <a:off x="15106" y="902004"/>
          <a:ext cx="3208411" cy="36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s-CO" sz="2300" b="1" kern="1200"/>
            <a:t>Núcleo</a:t>
          </a:r>
          <a:endParaRPr lang="es-CO" sz="2300" kern="1200"/>
        </a:p>
      </dsp:txBody>
      <dsp:txXfrm>
        <a:off x="15106" y="902004"/>
        <a:ext cx="3208411" cy="363069"/>
      </dsp:txXfrm>
    </dsp:sp>
    <dsp:sp modelId="{B9473A9B-CD58-447B-A198-27CC67CB0340}">
      <dsp:nvSpPr>
        <dsp:cNvPr id="0" name=""/>
        <dsp:cNvSpPr/>
      </dsp:nvSpPr>
      <dsp:spPr>
        <a:xfrm>
          <a:off x="15106" y="1290582"/>
          <a:ext cx="3208411" cy="401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s-CO" sz="1700" kern="1200"/>
            <a:t>Se refiere a las propiedades físicas, químicas y técnicas del producto. </a:t>
          </a:r>
        </a:p>
      </dsp:txBody>
      <dsp:txXfrm>
        <a:off x="15106" y="1290582"/>
        <a:ext cx="3208411" cy="401692"/>
      </dsp:txXfrm>
    </dsp:sp>
    <dsp:sp modelId="{AF83124D-51B3-4A18-8885-ECE089DF0207}">
      <dsp:nvSpPr>
        <dsp:cNvPr id="0" name=""/>
        <dsp:cNvSpPr/>
      </dsp:nvSpPr>
      <dsp:spPr>
        <a:xfrm>
          <a:off x="4827723" y="193267"/>
          <a:ext cx="1122944" cy="8471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AEDE2B56-BA24-4858-8995-48F46DD34E9F}">
      <dsp:nvSpPr>
        <dsp:cNvPr id="0" name=""/>
        <dsp:cNvSpPr/>
      </dsp:nvSpPr>
      <dsp:spPr>
        <a:xfrm>
          <a:off x="3784990" y="1095271"/>
          <a:ext cx="3208411" cy="36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s-CO" sz="2300" b="1" kern="1200"/>
            <a:t>Calidad</a:t>
          </a:r>
          <a:endParaRPr lang="es-CO" sz="2300" kern="1200"/>
        </a:p>
      </dsp:txBody>
      <dsp:txXfrm>
        <a:off x="3784990" y="1095271"/>
        <a:ext cx="3208411" cy="363069"/>
      </dsp:txXfrm>
    </dsp:sp>
    <dsp:sp modelId="{53109567-3255-403B-A356-BE5F496A5978}">
      <dsp:nvSpPr>
        <dsp:cNvPr id="0" name=""/>
        <dsp:cNvSpPr/>
      </dsp:nvSpPr>
      <dsp:spPr>
        <a:xfrm>
          <a:off x="3784990" y="1483849"/>
          <a:ext cx="3208411" cy="1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s-CO" sz="1700" kern="1200"/>
            <a:t>Valoración de los elementos que componen el núcleo, de acuerdo con unos criterios que son comparativos con la competencia. </a:t>
          </a:r>
        </a:p>
      </dsp:txBody>
      <dsp:txXfrm>
        <a:off x="3784990" y="1483849"/>
        <a:ext cx="3208411" cy="15158"/>
      </dsp:txXfrm>
    </dsp:sp>
    <dsp:sp modelId="{D7119BCA-B29F-4875-BD5F-D9BC7B98DDB8}">
      <dsp:nvSpPr>
        <dsp:cNvPr id="0" name=""/>
        <dsp:cNvSpPr/>
      </dsp:nvSpPr>
      <dsp:spPr>
        <a:xfrm>
          <a:off x="8597607" y="193267"/>
          <a:ext cx="1122944" cy="84716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D62FD74-5D41-432B-94D8-4D8E296D37F0}">
      <dsp:nvSpPr>
        <dsp:cNvPr id="0" name=""/>
        <dsp:cNvSpPr/>
      </dsp:nvSpPr>
      <dsp:spPr>
        <a:xfrm>
          <a:off x="7554874" y="1095271"/>
          <a:ext cx="3208411" cy="363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s-CO" sz="2300" b="1" kern="1200"/>
            <a:t>Precio</a:t>
          </a:r>
          <a:endParaRPr lang="es-CO" sz="2300" kern="1200"/>
        </a:p>
      </dsp:txBody>
      <dsp:txXfrm>
        <a:off x="7554874" y="1095271"/>
        <a:ext cx="3208411" cy="363069"/>
      </dsp:txXfrm>
    </dsp:sp>
    <dsp:sp modelId="{A01D17CB-7C8E-48FE-8BA7-6327C5B4300F}">
      <dsp:nvSpPr>
        <dsp:cNvPr id="0" name=""/>
        <dsp:cNvSpPr/>
      </dsp:nvSpPr>
      <dsp:spPr>
        <a:xfrm>
          <a:off x="7554874" y="1483849"/>
          <a:ext cx="3208411" cy="15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s-CO" sz="1700" kern="1200"/>
            <a:t>Valor último de adquisición. </a:t>
          </a:r>
        </a:p>
      </dsp:txBody>
      <dsp:txXfrm>
        <a:off x="7554874" y="1483849"/>
        <a:ext cx="3208411" cy="1515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69541-0C83-BF4A-8CBD-6C07901D30A7}">
      <dsp:nvSpPr>
        <dsp:cNvPr id="0" name=""/>
        <dsp:cNvSpPr/>
      </dsp:nvSpPr>
      <dsp:spPr>
        <a:xfrm>
          <a:off x="0" y="95474"/>
          <a:ext cx="3895522" cy="43173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CO" sz="1800" b="1" kern="1200" dirty="0"/>
            <a:t>Envase</a:t>
          </a:r>
          <a:endParaRPr lang="es-CO" sz="1800" kern="1200" dirty="0"/>
        </a:p>
      </dsp:txBody>
      <dsp:txXfrm>
        <a:off x="21075" y="116549"/>
        <a:ext cx="3853372" cy="389580"/>
      </dsp:txXfrm>
    </dsp:sp>
    <dsp:sp modelId="{C9A806D8-A8FB-6046-9A88-6AF3F6465832}">
      <dsp:nvSpPr>
        <dsp:cNvPr id="0" name=""/>
        <dsp:cNvSpPr/>
      </dsp:nvSpPr>
      <dsp:spPr>
        <a:xfrm>
          <a:off x="0" y="527204"/>
          <a:ext cx="3895522"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83"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s-CO" sz="1400" kern="1200" dirty="0"/>
            <a:t>Elemento de protección del que está dotado el producto y que, junto al diseño, aporta un gran componente de imagen. </a:t>
          </a:r>
        </a:p>
      </dsp:txBody>
      <dsp:txXfrm>
        <a:off x="0" y="527204"/>
        <a:ext cx="3895522" cy="633420"/>
      </dsp:txXfrm>
    </dsp:sp>
    <dsp:sp modelId="{2D6484B1-0F81-C740-A061-941C8C939347}">
      <dsp:nvSpPr>
        <dsp:cNvPr id="0" name=""/>
        <dsp:cNvSpPr/>
      </dsp:nvSpPr>
      <dsp:spPr>
        <a:xfrm>
          <a:off x="0" y="1160624"/>
          <a:ext cx="3895522" cy="43173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CO" sz="1800" b="1" kern="1200"/>
            <a:t>Diseño, forma y tamaño</a:t>
          </a:r>
          <a:endParaRPr lang="es-CO" sz="1800" kern="1200"/>
        </a:p>
      </dsp:txBody>
      <dsp:txXfrm>
        <a:off x="21075" y="1181699"/>
        <a:ext cx="3853372" cy="389580"/>
      </dsp:txXfrm>
    </dsp:sp>
    <dsp:sp modelId="{3CB29500-B70D-8C4A-83E4-E87D6EFDB9C5}">
      <dsp:nvSpPr>
        <dsp:cNvPr id="0" name=""/>
        <dsp:cNvSpPr/>
      </dsp:nvSpPr>
      <dsp:spPr>
        <a:xfrm>
          <a:off x="0" y="1592354"/>
          <a:ext cx="3895522"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83"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s-CO" sz="1400" kern="1200" dirty="0"/>
            <a:t>Permiten la identificación del producto o la empresa y, generalmente, configura la propia personalidad del mismo. </a:t>
          </a:r>
        </a:p>
      </dsp:txBody>
      <dsp:txXfrm>
        <a:off x="0" y="1592354"/>
        <a:ext cx="3895522" cy="633420"/>
      </dsp:txXfrm>
    </dsp:sp>
    <dsp:sp modelId="{3FD8322A-1953-2240-98DD-9D9FBC822672}">
      <dsp:nvSpPr>
        <dsp:cNvPr id="0" name=""/>
        <dsp:cNvSpPr/>
      </dsp:nvSpPr>
      <dsp:spPr>
        <a:xfrm>
          <a:off x="0" y="2225774"/>
          <a:ext cx="3895522" cy="431730"/>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s-CO" sz="1800" b="1" kern="1200" dirty="0"/>
            <a:t>Marca, nombres y expresiones gráficas</a:t>
          </a:r>
          <a:endParaRPr lang="es-CO" sz="1800" kern="1200" dirty="0"/>
        </a:p>
      </dsp:txBody>
      <dsp:txXfrm>
        <a:off x="21075" y="2246849"/>
        <a:ext cx="3853372" cy="389580"/>
      </dsp:txXfrm>
    </dsp:sp>
    <dsp:sp modelId="{DEEB22F6-C7C2-3742-B72D-388478945429}">
      <dsp:nvSpPr>
        <dsp:cNvPr id="0" name=""/>
        <dsp:cNvSpPr/>
      </dsp:nvSpPr>
      <dsp:spPr>
        <a:xfrm>
          <a:off x="0" y="2657504"/>
          <a:ext cx="3895522"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83" tIns="22860" rIns="128016" bIns="22860" numCol="1" spcCol="1270" anchor="t" anchorCtr="0">
          <a:noAutofit/>
        </a:bodyPr>
        <a:lstStyle/>
        <a:p>
          <a:pPr marL="114300" lvl="1" indent="-114300" algn="l" defTabSz="622300" rtl="0">
            <a:lnSpc>
              <a:spcPct val="90000"/>
            </a:lnSpc>
            <a:spcBef>
              <a:spcPct val="0"/>
            </a:spcBef>
            <a:spcAft>
              <a:spcPct val="20000"/>
            </a:spcAft>
            <a:buChar char="•"/>
          </a:pPr>
          <a:r>
            <a:rPr lang="es-CO" sz="1400" kern="1200" dirty="0"/>
            <a:t>Facilitan la identificación del producto y permiten su recuerdo asociado a uno u otro atributo. </a:t>
          </a:r>
        </a:p>
      </dsp:txBody>
      <dsp:txXfrm>
        <a:off x="0" y="2657504"/>
        <a:ext cx="3895522" cy="63342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F68A6-2383-4FDC-8EDC-1F9594E6953C}">
      <dsp:nvSpPr>
        <dsp:cNvPr id="0" name=""/>
        <dsp:cNvSpPr/>
      </dsp:nvSpPr>
      <dsp:spPr>
        <a:xfrm>
          <a:off x="3368" y="87518"/>
          <a:ext cx="3284041" cy="4032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s-CO" sz="1400" b="1" kern="1200" dirty="0"/>
            <a:t>Servicio</a:t>
          </a:r>
          <a:endParaRPr lang="es-CO" sz="1400" kern="1200" dirty="0"/>
        </a:p>
      </dsp:txBody>
      <dsp:txXfrm>
        <a:off x="3368" y="87518"/>
        <a:ext cx="3284041" cy="403200"/>
      </dsp:txXfrm>
    </dsp:sp>
    <dsp:sp modelId="{5751BB70-4F3A-42D9-A573-7CE8EF771DA5}">
      <dsp:nvSpPr>
        <dsp:cNvPr id="0" name=""/>
        <dsp:cNvSpPr/>
      </dsp:nvSpPr>
      <dsp:spPr>
        <a:xfrm>
          <a:off x="3368" y="490718"/>
          <a:ext cx="3284041" cy="1981546"/>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Char char="•"/>
          </a:pPr>
          <a:r>
            <a:rPr lang="es-CO" sz="1800" kern="1200" dirty="0"/>
            <a:t>Conjunto de valores añadidos a un producto que nos permite poder marcar las diferencias respecto a los demás. </a:t>
          </a:r>
        </a:p>
      </dsp:txBody>
      <dsp:txXfrm>
        <a:off x="3368" y="490718"/>
        <a:ext cx="3284041" cy="1981546"/>
      </dsp:txXfrm>
    </dsp:sp>
    <dsp:sp modelId="{A1CE21F5-E269-4AE5-A3DB-F4038E7C1BCF}">
      <dsp:nvSpPr>
        <dsp:cNvPr id="0" name=""/>
        <dsp:cNvSpPr/>
      </dsp:nvSpPr>
      <dsp:spPr>
        <a:xfrm>
          <a:off x="3747175" y="87518"/>
          <a:ext cx="3284041" cy="4032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s-CO" sz="1400" b="1" kern="1200" dirty="0"/>
            <a:t>Imagen del producto</a:t>
          </a:r>
          <a:endParaRPr lang="es-CO" sz="1400" kern="1200" dirty="0"/>
        </a:p>
      </dsp:txBody>
      <dsp:txXfrm>
        <a:off x="3747175" y="87518"/>
        <a:ext cx="3284041" cy="403200"/>
      </dsp:txXfrm>
    </dsp:sp>
    <dsp:sp modelId="{C01757CF-0FD6-41AD-8ADF-ADA968FFF45E}">
      <dsp:nvSpPr>
        <dsp:cNvPr id="0" name=""/>
        <dsp:cNvSpPr/>
      </dsp:nvSpPr>
      <dsp:spPr>
        <a:xfrm>
          <a:off x="3747175" y="490718"/>
          <a:ext cx="3284041" cy="1981546"/>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s-CO" sz="1600" kern="1200" dirty="0"/>
            <a:t>Opinión que se crea en la mente del consumidor según la información recibida, directa o indirectamente, sobre el producto. </a:t>
          </a:r>
        </a:p>
      </dsp:txBody>
      <dsp:txXfrm>
        <a:off x="3747175" y="490718"/>
        <a:ext cx="3284041" cy="1981546"/>
      </dsp:txXfrm>
    </dsp:sp>
    <dsp:sp modelId="{645B0C07-3E10-406B-816F-F5E5BD610C00}">
      <dsp:nvSpPr>
        <dsp:cNvPr id="0" name=""/>
        <dsp:cNvSpPr/>
      </dsp:nvSpPr>
      <dsp:spPr>
        <a:xfrm>
          <a:off x="7490982" y="87518"/>
          <a:ext cx="3284041" cy="40320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w="6350" cap="flat" cmpd="sng" algn="ctr">
          <a:solidFill>
            <a:schemeClr val="dk1">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s-CO" sz="1400" b="1" kern="1200" dirty="0"/>
            <a:t>Imagen de la empresa</a:t>
          </a:r>
          <a:endParaRPr lang="es-CO" sz="1400" kern="1200" dirty="0"/>
        </a:p>
      </dsp:txBody>
      <dsp:txXfrm>
        <a:off x="7490982" y="87518"/>
        <a:ext cx="3284041" cy="403200"/>
      </dsp:txXfrm>
    </dsp:sp>
    <dsp:sp modelId="{A544D57C-EACF-4823-82D6-5160284FE690}">
      <dsp:nvSpPr>
        <dsp:cNvPr id="0" name=""/>
        <dsp:cNvSpPr/>
      </dsp:nvSpPr>
      <dsp:spPr>
        <a:xfrm>
          <a:off x="7490982" y="490718"/>
          <a:ext cx="3284041" cy="1981546"/>
        </a:xfrm>
        <a:prstGeom prst="rect">
          <a:avLst/>
        </a:prstGeom>
        <a:solidFill>
          <a:schemeClr val="lt1">
            <a:alpha val="90000"/>
            <a:tint val="40000"/>
            <a:hueOff val="0"/>
            <a:satOff val="0"/>
            <a:lumOff val="0"/>
            <a:alphaOff val="0"/>
          </a:schemeClr>
        </a:solidFill>
        <a:ln w="6350" cap="flat" cmpd="sng" algn="ctr">
          <a:solidFill>
            <a:schemeClr val="dk1">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rtl="0">
            <a:lnSpc>
              <a:spcPct val="90000"/>
            </a:lnSpc>
            <a:spcBef>
              <a:spcPct val="0"/>
            </a:spcBef>
            <a:spcAft>
              <a:spcPct val="15000"/>
            </a:spcAft>
            <a:buChar char="•"/>
          </a:pPr>
          <a:r>
            <a:rPr lang="es-CO" sz="1400" kern="1200" dirty="0"/>
            <a:t>Opinión en la memoria del mercado que interviene positiva o negativamente en los criterios y actitudes del consumidor hacia los productos. Una buena imagen de empresa avala, en principio, a los productos de nueva creación; así como una buena imagen de marca consolida a la empresa y al resto de los productos de la misma. </a:t>
          </a:r>
        </a:p>
      </dsp:txBody>
      <dsp:txXfrm>
        <a:off x="7490982" y="490718"/>
        <a:ext cx="3284041" cy="198154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76019-09CA-4B96-BCCD-5D17272829F9}">
      <dsp:nvSpPr>
        <dsp:cNvPr id="0" name=""/>
        <dsp:cNvSpPr/>
      </dsp:nvSpPr>
      <dsp:spPr>
        <a:xfrm>
          <a:off x="0" y="367862"/>
          <a:ext cx="3003937" cy="240315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327F170-C539-4EA7-861B-8B16FAEB9B51}">
      <dsp:nvSpPr>
        <dsp:cNvPr id="0" name=""/>
        <dsp:cNvSpPr/>
      </dsp:nvSpPr>
      <dsp:spPr>
        <a:xfrm>
          <a:off x="270354" y="2530697"/>
          <a:ext cx="2673504" cy="841102"/>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s-CO" sz="1200" kern="1200" dirty="0"/>
            <a:t>Facebook le ayuda a “conectarse y compartir con las personas en su vida, amigos y familiares ”</a:t>
          </a:r>
        </a:p>
      </dsp:txBody>
      <dsp:txXfrm>
        <a:off x="270354" y="2530697"/>
        <a:ext cx="2673504" cy="841102"/>
      </dsp:txXfrm>
    </dsp:sp>
    <dsp:sp modelId="{1FA63EC7-F193-4F6C-909A-DE1DB4A04886}">
      <dsp:nvSpPr>
        <dsp:cNvPr id="0" name=""/>
        <dsp:cNvSpPr/>
      </dsp:nvSpPr>
      <dsp:spPr>
        <a:xfrm>
          <a:off x="3304331" y="367862"/>
          <a:ext cx="3003937" cy="240315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A6E8A1-16FF-491C-B771-1A0D18DD47B4}">
      <dsp:nvSpPr>
        <dsp:cNvPr id="0" name=""/>
        <dsp:cNvSpPr/>
      </dsp:nvSpPr>
      <dsp:spPr>
        <a:xfrm>
          <a:off x="3574685" y="2530697"/>
          <a:ext cx="2673504" cy="841102"/>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s-CO" sz="1200" kern="1200" dirty="0"/>
            <a:t>YouTube “provee el espacio para que las personas se conecten, entretengan,  informen e inspiren a otros en todo el mundo a través de videos.”</a:t>
          </a:r>
        </a:p>
      </dsp:txBody>
      <dsp:txXfrm>
        <a:off x="3574685" y="2530697"/>
        <a:ext cx="2673504" cy="841102"/>
      </dsp:txXfrm>
    </dsp:sp>
    <dsp:sp modelId="{6A2CB845-9E7A-4A49-9C18-C14AEAA587FB}">
      <dsp:nvSpPr>
        <dsp:cNvPr id="0" name=""/>
        <dsp:cNvSpPr/>
      </dsp:nvSpPr>
      <dsp:spPr>
        <a:xfrm>
          <a:off x="6608662" y="367862"/>
          <a:ext cx="3003937" cy="240315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0" r="-10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7AFEFC-AF2F-4F9B-AE13-BB684F62B558}">
      <dsp:nvSpPr>
        <dsp:cNvPr id="0" name=""/>
        <dsp:cNvSpPr/>
      </dsp:nvSpPr>
      <dsp:spPr>
        <a:xfrm>
          <a:off x="6879016" y="2530697"/>
          <a:ext cx="2673504" cy="841102"/>
        </a:xfrm>
        <a:prstGeom prst="wedgeRectCallout">
          <a:avLst>
            <a:gd name="adj1" fmla="val 20250"/>
            <a:gd name="adj2" fmla="val -607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s-CO" sz="1200" kern="1200" dirty="0"/>
            <a:t>BMW promete “la máxima máquina de conducción, el mejor diseño con la mejor tecnología”. </a:t>
          </a:r>
        </a:p>
      </dsp:txBody>
      <dsp:txXfrm>
        <a:off x="6879016" y="2530697"/>
        <a:ext cx="2673504" cy="8411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81F80-5867-47C8-ADB6-5707349F8040}" type="datetimeFigureOut">
              <a:rPr lang="es-CO" smtClean="0"/>
              <a:t>20/03/24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466BC-A530-4805-B323-2EA7F7B582BE}" type="slidenum">
              <a:rPr lang="es-CO" smtClean="0"/>
              <a:t>‹Nº›</a:t>
            </a:fld>
            <a:endParaRPr lang="es-CO"/>
          </a:p>
        </p:txBody>
      </p:sp>
    </p:spTree>
    <p:extLst>
      <p:ext uri="{BB962C8B-B14F-4D97-AF65-F5344CB8AC3E}">
        <p14:creationId xmlns:p14="http://schemas.microsoft.com/office/powerpoint/2010/main" val="351347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95466BC-A530-4805-B323-2EA7F7B582BE}" type="slidenum">
              <a:rPr lang="es-CO" smtClean="0"/>
              <a:t>26</a:t>
            </a:fld>
            <a:endParaRPr lang="es-CO"/>
          </a:p>
        </p:txBody>
      </p:sp>
    </p:spTree>
    <p:extLst>
      <p:ext uri="{BB962C8B-B14F-4D97-AF65-F5344CB8AC3E}">
        <p14:creationId xmlns:p14="http://schemas.microsoft.com/office/powerpoint/2010/main" val="1945226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95466BC-A530-4805-B323-2EA7F7B582BE}" type="slidenum">
              <a:rPr lang="es-CO" smtClean="0"/>
              <a:t>28</a:t>
            </a:fld>
            <a:endParaRPr lang="es-CO"/>
          </a:p>
        </p:txBody>
      </p:sp>
    </p:spTree>
    <p:extLst>
      <p:ext uri="{BB962C8B-B14F-4D97-AF65-F5344CB8AC3E}">
        <p14:creationId xmlns:p14="http://schemas.microsoft.com/office/powerpoint/2010/main" val="2455198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95466BC-A530-4805-B323-2EA7F7B582BE}" type="slidenum">
              <a:rPr lang="es-CO" smtClean="0"/>
              <a:t>29</a:t>
            </a:fld>
            <a:endParaRPr lang="es-CO"/>
          </a:p>
        </p:txBody>
      </p:sp>
    </p:spTree>
    <p:extLst>
      <p:ext uri="{BB962C8B-B14F-4D97-AF65-F5344CB8AC3E}">
        <p14:creationId xmlns:p14="http://schemas.microsoft.com/office/powerpoint/2010/main" val="3980072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95466BC-A530-4805-B323-2EA7F7B582BE}" type="slidenum">
              <a:rPr lang="es-CO" smtClean="0"/>
              <a:t>56</a:t>
            </a:fld>
            <a:endParaRPr lang="es-CO"/>
          </a:p>
        </p:txBody>
      </p:sp>
    </p:spTree>
    <p:extLst>
      <p:ext uri="{BB962C8B-B14F-4D97-AF65-F5344CB8AC3E}">
        <p14:creationId xmlns:p14="http://schemas.microsoft.com/office/powerpoint/2010/main" val="4098035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2116679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3272647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198000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535420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5" name="Marcador de pie de página 4"/>
          <p:cNvSpPr>
            <a:spLocks noGrp="1"/>
          </p:cNvSpPr>
          <p:nvPr>
            <p:ph type="ftr" sz="quarter" idx="11"/>
          </p:nvPr>
        </p:nvSpPr>
        <p:spPr/>
        <p:txBody>
          <a:bodyPr/>
          <a:lstStyle/>
          <a:p>
            <a:endParaRPr lang="es-CO" dirty="0"/>
          </a:p>
        </p:txBody>
      </p:sp>
      <p:sp>
        <p:nvSpPr>
          <p:cNvPr id="6" name="Marcador de número de diapositiva 5"/>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83812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4079402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8" name="Marcador de pie de página 7"/>
          <p:cNvSpPr>
            <a:spLocks noGrp="1"/>
          </p:cNvSpPr>
          <p:nvPr>
            <p:ph type="ftr" sz="quarter" idx="11"/>
          </p:nvPr>
        </p:nvSpPr>
        <p:spPr/>
        <p:txBody>
          <a:bodyPr/>
          <a:lstStyle/>
          <a:p>
            <a:endParaRPr lang="es-CO" dirty="0"/>
          </a:p>
        </p:txBody>
      </p:sp>
      <p:sp>
        <p:nvSpPr>
          <p:cNvPr id="9" name="Marcador de número de diapositiva 8"/>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380918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4" name="Marcador de pie de página 3"/>
          <p:cNvSpPr>
            <a:spLocks noGrp="1"/>
          </p:cNvSpPr>
          <p:nvPr>
            <p:ph type="ftr" sz="quarter" idx="11"/>
          </p:nvPr>
        </p:nvSpPr>
        <p:spPr/>
        <p:txBody>
          <a:bodyPr/>
          <a:lstStyle/>
          <a:p>
            <a:endParaRPr lang="es-CO" dirty="0"/>
          </a:p>
        </p:txBody>
      </p:sp>
      <p:sp>
        <p:nvSpPr>
          <p:cNvPr id="5" name="Marcador de número de diapositiva 4"/>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27529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3" name="Marcador de pie de página 2"/>
          <p:cNvSpPr>
            <a:spLocks noGrp="1"/>
          </p:cNvSpPr>
          <p:nvPr>
            <p:ph type="ftr" sz="quarter" idx="11"/>
          </p:nvPr>
        </p:nvSpPr>
        <p:spPr/>
        <p:txBody>
          <a:bodyPr/>
          <a:lstStyle/>
          <a:p>
            <a:endParaRPr lang="es-CO" dirty="0"/>
          </a:p>
        </p:txBody>
      </p:sp>
      <p:sp>
        <p:nvSpPr>
          <p:cNvPr id="4" name="Marcador de número de diapositiva 3"/>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120896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549312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19EBFBC-594B-4744-B75C-A0E120ED9E7B}" type="datetimeFigureOut">
              <a:rPr lang="es-CO" smtClean="0"/>
              <a:t>20/03/24</a:t>
            </a:fld>
            <a:endParaRPr lang="es-CO" dirty="0"/>
          </a:p>
        </p:txBody>
      </p:sp>
      <p:sp>
        <p:nvSpPr>
          <p:cNvPr id="6" name="Marcador de pie de página 5"/>
          <p:cNvSpPr>
            <a:spLocks noGrp="1"/>
          </p:cNvSpPr>
          <p:nvPr>
            <p:ph type="ftr" sz="quarter" idx="11"/>
          </p:nvPr>
        </p:nvSpPr>
        <p:spPr/>
        <p:txBody>
          <a:bodyPr/>
          <a:lstStyle/>
          <a:p>
            <a:endParaRPr lang="es-CO" dirty="0"/>
          </a:p>
        </p:txBody>
      </p:sp>
      <p:sp>
        <p:nvSpPr>
          <p:cNvPr id="7" name="Marcador de número de diapositiva 6"/>
          <p:cNvSpPr>
            <a:spLocks noGrp="1"/>
          </p:cNvSpPr>
          <p:nvPr>
            <p:ph type="sldNum" sz="quarter" idx="12"/>
          </p:nvPr>
        </p:nvSpPr>
        <p:spPr/>
        <p:txBody>
          <a:bodyPr/>
          <a:lstStyle/>
          <a:p>
            <a:fld id="{9928EFC5-3793-4A1E-BF9C-0ED68D599BB2}" type="slidenum">
              <a:rPr lang="es-CO" smtClean="0"/>
              <a:t>‹Nº›</a:t>
            </a:fld>
            <a:endParaRPr lang="es-CO" dirty="0"/>
          </a:p>
        </p:txBody>
      </p:sp>
    </p:spTree>
    <p:extLst>
      <p:ext uri="{BB962C8B-B14F-4D97-AF65-F5344CB8AC3E}">
        <p14:creationId xmlns:p14="http://schemas.microsoft.com/office/powerpoint/2010/main" val="635148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EBFBC-594B-4744-B75C-A0E120ED9E7B}" type="datetimeFigureOut">
              <a:rPr lang="es-CO" smtClean="0"/>
              <a:t>20/03/24</a:t>
            </a:fld>
            <a:endParaRPr lang="es-CO" dirty="0"/>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8EFC5-3793-4A1E-BF9C-0ED68D599BB2}" type="slidenum">
              <a:rPr lang="es-CO" smtClean="0"/>
              <a:t>‹Nº›</a:t>
            </a:fld>
            <a:endParaRPr lang="es-CO" dirty="0"/>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p:cNvPicPr>
            <a:picLocks noChangeAspect="1"/>
          </p:cNvPicPr>
          <p:nvPr userDrawn="1"/>
        </p:nvPicPr>
        <p:blipFill>
          <a:blip r:embed="rId14"/>
          <a:stretch>
            <a:fillRect/>
          </a:stretch>
        </p:blipFill>
        <p:spPr>
          <a:xfrm>
            <a:off x="1289958" y="5875967"/>
            <a:ext cx="2520042" cy="960766"/>
          </a:xfrm>
          <a:prstGeom prst="rect">
            <a:avLst/>
          </a:prstGeom>
        </p:spPr>
      </p:pic>
    </p:spTree>
    <p:extLst>
      <p:ext uri="{BB962C8B-B14F-4D97-AF65-F5344CB8AC3E}">
        <p14:creationId xmlns:p14="http://schemas.microsoft.com/office/powerpoint/2010/main" val="3390215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Layout" Target="../diagrams/layout4.xml"/><Relationship Id="rId7" Type="http://schemas.openxmlformats.org/officeDocument/2006/relationships/image" Target="../media/image23.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1.png"/><Relationship Id="rId7" Type="http://schemas.openxmlformats.org/officeDocument/2006/relationships/diagramQuickStyle" Target="../diagrams/quickStyle5.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2.png"/><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9.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41.jpeg"/><Relationship Id="rId7" Type="http://schemas.openxmlformats.org/officeDocument/2006/relationships/diagramLayout" Target="../diagrams/layout7.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43.png"/><Relationship Id="rId10" Type="http://schemas.microsoft.com/office/2007/relationships/diagramDrawing" Target="../diagrams/drawing7.xml"/><Relationship Id="rId4" Type="http://schemas.openxmlformats.org/officeDocument/2006/relationships/image" Target="../media/image42.png"/><Relationship Id="rId9" Type="http://schemas.openxmlformats.org/officeDocument/2006/relationships/diagramColors" Target="../diagrams/colors7.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Layout" Target="../diagrams/layout8.xml"/><Relationship Id="rId7" Type="http://schemas.openxmlformats.org/officeDocument/2006/relationships/image" Target="../media/image44.pn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81.jpe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85.pn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Layout" Target="../diagrams/layout16.xml"/><Relationship Id="rId7" Type="http://schemas.openxmlformats.org/officeDocument/2006/relationships/image" Target="../media/image87.pn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image" Target="../media/image90.png"/><Relationship Id="rId4" Type="http://schemas.openxmlformats.org/officeDocument/2006/relationships/diagramQuickStyle" Target="../diagrams/quickStyle16.xml"/><Relationship Id="rId9" Type="http://schemas.openxmlformats.org/officeDocument/2006/relationships/image" Target="../media/image89.png"/></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diagramLayout" Target="../diagrams/layout17.xml"/><Relationship Id="rId7" Type="http://schemas.openxmlformats.org/officeDocument/2006/relationships/image" Target="../media/image113.pn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 Id="rId9" Type="http://schemas.openxmlformats.org/officeDocument/2006/relationships/image" Target="../media/image115.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642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81E5E57-9D5F-3B58-A125-851A162D07CC}"/>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a:solidFill>
                  <a:schemeClr val="tx1"/>
                </a:solidFill>
                <a:latin typeface="+mj-lt"/>
                <a:ea typeface="+mj-ea"/>
                <a:cs typeface="+mj-cs"/>
              </a:rPr>
              <a:t>Definiciones de producto</a:t>
            </a:r>
          </a:p>
        </p:txBody>
      </p:sp>
      <p:sp>
        <p:nvSpPr>
          <p:cNvPr id="103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0 estrategias para un lanzamiento de producto exitoso (con ejemplos)">
            <a:extLst>
              <a:ext uri="{FF2B5EF4-FFF2-40B4-BE49-F238E27FC236}">
                <a16:creationId xmlns:a16="http://schemas.microsoft.com/office/drawing/2014/main" id="{14DB40F1-E050-96F0-756F-83480C42D1F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250899"/>
            <a:ext cx="7214616" cy="4328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2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02999" y="1210042"/>
            <a:ext cx="8577815" cy="4407790"/>
          </a:xfrm>
          <a:prstGeom prst="rect">
            <a:avLst/>
          </a:prstGeom>
        </p:spPr>
      </p:pic>
    </p:spTree>
    <p:extLst>
      <p:ext uri="{BB962C8B-B14F-4D97-AF65-F5344CB8AC3E}">
        <p14:creationId xmlns:p14="http://schemas.microsoft.com/office/powerpoint/2010/main" val="4013849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0E01FD2-3363-6B36-616F-0002DA94C0D4}"/>
              </a:ext>
            </a:extLst>
          </p:cNvPr>
          <p:cNvSpPr>
            <a:spLocks noGrp="1"/>
          </p:cNvSpPr>
          <p:nvPr>
            <p:ph type="title"/>
          </p:nvPr>
        </p:nvSpPr>
        <p:spPr>
          <a:xfrm>
            <a:off x="838201" y="345810"/>
            <a:ext cx="5120561" cy="1325563"/>
          </a:xfrm>
        </p:spPr>
        <p:txBody>
          <a:bodyPr>
            <a:normAutofit/>
          </a:bodyPr>
          <a:lstStyle/>
          <a:p>
            <a:r>
              <a:rPr lang="es-CO" dirty="0"/>
              <a:t>Producto</a:t>
            </a:r>
          </a:p>
        </p:txBody>
      </p:sp>
      <p:sp>
        <p:nvSpPr>
          <p:cNvPr id="3" name="Marcador de contenido 2">
            <a:extLst>
              <a:ext uri="{FF2B5EF4-FFF2-40B4-BE49-F238E27FC236}">
                <a16:creationId xmlns:a16="http://schemas.microsoft.com/office/drawing/2014/main" id="{CADBCC1B-E2F8-83B9-8EAC-D367EEEF8DA9}"/>
              </a:ext>
            </a:extLst>
          </p:cNvPr>
          <p:cNvSpPr>
            <a:spLocks noGrp="1"/>
          </p:cNvSpPr>
          <p:nvPr>
            <p:ph idx="1"/>
          </p:nvPr>
        </p:nvSpPr>
        <p:spPr>
          <a:xfrm>
            <a:off x="838201" y="1825625"/>
            <a:ext cx="5092194" cy="4351338"/>
          </a:xfrm>
        </p:spPr>
        <p:txBody>
          <a:bodyPr>
            <a:normAutofit/>
          </a:bodyPr>
          <a:lstStyle/>
          <a:p>
            <a:r>
              <a:rPr lang="es-CO"/>
              <a:t>Producto básico: Arroz</a:t>
            </a:r>
          </a:p>
          <a:p>
            <a:r>
              <a:rPr lang="es-CO"/>
              <a:t>Producto Real: Arroz Diana </a:t>
            </a:r>
          </a:p>
          <a:p>
            <a:r>
              <a:rPr lang="es-CO"/>
              <a:t>Producto aumentado: Club de lealtad, recetas, soporte</a:t>
            </a:r>
          </a:p>
        </p:txBody>
      </p:sp>
      <p:sp>
        <p:nvSpPr>
          <p:cNvPr id="1033" name="Oval 10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descr="Arroz Vitamor DIANA 5000 gr">
            <a:extLst>
              <a:ext uri="{FF2B5EF4-FFF2-40B4-BE49-F238E27FC236}">
                <a16:creationId xmlns:a16="http://schemas.microsoft.com/office/drawing/2014/main" id="{4750C97A-EC96-F5FF-08D0-812C32EE8D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40" r="1"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Arc 103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descr="Bolsas abiertas de varios tipos de semillas">
            <a:extLst>
              <a:ext uri="{FF2B5EF4-FFF2-40B4-BE49-F238E27FC236}">
                <a16:creationId xmlns:a16="http://schemas.microsoft.com/office/drawing/2014/main" id="{CEEC8E46-2D54-5E4D-80B3-79332A5B4919}"/>
              </a:ext>
            </a:extLst>
          </p:cNvPr>
          <p:cNvPicPr>
            <a:picLocks noChangeAspect="1"/>
          </p:cNvPicPr>
          <p:nvPr/>
        </p:nvPicPr>
        <p:blipFill rotWithShape="1">
          <a:blip r:embed="rId3"/>
          <a:srcRect l="8479" r="13426"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510120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30125" t="23557" r="17875" b="8666"/>
          <a:stretch/>
        </p:blipFill>
        <p:spPr>
          <a:xfrm>
            <a:off x="2209800" y="0"/>
            <a:ext cx="7924800" cy="5810250"/>
          </a:xfrm>
          <a:prstGeom prst="rect">
            <a:avLst/>
          </a:prstGeom>
        </p:spPr>
      </p:pic>
    </p:spTree>
    <p:extLst>
      <p:ext uri="{BB962C8B-B14F-4D97-AF65-F5344CB8AC3E}">
        <p14:creationId xmlns:p14="http://schemas.microsoft.com/office/powerpoint/2010/main" val="5488879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99213" y="220750"/>
            <a:ext cx="3683000" cy="1325563"/>
          </a:xfrm>
        </p:spPr>
        <p:txBody>
          <a:bodyPr>
            <a:normAutofit/>
          </a:bodyPr>
          <a:lstStyle/>
          <a:p>
            <a:r>
              <a:rPr lang="es-ES" altLang="es-CO" sz="3600" b="1" dirty="0"/>
              <a:t>Según Durabilidad y </a:t>
            </a:r>
            <a:r>
              <a:rPr lang="es-ES" altLang="es-CO" sz="3600" b="1" dirty="0" err="1"/>
              <a:t>Tangibilidad</a:t>
            </a:r>
            <a:endParaRPr lang="es-CO" sz="3600" b="1"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585677881"/>
              </p:ext>
            </p:extLst>
          </p:nvPr>
        </p:nvGraphicFramePr>
        <p:xfrm>
          <a:off x="2542338" y="2103391"/>
          <a:ext cx="9685618" cy="394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3050809" y="974912"/>
            <a:ext cx="2131522" cy="1418431"/>
          </a:xfrm>
          <a:prstGeom prst="rect">
            <a:avLst/>
          </a:prstGeom>
        </p:spPr>
      </p:pic>
    </p:spTree>
    <p:extLst>
      <p:ext uri="{BB962C8B-B14F-4D97-AF65-F5344CB8AC3E}">
        <p14:creationId xmlns:p14="http://schemas.microsoft.com/office/powerpoint/2010/main" val="3233478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D75A5B51-0925-4835-8511-A0DD17EAA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381000" y="-631801"/>
            <a:ext cx="7129272" cy="2177755"/>
          </a:xfrm>
        </p:spPr>
        <p:txBody>
          <a:bodyPr anchor="b">
            <a:normAutofit/>
          </a:bodyPr>
          <a:lstStyle/>
          <a:p>
            <a:r>
              <a:rPr lang="es-ES" altLang="es-CO" sz="3200" b="1" dirty="0"/>
              <a:t>Bienes de Consumo, varían las estrategias de marketing </a:t>
            </a:r>
            <a:endParaRPr lang="es-CO" sz="3200" b="1" dirty="0"/>
          </a:p>
        </p:txBody>
      </p:sp>
      <p:sp>
        <p:nvSpPr>
          <p:cNvPr id="3081" name="Sketch line">
            <a:extLst>
              <a:ext uri="{FF2B5EF4-FFF2-40B4-BE49-F238E27FC236}">
                <a16:creationId xmlns:a16="http://schemas.microsoft.com/office/drawing/2014/main" id="{5CDFD20D-8E4F-4E3A-AF87-93F23E0D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83" name="Marcador de contenido 2">
            <a:extLst>
              <a:ext uri="{FF2B5EF4-FFF2-40B4-BE49-F238E27FC236}">
                <a16:creationId xmlns:a16="http://schemas.microsoft.com/office/drawing/2014/main" id="{FCA9A736-8699-36C4-EEA0-48DB4FCBF417}"/>
              </a:ext>
            </a:extLst>
          </p:cNvPr>
          <p:cNvGraphicFramePr>
            <a:graphicFrameLocks noGrp="1"/>
          </p:cNvGraphicFramePr>
          <p:nvPr>
            <p:ph idx="1"/>
            <p:extLst>
              <p:ext uri="{D42A27DB-BD31-4B8C-83A1-F6EECF244321}">
                <p14:modId xmlns:p14="http://schemas.microsoft.com/office/powerpoint/2010/main" val="359815856"/>
              </p:ext>
            </p:extLst>
          </p:nvPr>
        </p:nvGraphicFramePr>
        <p:xfrm>
          <a:off x="612648" y="2908005"/>
          <a:ext cx="5946648" cy="3584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Resultado de imagen para mazda"/>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559296" y="2747533"/>
            <a:ext cx="4158803" cy="275070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120C4D65-0206-4618-CB65-76506002BB06}"/>
              </a:ext>
            </a:extLst>
          </p:cNvPr>
          <p:cNvPicPr>
            <a:picLocks noChangeAspect="1"/>
          </p:cNvPicPr>
          <p:nvPr/>
        </p:nvPicPr>
        <p:blipFill>
          <a:blip r:embed="rId8"/>
          <a:stretch>
            <a:fillRect/>
          </a:stretch>
        </p:blipFill>
        <p:spPr>
          <a:xfrm>
            <a:off x="7032763" y="1782167"/>
            <a:ext cx="1926108" cy="1926108"/>
          </a:xfrm>
          <a:prstGeom prst="rect">
            <a:avLst/>
          </a:prstGeom>
        </p:spPr>
      </p:pic>
      <p:pic>
        <p:nvPicPr>
          <p:cNvPr id="7" name="Imagen 6">
            <a:extLst>
              <a:ext uri="{FF2B5EF4-FFF2-40B4-BE49-F238E27FC236}">
                <a16:creationId xmlns:a16="http://schemas.microsoft.com/office/drawing/2014/main" id="{62EB3181-67CE-2CFC-8AD5-F5FFD04BCFE4}"/>
              </a:ext>
            </a:extLst>
          </p:cNvPr>
          <p:cNvPicPr>
            <a:picLocks noChangeAspect="1"/>
          </p:cNvPicPr>
          <p:nvPr/>
        </p:nvPicPr>
        <p:blipFill>
          <a:blip r:embed="rId9"/>
          <a:stretch>
            <a:fillRect/>
          </a:stretch>
        </p:blipFill>
        <p:spPr>
          <a:xfrm>
            <a:off x="6960276" y="5121389"/>
            <a:ext cx="2071082" cy="1377269"/>
          </a:xfrm>
          <a:prstGeom prst="rect">
            <a:avLst/>
          </a:prstGeom>
        </p:spPr>
      </p:pic>
    </p:spTree>
    <p:extLst>
      <p:ext uri="{BB962C8B-B14F-4D97-AF65-F5344CB8AC3E}">
        <p14:creationId xmlns:p14="http://schemas.microsoft.com/office/powerpoint/2010/main" val="943815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Producto básico</a:t>
            </a:r>
            <a:r>
              <a:rPr lang="es-CO" dirty="0"/>
              <a:t>: </a:t>
            </a:r>
          </a:p>
        </p:txBody>
      </p:sp>
      <p:sp>
        <p:nvSpPr>
          <p:cNvPr id="3" name="Marcador de contenido 2"/>
          <p:cNvSpPr>
            <a:spLocks noGrp="1"/>
          </p:cNvSpPr>
          <p:nvPr>
            <p:ph idx="1"/>
          </p:nvPr>
        </p:nvSpPr>
        <p:spPr>
          <a:xfrm>
            <a:off x="1936377" y="1859243"/>
            <a:ext cx="5093677" cy="2234746"/>
          </a:xfrm>
        </p:spPr>
        <p:txBody>
          <a:bodyPr>
            <a:normAutofit fontScale="77500" lnSpcReduction="20000"/>
          </a:bodyPr>
          <a:lstStyle/>
          <a:p>
            <a:r>
              <a:rPr lang="es-CO" dirty="0"/>
              <a:t>El nivel fundamental es el producto básico, el cual contesta la pregunta: </a:t>
            </a:r>
            <a:r>
              <a:rPr lang="es-CO" dirty="0">
                <a:solidFill>
                  <a:srgbClr val="FF0000"/>
                </a:solidFill>
              </a:rPr>
              <a:t>¿Qué está adquiriendo realmente el comprador? </a:t>
            </a:r>
            <a:r>
              <a:rPr lang="es-CO" dirty="0"/>
              <a:t>Cuando el </a:t>
            </a:r>
            <a:r>
              <a:rPr lang="es-CO" dirty="0" err="1"/>
              <a:t>mercadólogo</a:t>
            </a:r>
            <a:r>
              <a:rPr lang="es-CO" dirty="0"/>
              <a:t> diseña los productos, primero debe definir los beneficios básicos del producto, aquellos que resuelven un problema o proporcionan servicios que los consumidores buscan.</a:t>
            </a:r>
          </a:p>
        </p:txBody>
      </p:sp>
      <p:sp>
        <p:nvSpPr>
          <p:cNvPr id="4" name="Rectángulo 3"/>
          <p:cNvSpPr/>
          <p:nvPr/>
        </p:nvSpPr>
        <p:spPr>
          <a:xfrm>
            <a:off x="4046185" y="4149342"/>
            <a:ext cx="6096000" cy="1477328"/>
          </a:xfrm>
          <a:prstGeom prst="rect">
            <a:avLst/>
          </a:prstGeom>
          <a:solidFill>
            <a:schemeClr val="accent2"/>
          </a:solidFill>
        </p:spPr>
        <p:txBody>
          <a:bodyPr>
            <a:spAutoFit/>
          </a:bodyPr>
          <a:lstStyle/>
          <a:p>
            <a:r>
              <a:rPr lang="es-CO" dirty="0">
                <a:solidFill>
                  <a:schemeClr val="bg1"/>
                </a:solidFill>
              </a:rPr>
              <a:t>En su primer nivel es un Producto Básico que corresponde al beneficio esencial que cubre la necesidad básica del consumidor. Por ejemplo un carro debe transportar. Pero este nivel es necesario pero no suficiente para que el consumidor adquiera el producto.</a:t>
            </a:r>
          </a:p>
        </p:txBody>
      </p:sp>
      <p:pic>
        <p:nvPicPr>
          <p:cNvPr id="5" name="Imagen 4"/>
          <p:cNvPicPr>
            <a:picLocks noChangeAspect="1"/>
          </p:cNvPicPr>
          <p:nvPr/>
        </p:nvPicPr>
        <p:blipFill>
          <a:blip r:embed="rId2"/>
          <a:stretch>
            <a:fillRect/>
          </a:stretch>
        </p:blipFill>
        <p:spPr>
          <a:xfrm>
            <a:off x="7627326" y="217143"/>
            <a:ext cx="3726474" cy="3726474"/>
          </a:xfrm>
          <a:prstGeom prst="rect">
            <a:avLst/>
          </a:prstGeom>
        </p:spPr>
      </p:pic>
    </p:spTree>
    <p:extLst>
      <p:ext uri="{BB962C8B-B14F-4D97-AF65-F5344CB8AC3E}">
        <p14:creationId xmlns:p14="http://schemas.microsoft.com/office/powerpoint/2010/main" val="1802046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6264088" y="714141"/>
            <a:ext cx="5730804" cy="4298103"/>
          </a:xfrm>
          <a:prstGeom prst="rect">
            <a:avLst/>
          </a:prstGeom>
        </p:spPr>
      </p:pic>
      <p:sp>
        <p:nvSpPr>
          <p:cNvPr id="2" name="Título 1"/>
          <p:cNvSpPr>
            <a:spLocks noGrp="1"/>
          </p:cNvSpPr>
          <p:nvPr>
            <p:ph type="title"/>
          </p:nvPr>
        </p:nvSpPr>
        <p:spPr/>
        <p:txBody>
          <a:bodyPr/>
          <a:lstStyle/>
          <a:p>
            <a:r>
              <a:rPr lang="es-CO" b="1" dirty="0"/>
              <a:t>Producto real</a:t>
            </a:r>
            <a:r>
              <a:rPr lang="es-CO" dirty="0"/>
              <a:t>: </a:t>
            </a:r>
          </a:p>
        </p:txBody>
      </p:sp>
      <p:sp>
        <p:nvSpPr>
          <p:cNvPr id="3" name="Marcador de contenido 2"/>
          <p:cNvSpPr>
            <a:spLocks noGrp="1"/>
          </p:cNvSpPr>
          <p:nvPr>
            <p:ph idx="1"/>
          </p:nvPr>
        </p:nvSpPr>
        <p:spPr>
          <a:xfrm>
            <a:off x="5005754" y="365125"/>
            <a:ext cx="5890846" cy="1189718"/>
          </a:xfrm>
        </p:spPr>
        <p:txBody>
          <a:bodyPr>
            <a:normAutofit lnSpcReduction="10000"/>
          </a:bodyPr>
          <a:lstStyle/>
          <a:p>
            <a:r>
              <a:rPr lang="es-CO" dirty="0"/>
              <a:t>En el segundo nivel, el planificador de productos debe convertir al beneficio básico en un producto real. </a:t>
            </a:r>
          </a:p>
        </p:txBody>
      </p:sp>
      <p:sp>
        <p:nvSpPr>
          <p:cNvPr id="4" name="Rectángulo 3"/>
          <p:cNvSpPr/>
          <p:nvPr/>
        </p:nvSpPr>
        <p:spPr>
          <a:xfrm>
            <a:off x="2300998" y="1775800"/>
            <a:ext cx="4067908" cy="1938992"/>
          </a:xfrm>
          <a:prstGeom prst="rect">
            <a:avLst/>
          </a:prstGeom>
        </p:spPr>
        <p:txBody>
          <a:bodyPr wrap="square">
            <a:spAutoFit/>
          </a:bodyPr>
          <a:lstStyle/>
          <a:p>
            <a:r>
              <a:rPr lang="es-CO" sz="2400" b="1" i="1" dirty="0"/>
              <a:t>Tiene que desarrollar las características del producto o servicio, tales como diseño, nivel de calidad, marca y empaque. </a:t>
            </a:r>
          </a:p>
        </p:txBody>
      </p:sp>
      <p:sp>
        <p:nvSpPr>
          <p:cNvPr id="6" name="Rectángulo 5"/>
          <p:cNvSpPr/>
          <p:nvPr/>
        </p:nvSpPr>
        <p:spPr>
          <a:xfrm>
            <a:off x="4130834" y="4533958"/>
            <a:ext cx="7328648" cy="1754326"/>
          </a:xfrm>
          <a:prstGeom prst="rect">
            <a:avLst/>
          </a:prstGeom>
        </p:spPr>
        <p:txBody>
          <a:bodyPr wrap="square">
            <a:spAutoFit/>
          </a:bodyPr>
          <a:lstStyle/>
          <a:p>
            <a:r>
              <a:rPr lang="es-CO" dirty="0"/>
              <a:t>Es el segundo nivel de Producto Esperado o Real el que contiene el conjunto de atributos que desean los consumidores y lo diferencian de la competencia. Este nivel esta conformado por el producto y sus características, estilo, empaque, nivel de calidad, durabilidad y confiabilidad, y por supuesto la marca. El consumidor desea un auto de determinada marca y modelo que representa un conjunto de atributos.</a:t>
            </a:r>
          </a:p>
        </p:txBody>
      </p:sp>
    </p:spTree>
    <p:extLst>
      <p:ext uri="{BB962C8B-B14F-4D97-AF65-F5344CB8AC3E}">
        <p14:creationId xmlns:p14="http://schemas.microsoft.com/office/powerpoint/2010/main" val="1459606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81013" y="3752849"/>
            <a:ext cx="3290887" cy="2452687"/>
          </a:xfrm>
        </p:spPr>
        <p:txBody>
          <a:bodyPr anchor="ctr">
            <a:normAutofit/>
          </a:bodyPr>
          <a:lstStyle/>
          <a:p>
            <a:r>
              <a:rPr lang="es-CO" sz="3600" b="1"/>
              <a:t>Producto real </a:t>
            </a:r>
          </a:p>
        </p:txBody>
      </p:sp>
      <p:pic>
        <p:nvPicPr>
          <p:cNvPr id="4" name="Imagen 3"/>
          <p:cNvPicPr>
            <a:picLocks noChangeAspect="1"/>
          </p:cNvPicPr>
          <p:nvPr/>
        </p:nvPicPr>
        <p:blipFill rotWithShape="1">
          <a:blip r:embed="rId2"/>
          <a:srcRect r="1430" b="1"/>
          <a:stretch/>
        </p:blipFill>
        <p:spPr>
          <a:xfrm>
            <a:off x="20" y="292618"/>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Marcador de contenido 2"/>
          <p:cNvSpPr>
            <a:spLocks noGrp="1"/>
          </p:cNvSpPr>
          <p:nvPr>
            <p:ph idx="1"/>
          </p:nvPr>
        </p:nvSpPr>
        <p:spPr>
          <a:xfrm>
            <a:off x="4223982" y="3752850"/>
            <a:ext cx="7485413" cy="2452687"/>
          </a:xfrm>
        </p:spPr>
        <p:txBody>
          <a:bodyPr anchor="ctr">
            <a:normAutofit/>
          </a:bodyPr>
          <a:lstStyle/>
          <a:p>
            <a:r>
              <a:rPr lang="es-CO" sz="1800"/>
              <a:t>Tecnología Mazda que comprende una completa reingeniería del vehículo con desarrollos innovadores en motor, transmisión, carrocería, frenos, dirección y suspensión que aseguran un mejor aprovechamiento de la energía, reduciendo el consumo de combustible, y lo que es mejor, usando gasolina corriente. </a:t>
            </a:r>
          </a:p>
          <a:p>
            <a:r>
              <a:rPr lang="es-CO" sz="1800"/>
              <a:t>Como resultado de esta tecnología se obtiene un vehículo ágil, con altos niveles de seguridad, estabilidad, maniobrabilidad, placentero al conducir y con menores emisiones contaminantes.</a:t>
            </a:r>
          </a:p>
        </p:txBody>
      </p:sp>
    </p:spTree>
    <p:extLst>
      <p:ext uri="{BB962C8B-B14F-4D97-AF65-F5344CB8AC3E}">
        <p14:creationId xmlns:p14="http://schemas.microsoft.com/office/powerpoint/2010/main" val="70194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34115" y="1828371"/>
            <a:ext cx="7143750" cy="3810000"/>
          </a:xfrm>
          <a:prstGeom prst="rect">
            <a:avLst/>
          </a:prstGeom>
        </p:spPr>
      </p:pic>
      <p:sp>
        <p:nvSpPr>
          <p:cNvPr id="2" name="Título 1"/>
          <p:cNvSpPr>
            <a:spLocks noGrp="1"/>
          </p:cNvSpPr>
          <p:nvPr>
            <p:ph type="title"/>
          </p:nvPr>
        </p:nvSpPr>
        <p:spPr/>
        <p:txBody>
          <a:bodyPr/>
          <a:lstStyle/>
          <a:p>
            <a:r>
              <a:rPr lang="es-CO" b="1" dirty="0"/>
              <a:t>Producto aumentado:</a:t>
            </a:r>
            <a:endParaRPr lang="es-CO" dirty="0"/>
          </a:p>
        </p:txBody>
      </p:sp>
      <p:sp>
        <p:nvSpPr>
          <p:cNvPr id="3" name="Marcador de contenido 2"/>
          <p:cNvSpPr>
            <a:spLocks noGrp="1"/>
          </p:cNvSpPr>
          <p:nvPr>
            <p:ph idx="1"/>
          </p:nvPr>
        </p:nvSpPr>
        <p:spPr>
          <a:xfrm>
            <a:off x="1760359" y="1372045"/>
            <a:ext cx="9810364" cy="1325563"/>
          </a:xfrm>
          <a:solidFill>
            <a:srgbClr val="002060"/>
          </a:solidFill>
        </p:spPr>
        <p:txBody>
          <a:bodyPr/>
          <a:lstStyle/>
          <a:p>
            <a:r>
              <a:rPr lang="es-CO" dirty="0">
                <a:solidFill>
                  <a:schemeClr val="bg1"/>
                </a:solidFill>
              </a:rPr>
              <a:t> Producto aumentado alrededor de los beneficios básicos y el producto real, y ofrecer al consumidor servicios y beneficios adicionales.</a:t>
            </a:r>
          </a:p>
        </p:txBody>
      </p:sp>
      <p:sp>
        <p:nvSpPr>
          <p:cNvPr id="4" name="Rectángulo 3"/>
          <p:cNvSpPr/>
          <p:nvPr/>
        </p:nvSpPr>
        <p:spPr>
          <a:xfrm>
            <a:off x="4759879" y="2933356"/>
            <a:ext cx="7033846" cy="2862322"/>
          </a:xfrm>
          <a:prstGeom prst="rect">
            <a:avLst/>
          </a:prstGeom>
          <a:solidFill>
            <a:schemeClr val="bg1">
              <a:alpha val="75000"/>
            </a:schemeClr>
          </a:solidFill>
        </p:spPr>
        <p:txBody>
          <a:bodyPr wrap="square">
            <a:spAutoFit/>
          </a:bodyPr>
          <a:lstStyle/>
          <a:p>
            <a:pPr marL="285750" indent="-285750">
              <a:buFont typeface="Arial" panose="020B0604020202020204" pitchFamily="34" charset="0"/>
              <a:buChar char="•"/>
            </a:pPr>
            <a:r>
              <a:rPr lang="es-CO" dirty="0"/>
              <a:t>El tercer nivel corresponde al Producto Ampliado o Aumentado. </a:t>
            </a:r>
          </a:p>
          <a:p>
            <a:pPr marL="285750" indent="-285750">
              <a:buFont typeface="Arial" panose="020B0604020202020204" pitchFamily="34" charset="0"/>
              <a:buChar char="•"/>
            </a:pPr>
            <a:r>
              <a:rPr lang="es-CO" dirty="0"/>
              <a:t>Conforman este nivel, el conjunto de servicios asociados a un producto que permiten aumentar su diferenciación y sorprender al consumidor.</a:t>
            </a:r>
          </a:p>
          <a:p>
            <a:pPr marL="285750" indent="-285750">
              <a:buFont typeface="Arial" panose="020B0604020202020204" pitchFamily="34" charset="0"/>
              <a:buChar char="•"/>
            </a:pPr>
            <a:r>
              <a:rPr lang="es-CO" dirty="0"/>
              <a:t>Podríamos incluir en este nivel: garantía, facilidad de pedido, entrega, instalación, financiación, mantenimiento, asesoría técnica, capacitación, servicio post venta, etc. </a:t>
            </a:r>
          </a:p>
          <a:p>
            <a:pPr marL="285750" indent="-285750">
              <a:buFont typeface="Arial" panose="020B0604020202020204" pitchFamily="34" charset="0"/>
              <a:buChar char="•"/>
            </a:pPr>
            <a:r>
              <a:rPr lang="es-CO" dirty="0"/>
              <a:t>Cualquier servicio que agregue valor al producto puede ser incorporado en el Producto Ampliado, y solo depende de la creatividad de los desarrolladores del producto.</a:t>
            </a:r>
          </a:p>
        </p:txBody>
      </p:sp>
    </p:spTree>
    <p:extLst>
      <p:ext uri="{BB962C8B-B14F-4D97-AF65-F5344CB8AC3E}">
        <p14:creationId xmlns:p14="http://schemas.microsoft.com/office/powerpoint/2010/main" val="2449917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774743"/>
          </a:xfrm>
        </p:spPr>
        <p:txBody>
          <a:bodyPr/>
          <a:lstStyle/>
          <a:p>
            <a:r>
              <a:rPr lang="es-CO" dirty="0"/>
              <a:t>Producto</a:t>
            </a:r>
          </a:p>
        </p:txBody>
      </p:sp>
      <p:graphicFrame>
        <p:nvGraphicFramePr>
          <p:cNvPr id="5" name="Marcador de contenido 4">
            <a:extLst>
              <a:ext uri="{FF2B5EF4-FFF2-40B4-BE49-F238E27FC236}">
                <a16:creationId xmlns:a16="http://schemas.microsoft.com/office/drawing/2014/main" id="{C6C432A6-AD3E-D442-869E-4D26F12A925A}"/>
              </a:ext>
            </a:extLst>
          </p:cNvPr>
          <p:cNvGraphicFramePr>
            <a:graphicFrameLocks noGrp="1"/>
          </p:cNvGraphicFramePr>
          <p:nvPr>
            <p:ph idx="1"/>
            <p:extLst>
              <p:ext uri="{D42A27DB-BD31-4B8C-83A1-F6EECF244321}">
                <p14:modId xmlns:p14="http://schemas.microsoft.com/office/powerpoint/2010/main" val="2198321222"/>
              </p:ext>
            </p:extLst>
          </p:nvPr>
        </p:nvGraphicFramePr>
        <p:xfrm>
          <a:off x="703557" y="1139868"/>
          <a:ext cx="6135654" cy="4339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p:cNvPicPr>
            <a:picLocks noChangeAspect="1"/>
          </p:cNvPicPr>
          <p:nvPr/>
        </p:nvPicPr>
        <p:blipFill>
          <a:blip r:embed="rId7"/>
          <a:stretch>
            <a:fillRect/>
          </a:stretch>
        </p:blipFill>
        <p:spPr>
          <a:xfrm>
            <a:off x="7228587" y="1876855"/>
            <a:ext cx="4338125" cy="2992704"/>
          </a:xfrm>
          <a:prstGeom prst="rect">
            <a:avLst/>
          </a:prstGeom>
        </p:spPr>
      </p:pic>
    </p:spTree>
    <p:extLst>
      <p:ext uri="{BB962C8B-B14F-4D97-AF65-F5344CB8AC3E}">
        <p14:creationId xmlns:p14="http://schemas.microsoft.com/office/powerpoint/2010/main" val="101287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12648" y="365125"/>
            <a:ext cx="5295015" cy="2063808"/>
          </a:xfrm>
        </p:spPr>
        <p:txBody>
          <a:bodyPr anchor="b">
            <a:normAutofit/>
          </a:bodyPr>
          <a:lstStyle/>
          <a:p>
            <a:r>
              <a:rPr lang="es-CO" sz="5400"/>
              <a:t>Tipos de productos </a:t>
            </a:r>
          </a:p>
        </p:txBody>
      </p:sp>
      <p:pic>
        <p:nvPicPr>
          <p:cNvPr id="6" name="Imagen 5"/>
          <p:cNvPicPr>
            <a:picLocks noChangeAspect="1"/>
          </p:cNvPicPr>
          <p:nvPr/>
        </p:nvPicPr>
        <p:blipFill>
          <a:blip r:embed="rId2"/>
          <a:stretch>
            <a:fillRect/>
          </a:stretch>
        </p:blipFill>
        <p:spPr>
          <a:xfrm>
            <a:off x="6583985" y="365125"/>
            <a:ext cx="2438400" cy="2194560"/>
          </a:xfrm>
          <a:prstGeom prst="rect">
            <a:avLst/>
          </a:prstGeom>
        </p:spPr>
      </p:pic>
      <p:pic>
        <p:nvPicPr>
          <p:cNvPr id="5" name="Imagen 4"/>
          <p:cNvPicPr>
            <a:picLocks noChangeAspect="1"/>
          </p:cNvPicPr>
          <p:nvPr/>
        </p:nvPicPr>
        <p:blipFill>
          <a:blip r:embed="rId3"/>
          <a:stretch>
            <a:fillRect/>
          </a:stretch>
        </p:blipFill>
        <p:spPr>
          <a:xfrm>
            <a:off x="9287394" y="462068"/>
            <a:ext cx="2540538" cy="2000673"/>
          </a:xfrm>
          <a:prstGeom prst="rect">
            <a:avLst/>
          </a:prstGeom>
        </p:spPr>
      </p:pic>
      <p:sp>
        <p:nvSpPr>
          <p:cNvPr id="13"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p:cNvPicPr>
            <a:picLocks noChangeAspect="1"/>
          </p:cNvPicPr>
          <p:nvPr/>
        </p:nvPicPr>
        <p:blipFill>
          <a:blip r:embed="rId4"/>
          <a:stretch>
            <a:fillRect/>
          </a:stretch>
        </p:blipFill>
        <p:spPr>
          <a:xfrm>
            <a:off x="6625584" y="2766251"/>
            <a:ext cx="5109679" cy="3410711"/>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2902271534"/>
              </p:ext>
            </p:extLst>
          </p:nvPr>
        </p:nvGraphicFramePr>
        <p:xfrm>
          <a:off x="612648" y="2908005"/>
          <a:ext cx="5295015" cy="32689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4318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Elementos del producto </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2220631419"/>
              </p:ext>
            </p:extLst>
          </p:nvPr>
        </p:nvGraphicFramePr>
        <p:xfrm>
          <a:off x="1740647" y="1541743"/>
          <a:ext cx="10778392" cy="1692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Resultado de imagen para salsa de tomate fruc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9104" y="3388512"/>
            <a:ext cx="2654711" cy="2172037"/>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3332167" y="4474530"/>
            <a:ext cx="6986954" cy="923330"/>
          </a:xfrm>
          <a:prstGeom prst="rect">
            <a:avLst/>
          </a:prstGeom>
        </p:spPr>
        <p:txBody>
          <a:bodyPr wrap="square">
            <a:spAutoFit/>
          </a:bodyPr>
          <a:lstStyle/>
          <a:p>
            <a:r>
              <a:rPr lang="es-CO" dirty="0"/>
              <a:t>Salsa de tomate </a:t>
            </a:r>
            <a:r>
              <a:rPr lang="es-CO" dirty="0" err="1"/>
              <a:t>Fruco</a:t>
            </a:r>
            <a:r>
              <a:rPr lang="es-CO" dirty="0"/>
              <a:t> está hecha con tomates 100% Naturales</a:t>
            </a:r>
          </a:p>
          <a:p>
            <a:endParaRPr lang="es-CO" dirty="0"/>
          </a:p>
          <a:p>
            <a:r>
              <a:rPr lang="es-CO" dirty="0"/>
              <a:t>La salsa de tomate en botella de vidrio no contiene conservantes</a:t>
            </a:r>
          </a:p>
        </p:txBody>
      </p:sp>
    </p:spTree>
    <p:extLst>
      <p:ext uri="{BB962C8B-B14F-4D97-AF65-F5344CB8AC3E}">
        <p14:creationId xmlns:p14="http://schemas.microsoft.com/office/powerpoint/2010/main" val="47356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9" name="Rectangle 2058">
            <a:extLst>
              <a:ext uri="{FF2B5EF4-FFF2-40B4-BE49-F238E27FC236}">
                <a16:creationId xmlns:a16="http://schemas.microsoft.com/office/drawing/2014/main" id="{94BFCCA4-109C-4B21-816E-144FE75C3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30918" y="643465"/>
            <a:ext cx="3895359" cy="1846615"/>
          </a:xfrm>
        </p:spPr>
        <p:txBody>
          <a:bodyPr anchor="b">
            <a:normAutofit/>
          </a:bodyPr>
          <a:lstStyle/>
          <a:p>
            <a:r>
              <a:rPr lang="es-CO" sz="5400"/>
              <a:t>Elementos del producto </a:t>
            </a:r>
          </a:p>
        </p:txBody>
      </p:sp>
      <p:sp>
        <p:nvSpPr>
          <p:cNvPr id="2061" name="sketch line">
            <a:extLst>
              <a:ext uri="{FF2B5EF4-FFF2-40B4-BE49-F238E27FC236}">
                <a16:creationId xmlns:a16="http://schemas.microsoft.com/office/drawing/2014/main" id="{0059B5C0-FEC8-4370-AF45-02E3AEF6FA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659144"/>
            <a:ext cx="3566160" cy="18288"/>
          </a:xfrm>
          <a:custGeom>
            <a:avLst/>
            <a:gdLst>
              <a:gd name="connsiteX0" fmla="*/ 0 w 3566160"/>
              <a:gd name="connsiteY0" fmla="*/ 0 h 18288"/>
              <a:gd name="connsiteX1" fmla="*/ 665683 w 3566160"/>
              <a:gd name="connsiteY1" fmla="*/ 0 h 18288"/>
              <a:gd name="connsiteX2" fmla="*/ 1331366 w 3566160"/>
              <a:gd name="connsiteY2" fmla="*/ 0 h 18288"/>
              <a:gd name="connsiteX3" fmla="*/ 1818742 w 3566160"/>
              <a:gd name="connsiteY3" fmla="*/ 0 h 18288"/>
              <a:gd name="connsiteX4" fmla="*/ 2413102 w 3566160"/>
              <a:gd name="connsiteY4" fmla="*/ 0 h 18288"/>
              <a:gd name="connsiteX5" fmla="*/ 2936138 w 3566160"/>
              <a:gd name="connsiteY5" fmla="*/ 0 h 18288"/>
              <a:gd name="connsiteX6" fmla="*/ 3566160 w 3566160"/>
              <a:gd name="connsiteY6" fmla="*/ 0 h 18288"/>
              <a:gd name="connsiteX7" fmla="*/ 3566160 w 3566160"/>
              <a:gd name="connsiteY7" fmla="*/ 18288 h 18288"/>
              <a:gd name="connsiteX8" fmla="*/ 2971800 w 3566160"/>
              <a:gd name="connsiteY8" fmla="*/ 18288 h 18288"/>
              <a:gd name="connsiteX9" fmla="*/ 2448763 w 3566160"/>
              <a:gd name="connsiteY9" fmla="*/ 18288 h 18288"/>
              <a:gd name="connsiteX10" fmla="*/ 1854403 w 3566160"/>
              <a:gd name="connsiteY10" fmla="*/ 18288 h 18288"/>
              <a:gd name="connsiteX11" fmla="*/ 1295705 w 3566160"/>
              <a:gd name="connsiteY11" fmla="*/ 18288 h 18288"/>
              <a:gd name="connsiteX12" fmla="*/ 772668 w 3566160"/>
              <a:gd name="connsiteY12" fmla="*/ 18288 h 18288"/>
              <a:gd name="connsiteX13" fmla="*/ 0 w 3566160"/>
              <a:gd name="connsiteY13" fmla="*/ 18288 h 18288"/>
              <a:gd name="connsiteX14" fmla="*/ 0 w 356616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66160" h="18288" fill="none" extrusionOk="0">
                <a:moveTo>
                  <a:pt x="0" y="0"/>
                </a:moveTo>
                <a:cubicBezTo>
                  <a:pt x="222644" y="15773"/>
                  <a:pt x="447078" y="-30288"/>
                  <a:pt x="665683" y="0"/>
                </a:cubicBezTo>
                <a:cubicBezTo>
                  <a:pt x="884288" y="30288"/>
                  <a:pt x="1132425" y="-6167"/>
                  <a:pt x="1331366" y="0"/>
                </a:cubicBezTo>
                <a:cubicBezTo>
                  <a:pt x="1530307" y="6167"/>
                  <a:pt x="1680942" y="17562"/>
                  <a:pt x="1818742" y="0"/>
                </a:cubicBezTo>
                <a:cubicBezTo>
                  <a:pt x="1956542" y="-17562"/>
                  <a:pt x="2130227" y="23032"/>
                  <a:pt x="2413102" y="0"/>
                </a:cubicBezTo>
                <a:cubicBezTo>
                  <a:pt x="2695977" y="-23032"/>
                  <a:pt x="2679988" y="-13260"/>
                  <a:pt x="2936138" y="0"/>
                </a:cubicBezTo>
                <a:cubicBezTo>
                  <a:pt x="3192288" y="13260"/>
                  <a:pt x="3378668" y="16268"/>
                  <a:pt x="3566160" y="0"/>
                </a:cubicBezTo>
                <a:cubicBezTo>
                  <a:pt x="3566199" y="7328"/>
                  <a:pt x="3566779" y="9982"/>
                  <a:pt x="3566160" y="18288"/>
                </a:cubicBezTo>
                <a:cubicBezTo>
                  <a:pt x="3315478" y="45899"/>
                  <a:pt x="3188272" y="-7574"/>
                  <a:pt x="2971800" y="18288"/>
                </a:cubicBezTo>
                <a:cubicBezTo>
                  <a:pt x="2755328" y="44150"/>
                  <a:pt x="2598570" y="34692"/>
                  <a:pt x="2448763" y="18288"/>
                </a:cubicBezTo>
                <a:cubicBezTo>
                  <a:pt x="2298956" y="1884"/>
                  <a:pt x="2011344" y="-7043"/>
                  <a:pt x="1854403" y="18288"/>
                </a:cubicBezTo>
                <a:cubicBezTo>
                  <a:pt x="1697462" y="43619"/>
                  <a:pt x="1444994" y="618"/>
                  <a:pt x="1295705" y="18288"/>
                </a:cubicBezTo>
                <a:cubicBezTo>
                  <a:pt x="1146416" y="35958"/>
                  <a:pt x="965401" y="42167"/>
                  <a:pt x="772668" y="18288"/>
                </a:cubicBezTo>
                <a:cubicBezTo>
                  <a:pt x="579935" y="-5591"/>
                  <a:pt x="352420" y="-19381"/>
                  <a:pt x="0" y="18288"/>
                </a:cubicBezTo>
                <a:cubicBezTo>
                  <a:pt x="-593" y="9736"/>
                  <a:pt x="244" y="6610"/>
                  <a:pt x="0" y="0"/>
                </a:cubicBezTo>
                <a:close/>
              </a:path>
              <a:path w="3566160" h="18288" stroke="0" extrusionOk="0">
                <a:moveTo>
                  <a:pt x="0" y="0"/>
                </a:moveTo>
                <a:cubicBezTo>
                  <a:pt x="169947" y="-5008"/>
                  <a:pt x="340602" y="-17518"/>
                  <a:pt x="594360" y="0"/>
                </a:cubicBezTo>
                <a:cubicBezTo>
                  <a:pt x="848118" y="17518"/>
                  <a:pt x="997921" y="8866"/>
                  <a:pt x="1224382" y="0"/>
                </a:cubicBezTo>
                <a:cubicBezTo>
                  <a:pt x="1450843" y="-8866"/>
                  <a:pt x="1572343" y="8392"/>
                  <a:pt x="1783080" y="0"/>
                </a:cubicBezTo>
                <a:cubicBezTo>
                  <a:pt x="1993817" y="-8392"/>
                  <a:pt x="2266728" y="2126"/>
                  <a:pt x="2448763" y="0"/>
                </a:cubicBezTo>
                <a:cubicBezTo>
                  <a:pt x="2630798" y="-2126"/>
                  <a:pt x="2815508" y="-13843"/>
                  <a:pt x="3043123" y="0"/>
                </a:cubicBezTo>
                <a:cubicBezTo>
                  <a:pt x="3270738" y="13843"/>
                  <a:pt x="3420568" y="2184"/>
                  <a:pt x="3566160" y="0"/>
                </a:cubicBezTo>
                <a:cubicBezTo>
                  <a:pt x="3566487" y="8595"/>
                  <a:pt x="3566088" y="13110"/>
                  <a:pt x="3566160" y="18288"/>
                </a:cubicBezTo>
                <a:cubicBezTo>
                  <a:pt x="3421748" y="9323"/>
                  <a:pt x="3176383" y="-3939"/>
                  <a:pt x="2971800" y="18288"/>
                </a:cubicBezTo>
                <a:cubicBezTo>
                  <a:pt x="2767217" y="40515"/>
                  <a:pt x="2590769" y="4336"/>
                  <a:pt x="2306117" y="18288"/>
                </a:cubicBezTo>
                <a:cubicBezTo>
                  <a:pt x="2021465" y="32240"/>
                  <a:pt x="1860727" y="-9280"/>
                  <a:pt x="1676095" y="18288"/>
                </a:cubicBezTo>
                <a:cubicBezTo>
                  <a:pt x="1491463" y="45856"/>
                  <a:pt x="1329173" y="5765"/>
                  <a:pt x="1153058" y="18288"/>
                </a:cubicBezTo>
                <a:cubicBezTo>
                  <a:pt x="976943" y="30811"/>
                  <a:pt x="895178" y="4751"/>
                  <a:pt x="665683" y="18288"/>
                </a:cubicBezTo>
                <a:cubicBezTo>
                  <a:pt x="436189" y="31825"/>
                  <a:pt x="302924" y="2002"/>
                  <a:pt x="0" y="18288"/>
                </a:cubicBezTo>
                <a:cubicBezTo>
                  <a:pt x="822" y="10564"/>
                  <a:pt x="-23" y="45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44897650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p:cNvPicPr>
            <a:picLocks noChangeAspect="1"/>
          </p:cNvPicPr>
          <p:nvPr/>
        </p:nvPicPr>
        <p:blipFill>
          <a:blip r:embed="rId2"/>
          <a:stretch>
            <a:fillRect/>
          </a:stretch>
        </p:blipFill>
        <p:spPr>
          <a:xfrm>
            <a:off x="7040880" y="3401392"/>
            <a:ext cx="3099816" cy="2534099"/>
          </a:xfrm>
          <a:prstGeom prst="rect">
            <a:avLst/>
          </a:prstGeom>
        </p:spPr>
      </p:pic>
      <p:pic>
        <p:nvPicPr>
          <p:cNvPr id="2054" name="Picture 6" descr="Resultado de imagen para iphone 10 empaque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4488" y="447375"/>
            <a:ext cx="4842548" cy="27481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chocolatina jet"/>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92624" y="4103347"/>
            <a:ext cx="3099816" cy="178239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alsa de Tomate Fruco - Salsas Fruco"/>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247888" y="3426515"/>
            <a:ext cx="3785616" cy="23122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Marcador de contenido 4"/>
          <p:cNvGraphicFramePr>
            <a:graphicFrameLocks noGrp="1"/>
          </p:cNvGraphicFramePr>
          <p:nvPr>
            <p:ph idx="1"/>
            <p:extLst>
              <p:ext uri="{D42A27DB-BD31-4B8C-83A1-F6EECF244321}">
                <p14:modId xmlns:p14="http://schemas.microsoft.com/office/powerpoint/2010/main" val="1703095552"/>
              </p:ext>
            </p:extLst>
          </p:nvPr>
        </p:nvGraphicFramePr>
        <p:xfrm>
          <a:off x="630936" y="2807167"/>
          <a:ext cx="3895522" cy="33863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601708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Valores añadidos e imagen del producto </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925008039"/>
              </p:ext>
            </p:extLst>
          </p:nvPr>
        </p:nvGraphicFramePr>
        <p:xfrm>
          <a:off x="1303618" y="1496919"/>
          <a:ext cx="10778392" cy="2559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1161709" y="3437989"/>
            <a:ext cx="2729950" cy="2047463"/>
          </a:xfrm>
          <a:prstGeom prst="rect">
            <a:avLst/>
          </a:prstGeom>
        </p:spPr>
      </p:pic>
      <p:pic>
        <p:nvPicPr>
          <p:cNvPr id="4" name="Imagen 3"/>
          <p:cNvPicPr>
            <a:picLocks noChangeAspect="1"/>
          </p:cNvPicPr>
          <p:nvPr/>
        </p:nvPicPr>
        <p:blipFill>
          <a:blip r:embed="rId8"/>
          <a:stretch>
            <a:fillRect/>
          </a:stretch>
        </p:blipFill>
        <p:spPr>
          <a:xfrm>
            <a:off x="4357077" y="3587071"/>
            <a:ext cx="3079750" cy="1749298"/>
          </a:xfrm>
          <a:prstGeom prst="rect">
            <a:avLst/>
          </a:prstGeom>
        </p:spPr>
      </p:pic>
      <p:pic>
        <p:nvPicPr>
          <p:cNvPr id="6" name="Imagen 5"/>
          <p:cNvPicPr>
            <a:picLocks noChangeAspect="1"/>
          </p:cNvPicPr>
          <p:nvPr/>
        </p:nvPicPr>
        <p:blipFill>
          <a:blip r:embed="rId9"/>
          <a:stretch>
            <a:fillRect/>
          </a:stretch>
        </p:blipFill>
        <p:spPr>
          <a:xfrm>
            <a:off x="7859712" y="3587071"/>
            <a:ext cx="3494088" cy="1781300"/>
          </a:xfrm>
          <a:prstGeom prst="rect">
            <a:avLst/>
          </a:prstGeom>
        </p:spPr>
      </p:pic>
      <p:pic>
        <p:nvPicPr>
          <p:cNvPr id="7" name="Imagen 6"/>
          <p:cNvPicPr>
            <a:picLocks noChangeAspect="1"/>
          </p:cNvPicPr>
          <p:nvPr/>
        </p:nvPicPr>
        <p:blipFill>
          <a:blip r:embed="rId7"/>
          <a:stretch>
            <a:fillRect/>
          </a:stretch>
        </p:blipFill>
        <p:spPr>
          <a:xfrm>
            <a:off x="1314109" y="3590389"/>
            <a:ext cx="2729950" cy="2047463"/>
          </a:xfrm>
          <a:prstGeom prst="rect">
            <a:avLst/>
          </a:prstGeom>
        </p:spPr>
      </p:pic>
      <p:pic>
        <p:nvPicPr>
          <p:cNvPr id="8" name="Imagen 7"/>
          <p:cNvPicPr>
            <a:picLocks noChangeAspect="1"/>
          </p:cNvPicPr>
          <p:nvPr/>
        </p:nvPicPr>
        <p:blipFill>
          <a:blip r:embed="rId8"/>
          <a:stretch>
            <a:fillRect/>
          </a:stretch>
        </p:blipFill>
        <p:spPr>
          <a:xfrm>
            <a:off x="4509477" y="3739471"/>
            <a:ext cx="3079750" cy="1749298"/>
          </a:xfrm>
          <a:prstGeom prst="rect">
            <a:avLst/>
          </a:prstGeom>
        </p:spPr>
      </p:pic>
      <p:pic>
        <p:nvPicPr>
          <p:cNvPr id="9" name="Imagen 8"/>
          <p:cNvPicPr>
            <a:picLocks noChangeAspect="1"/>
          </p:cNvPicPr>
          <p:nvPr/>
        </p:nvPicPr>
        <p:blipFill>
          <a:blip r:embed="rId9"/>
          <a:stretch>
            <a:fillRect/>
          </a:stretch>
        </p:blipFill>
        <p:spPr>
          <a:xfrm>
            <a:off x="8012112" y="3739471"/>
            <a:ext cx="3494088" cy="1781300"/>
          </a:xfrm>
          <a:prstGeom prst="rect">
            <a:avLst/>
          </a:prstGeom>
        </p:spPr>
      </p:pic>
    </p:spTree>
    <p:extLst>
      <p:ext uri="{BB962C8B-B14F-4D97-AF65-F5344CB8AC3E}">
        <p14:creationId xmlns:p14="http://schemas.microsoft.com/office/powerpoint/2010/main" val="3394234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630936" y="639520"/>
            <a:ext cx="3429000" cy="1719072"/>
          </a:xfrm>
        </p:spPr>
        <p:txBody>
          <a:bodyPr anchor="b">
            <a:normAutofit fontScale="90000"/>
          </a:bodyPr>
          <a:lstStyle/>
          <a:p>
            <a:r>
              <a:rPr lang="es-CO" sz="5000" b="1"/>
              <a:t>La propuesta de valor </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p:cNvSpPr>
            <a:spLocks noGrp="1"/>
          </p:cNvSpPr>
          <p:nvPr>
            <p:ph idx="1"/>
          </p:nvPr>
        </p:nvSpPr>
        <p:spPr>
          <a:xfrm>
            <a:off x="630936" y="2807208"/>
            <a:ext cx="3429000" cy="3410712"/>
          </a:xfrm>
        </p:spPr>
        <p:txBody>
          <a:bodyPr anchor="t">
            <a:normAutofit/>
          </a:bodyPr>
          <a:lstStyle/>
          <a:p>
            <a:pPr marL="0" indent="0">
              <a:buNone/>
            </a:pPr>
            <a:r>
              <a:rPr lang="es-CO" sz="2200"/>
              <a:t>Engloba toda una serie de </a:t>
            </a:r>
            <a:r>
              <a:rPr lang="es-CO" sz="2200" b="1"/>
              <a:t>beneficios funcionales, emocionales y experiencias que la empresa aporta al cliente y que éste reconoce como diferentes y únicos</a:t>
            </a:r>
            <a:r>
              <a:rPr lang="es-CO" sz="2200"/>
              <a:t> de la marca con respecto a su competencia.</a:t>
            </a:r>
          </a:p>
        </p:txBody>
      </p:sp>
      <p:pic>
        <p:nvPicPr>
          <p:cNvPr id="5" name="Imagen 4"/>
          <p:cNvPicPr>
            <a:picLocks noChangeAspect="1"/>
          </p:cNvPicPr>
          <p:nvPr/>
        </p:nvPicPr>
        <p:blipFill>
          <a:blip r:embed="rId2"/>
          <a:stretch>
            <a:fillRect/>
          </a:stretch>
        </p:blipFill>
        <p:spPr>
          <a:xfrm>
            <a:off x="4654296" y="1452810"/>
            <a:ext cx="6903720" cy="3952379"/>
          </a:xfrm>
          <a:prstGeom prst="rect">
            <a:avLst/>
          </a:prstGeom>
        </p:spPr>
      </p:pic>
    </p:spTree>
    <p:extLst>
      <p:ext uri="{BB962C8B-B14F-4D97-AF65-F5344CB8AC3E}">
        <p14:creationId xmlns:p14="http://schemas.microsoft.com/office/powerpoint/2010/main" val="3030806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ítulo 1"/>
          <p:cNvSpPr>
            <a:spLocks noGrp="1"/>
          </p:cNvSpPr>
          <p:nvPr>
            <p:ph type="title"/>
          </p:nvPr>
        </p:nvSpPr>
        <p:spPr>
          <a:xfrm>
            <a:off x="5894962" y="479493"/>
            <a:ext cx="5458838" cy="1325563"/>
          </a:xfrm>
        </p:spPr>
        <p:txBody>
          <a:bodyPr>
            <a:normAutofit/>
          </a:bodyPr>
          <a:lstStyle/>
          <a:p>
            <a:r>
              <a:rPr lang="es-CO" b="1" dirty="0"/>
              <a:t>La propuesta de valor </a:t>
            </a: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p:cNvPicPr>
            <a:picLocks noChangeAspect="1"/>
          </p:cNvPicPr>
          <p:nvPr/>
        </p:nvPicPr>
        <p:blipFill>
          <a:blip r:embed="rId2"/>
          <a:stretch>
            <a:fillRect/>
          </a:stretch>
        </p:blipFill>
        <p:spPr>
          <a:xfrm>
            <a:off x="703182" y="1976603"/>
            <a:ext cx="4777381" cy="273505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Marcador de contenido 2"/>
          <p:cNvSpPr>
            <a:spLocks noGrp="1"/>
          </p:cNvSpPr>
          <p:nvPr>
            <p:ph idx="1"/>
          </p:nvPr>
        </p:nvSpPr>
        <p:spPr>
          <a:xfrm>
            <a:off x="5894962" y="1984443"/>
            <a:ext cx="5458838" cy="4192520"/>
          </a:xfrm>
        </p:spPr>
        <p:txBody>
          <a:bodyPr>
            <a:normAutofit/>
          </a:bodyPr>
          <a:lstStyle/>
          <a:p>
            <a:pPr marL="0" indent="0">
              <a:buNone/>
            </a:pPr>
            <a:r>
              <a:rPr lang="es-CO" dirty="0"/>
              <a:t>La propuesta de valor de una empresa representa </a:t>
            </a:r>
            <a:r>
              <a:rPr lang="es-CO" b="1"/>
              <a:t>la promesa que la empresa realiza a su cliente a cambio de que éste adquiera su producto o servicio</a:t>
            </a:r>
          </a:p>
        </p:txBody>
      </p:sp>
    </p:spTree>
    <p:extLst>
      <p:ext uri="{BB962C8B-B14F-4D97-AF65-F5344CB8AC3E}">
        <p14:creationId xmlns:p14="http://schemas.microsoft.com/office/powerpoint/2010/main" val="3950160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Ejemplos de propuesta de valor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398541602"/>
              </p:ext>
            </p:extLst>
          </p:nvPr>
        </p:nvGraphicFramePr>
        <p:xfrm>
          <a:off x="1538288" y="1570893"/>
          <a:ext cx="9612600" cy="37396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a:stretch>
            <a:fillRect/>
          </a:stretch>
        </p:blipFill>
        <p:spPr>
          <a:xfrm>
            <a:off x="1282791" y="1560414"/>
            <a:ext cx="9626418" cy="3737172"/>
          </a:xfrm>
          <a:prstGeom prst="rect">
            <a:avLst/>
          </a:prstGeom>
        </p:spPr>
      </p:pic>
    </p:spTree>
    <p:extLst>
      <p:ext uri="{BB962C8B-B14F-4D97-AF65-F5344CB8AC3E}">
        <p14:creationId xmlns:p14="http://schemas.microsoft.com/office/powerpoint/2010/main" val="2872740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7772400" cy="5829300"/>
          </a:xfrm>
          <a:prstGeom prst="rect">
            <a:avLst/>
          </a:prstGeom>
        </p:spPr>
      </p:pic>
      <p:sp>
        <p:nvSpPr>
          <p:cNvPr id="2" name="Título 1"/>
          <p:cNvSpPr>
            <a:spLocks noGrp="1"/>
          </p:cNvSpPr>
          <p:nvPr>
            <p:ph type="title"/>
          </p:nvPr>
        </p:nvSpPr>
        <p:spPr>
          <a:xfrm>
            <a:off x="404446" y="165833"/>
            <a:ext cx="10515600" cy="1325563"/>
          </a:xfrm>
        </p:spPr>
        <p:txBody>
          <a:bodyPr>
            <a:normAutofit fontScale="90000"/>
          </a:bodyPr>
          <a:lstStyle/>
          <a:p>
            <a:r>
              <a:rPr lang="es-CO" b="1" dirty="0">
                <a:solidFill>
                  <a:schemeClr val="accent4"/>
                </a:solidFill>
              </a:rPr>
              <a:t>Para el desarrollo de la oferta de valor debemos hacernos las siguientes preguntas:</a:t>
            </a:r>
            <a:br>
              <a:rPr lang="es-CO" dirty="0"/>
            </a:b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310043318"/>
              </p:ext>
            </p:extLst>
          </p:nvPr>
        </p:nvGraphicFramePr>
        <p:xfrm>
          <a:off x="3780692" y="828614"/>
          <a:ext cx="8411308" cy="5270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39897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3305909" y="1010015"/>
            <a:ext cx="9343292" cy="4832737"/>
          </a:xfrm>
          <a:prstGeom prst="rect">
            <a:avLst/>
          </a:prstGeom>
        </p:spPr>
      </p:pic>
      <p:sp>
        <p:nvSpPr>
          <p:cNvPr id="2" name="Título 1"/>
          <p:cNvSpPr>
            <a:spLocks noGrp="1"/>
          </p:cNvSpPr>
          <p:nvPr>
            <p:ph type="title"/>
          </p:nvPr>
        </p:nvSpPr>
        <p:spPr>
          <a:xfrm>
            <a:off x="420007" y="108329"/>
            <a:ext cx="5040086" cy="1325563"/>
          </a:xfrm>
        </p:spPr>
        <p:txBody>
          <a:bodyPr>
            <a:normAutofit/>
          </a:bodyPr>
          <a:lstStyle/>
          <a:p>
            <a:r>
              <a:rPr lang="es-CO" b="1" dirty="0"/>
              <a:t>Elementos de la propuesta de valor </a:t>
            </a:r>
          </a:p>
        </p:txBody>
      </p:sp>
      <p:sp>
        <p:nvSpPr>
          <p:cNvPr id="5" name="Rectángulo 4"/>
          <p:cNvSpPr/>
          <p:nvPr/>
        </p:nvSpPr>
        <p:spPr>
          <a:xfrm>
            <a:off x="4818184" y="1946032"/>
            <a:ext cx="3188678" cy="3477875"/>
          </a:xfrm>
          <a:prstGeom prst="rect">
            <a:avLst/>
          </a:prstGeom>
        </p:spPr>
        <p:txBody>
          <a:bodyPr wrap="square">
            <a:spAutoFit/>
          </a:bodyPr>
          <a:lstStyle/>
          <a:p>
            <a:pPr marL="342900" indent="-342900">
              <a:buFont typeface="Arial" panose="020B0604020202020204" pitchFamily="34" charset="0"/>
              <a:buChar char="•"/>
            </a:pPr>
            <a:r>
              <a:rPr lang="es-CO" sz="2000" dirty="0"/>
              <a:t>Los valores pueden ser cuantitativos en términos funcionales (precio, velocidad del servicio, etc.) </a:t>
            </a:r>
          </a:p>
          <a:p>
            <a:pPr marL="342900" indent="-342900">
              <a:buFont typeface="Arial" panose="020B0604020202020204" pitchFamily="34" charset="0"/>
              <a:buChar char="•"/>
            </a:pPr>
            <a:r>
              <a:rPr lang="es-CO" sz="2000" dirty="0"/>
              <a:t>Cualitativos con alto contenido emocional (diseño, status, experiencia, vivencias del cliente, aspiraciones, proyecciones etc.)</a:t>
            </a:r>
          </a:p>
        </p:txBody>
      </p:sp>
      <p:sp>
        <p:nvSpPr>
          <p:cNvPr id="3" name="Rectángulo 2"/>
          <p:cNvSpPr/>
          <p:nvPr/>
        </p:nvSpPr>
        <p:spPr>
          <a:xfrm>
            <a:off x="420007" y="1946032"/>
            <a:ext cx="4398177" cy="2739211"/>
          </a:xfrm>
          <a:prstGeom prst="rect">
            <a:avLst/>
          </a:prstGeom>
          <a:solidFill>
            <a:srgbClr val="B81896"/>
          </a:solidFill>
        </p:spPr>
        <p:txBody>
          <a:bodyPr wrap="square">
            <a:spAutoFit/>
          </a:bodyPr>
          <a:lstStyle/>
          <a:p>
            <a:pPr marL="342900" indent="-342900">
              <a:buFont typeface="Arial" panose="020B0604020202020204" pitchFamily="34" charset="0"/>
              <a:buChar char="•"/>
            </a:pPr>
            <a:r>
              <a:rPr lang="es-CO" sz="2400" b="1" dirty="0">
                <a:solidFill>
                  <a:schemeClr val="bg2"/>
                </a:solidFill>
              </a:rPr>
              <a:t>Una propuesta de valor crea valor para un segmento de mercado gracias a una </a:t>
            </a:r>
            <a:r>
              <a:rPr lang="es-CO" sz="2800" b="1" dirty="0">
                <a:solidFill>
                  <a:schemeClr val="bg2"/>
                </a:solidFill>
              </a:rPr>
              <a:t>mezcla</a:t>
            </a:r>
            <a:r>
              <a:rPr lang="es-CO" sz="2400" b="1" dirty="0">
                <a:solidFill>
                  <a:schemeClr val="bg2"/>
                </a:solidFill>
              </a:rPr>
              <a:t> específica de elementos adecuados a las necesidades de dicho segmento. </a:t>
            </a:r>
          </a:p>
        </p:txBody>
      </p:sp>
    </p:spTree>
    <p:extLst>
      <p:ext uri="{BB962C8B-B14F-4D97-AF65-F5344CB8AC3E}">
        <p14:creationId xmlns:p14="http://schemas.microsoft.com/office/powerpoint/2010/main" val="1908734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20007" y="108329"/>
            <a:ext cx="5040086" cy="1325563"/>
          </a:xfrm>
        </p:spPr>
        <p:txBody>
          <a:bodyPr>
            <a:normAutofit/>
          </a:bodyPr>
          <a:lstStyle/>
          <a:p>
            <a:r>
              <a:rPr lang="es-CO" dirty="0"/>
              <a:t>Elementos de la propuesta de valor </a:t>
            </a:r>
          </a:p>
        </p:txBody>
      </p:sp>
      <p:graphicFrame>
        <p:nvGraphicFramePr>
          <p:cNvPr id="6" name="Diagrama 5"/>
          <p:cNvGraphicFramePr/>
          <p:nvPr>
            <p:extLst>
              <p:ext uri="{D42A27DB-BD31-4B8C-83A1-F6EECF244321}">
                <p14:modId xmlns:p14="http://schemas.microsoft.com/office/powerpoint/2010/main" val="3334963243"/>
              </p:ext>
            </p:extLst>
          </p:nvPr>
        </p:nvGraphicFramePr>
        <p:xfrm>
          <a:off x="3212124" y="0"/>
          <a:ext cx="8660574" cy="58967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998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Producto:</a:t>
            </a:r>
            <a:r>
              <a:rPr lang="es-CO" dirty="0"/>
              <a:t> </a:t>
            </a:r>
          </a:p>
        </p:txBody>
      </p:sp>
      <p:sp>
        <p:nvSpPr>
          <p:cNvPr id="3" name="Marcador de contenido 2"/>
          <p:cNvSpPr>
            <a:spLocks noGrp="1"/>
          </p:cNvSpPr>
          <p:nvPr>
            <p:ph idx="1"/>
          </p:nvPr>
        </p:nvSpPr>
        <p:spPr>
          <a:xfrm>
            <a:off x="112734" y="1507211"/>
            <a:ext cx="7829192" cy="4351338"/>
          </a:xfrm>
        </p:spPr>
        <p:txBody>
          <a:bodyPr>
            <a:normAutofit fontScale="62500" lnSpcReduction="20000"/>
          </a:bodyPr>
          <a:lstStyle/>
          <a:p>
            <a:r>
              <a:rPr lang="es-CO" sz="3600" b="1" dirty="0"/>
              <a:t>Conjunto de atributos </a:t>
            </a:r>
            <a:r>
              <a:rPr lang="es-CO" sz="3600" b="1" dirty="0">
                <a:solidFill>
                  <a:srgbClr val="FF0000"/>
                </a:solidFill>
              </a:rPr>
              <a:t>(características, funciones, beneficios y usos) </a:t>
            </a:r>
            <a:r>
              <a:rPr lang="es-CO" sz="3600" b="1" dirty="0"/>
              <a:t>que le dan la capacidad para ser intercambiado o usado. Usualmente, es una combinación </a:t>
            </a:r>
            <a:r>
              <a:rPr lang="es-CO" sz="3600" b="1" dirty="0">
                <a:solidFill>
                  <a:srgbClr val="FF0000"/>
                </a:solidFill>
              </a:rPr>
              <a:t>de aspectos tangibles e intangibles. </a:t>
            </a:r>
          </a:p>
          <a:p>
            <a:r>
              <a:rPr lang="es-CO" sz="3600" b="1" dirty="0"/>
              <a:t>Así, un producto puede ser una idea, una entidad física (un bien), un servicio o cualquier combinación de los tres. El producto existe para propósitos de intercambio y para la satisfacción de </a:t>
            </a:r>
            <a:r>
              <a:rPr lang="es-CO" sz="3600" dirty="0">
                <a:solidFill>
                  <a:srgbClr val="FF0000"/>
                </a:solidFill>
              </a:rPr>
              <a:t>objetivos individuales y organizacionales. </a:t>
            </a:r>
          </a:p>
          <a:p>
            <a:pPr marL="0" indent="0">
              <a:buNone/>
            </a:pPr>
            <a:endParaRPr lang="es-CO" dirty="0"/>
          </a:p>
          <a:p>
            <a:pPr marL="0" indent="0" algn="ctr">
              <a:buNone/>
            </a:pPr>
            <a:r>
              <a:rPr lang="es-CO" i="1" dirty="0"/>
              <a:t>(AMA, American Marketing </a:t>
            </a:r>
            <a:r>
              <a:rPr lang="es-CO" i="1" dirty="0" err="1"/>
              <a:t>Association</a:t>
            </a:r>
            <a:r>
              <a:rPr lang="es-CO" i="1" dirty="0"/>
              <a:t>).</a:t>
            </a:r>
          </a:p>
          <a:p>
            <a:pPr marL="0" indent="0">
              <a:buNone/>
            </a:pPr>
            <a:endParaRPr lang="es-CO" dirty="0"/>
          </a:p>
          <a:p>
            <a:r>
              <a:rPr lang="es-CO" dirty="0"/>
              <a:t>El producto es un elemento clave en la oferta total de mercado. La planeación de la mezcla de marketing inicia con la formulación de una oferta que entregue valor a los consumidores meta. </a:t>
            </a:r>
            <a:r>
              <a:rPr lang="es-CO" b="1" dirty="0">
                <a:solidFill>
                  <a:srgbClr val="FF0000"/>
                </a:solidFill>
              </a:rPr>
              <a:t>Esta oferta se convierte en la base sobre la cual la compañía construye relaciones redituables con los clientes.</a:t>
            </a:r>
          </a:p>
          <a:p>
            <a:endParaRPr lang="es-CO" dirty="0"/>
          </a:p>
        </p:txBody>
      </p:sp>
      <p:pic>
        <p:nvPicPr>
          <p:cNvPr id="4" name="Imagen 3"/>
          <p:cNvPicPr>
            <a:picLocks noChangeAspect="1"/>
          </p:cNvPicPr>
          <p:nvPr/>
        </p:nvPicPr>
        <p:blipFill>
          <a:blip r:embed="rId2"/>
          <a:stretch>
            <a:fillRect/>
          </a:stretch>
        </p:blipFill>
        <p:spPr>
          <a:xfrm>
            <a:off x="8520669" y="2223351"/>
            <a:ext cx="3217880" cy="1980234"/>
          </a:xfrm>
          <a:prstGeom prst="rect">
            <a:avLst/>
          </a:prstGeom>
        </p:spPr>
      </p:pic>
    </p:spTree>
    <p:extLst>
      <p:ext uri="{BB962C8B-B14F-4D97-AF65-F5344CB8AC3E}">
        <p14:creationId xmlns:p14="http://schemas.microsoft.com/office/powerpoint/2010/main" val="1803868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2"/>
          <a:srcRect t="12371" b="18203"/>
          <a:stretch/>
        </p:blipFill>
        <p:spPr>
          <a:xfrm>
            <a:off x="2066463" y="3942443"/>
            <a:ext cx="3386803" cy="2351314"/>
          </a:xfrm>
          <a:prstGeom prst="rect">
            <a:avLst/>
          </a:prstGeom>
        </p:spPr>
      </p:pic>
      <p:sp>
        <p:nvSpPr>
          <p:cNvPr id="2" name="Título 1"/>
          <p:cNvSpPr>
            <a:spLocks noGrp="1"/>
          </p:cNvSpPr>
          <p:nvPr>
            <p:ph type="title"/>
          </p:nvPr>
        </p:nvSpPr>
        <p:spPr/>
        <p:txBody>
          <a:bodyPr/>
          <a:lstStyle/>
          <a:p>
            <a:r>
              <a:rPr lang="es-CO" b="1" dirty="0"/>
              <a:t>Novedad</a:t>
            </a:r>
            <a:br>
              <a:rPr lang="es-CO" dirty="0"/>
            </a:br>
            <a:endParaRPr lang="es-CO" dirty="0"/>
          </a:p>
        </p:txBody>
      </p:sp>
      <p:sp>
        <p:nvSpPr>
          <p:cNvPr id="3" name="Marcador de contenido 2"/>
          <p:cNvSpPr>
            <a:spLocks noGrp="1"/>
          </p:cNvSpPr>
          <p:nvPr>
            <p:ph idx="1"/>
          </p:nvPr>
        </p:nvSpPr>
        <p:spPr>
          <a:xfrm>
            <a:off x="216565" y="1368425"/>
            <a:ext cx="7086600" cy="2746375"/>
          </a:xfrm>
        </p:spPr>
        <p:txBody>
          <a:bodyPr>
            <a:normAutofit fontScale="85000" lnSpcReduction="10000"/>
          </a:bodyPr>
          <a:lstStyle/>
          <a:p>
            <a:r>
              <a:rPr lang="es-CO" dirty="0"/>
              <a:t>Algunas propuestas de valor satisfacen necesidades hasta entonces inexistentes y que los clientes no percibían porque no había ninguna oferta similar. </a:t>
            </a:r>
          </a:p>
          <a:p>
            <a:r>
              <a:rPr lang="es-CO" dirty="0"/>
              <a:t>Por lo general, aunque no siempre, este tipo de valor está relacionado con la tecnología. </a:t>
            </a:r>
          </a:p>
          <a:p>
            <a:r>
              <a:rPr lang="es-CO" dirty="0"/>
              <a:t>Los teléfonos móviles, por ejemplo, han creado una industria completamente nueva alrededor de las telecomunicaciones móviles. </a:t>
            </a:r>
          </a:p>
        </p:txBody>
      </p:sp>
      <p:pic>
        <p:nvPicPr>
          <p:cNvPr id="4" name="Imagen 3"/>
          <p:cNvPicPr>
            <a:picLocks noChangeAspect="1"/>
          </p:cNvPicPr>
          <p:nvPr/>
        </p:nvPicPr>
        <p:blipFill>
          <a:blip r:embed="rId3"/>
          <a:stretch>
            <a:fillRect/>
          </a:stretch>
        </p:blipFill>
        <p:spPr>
          <a:xfrm>
            <a:off x="7303164" y="631372"/>
            <a:ext cx="4050635" cy="5370739"/>
          </a:xfrm>
          <a:prstGeom prst="rect">
            <a:avLst/>
          </a:prstGeom>
        </p:spPr>
      </p:pic>
    </p:spTree>
    <p:extLst>
      <p:ext uri="{BB962C8B-B14F-4D97-AF65-F5344CB8AC3E}">
        <p14:creationId xmlns:p14="http://schemas.microsoft.com/office/powerpoint/2010/main" val="3058395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Mejora del rendimiento</a:t>
            </a:r>
            <a:br>
              <a:rPr lang="es-CO" dirty="0"/>
            </a:br>
            <a:endParaRPr lang="es-CO" dirty="0"/>
          </a:p>
        </p:txBody>
      </p:sp>
      <p:sp>
        <p:nvSpPr>
          <p:cNvPr id="3" name="Marcador de contenido 2"/>
          <p:cNvSpPr>
            <a:spLocks noGrp="1"/>
          </p:cNvSpPr>
          <p:nvPr>
            <p:ph idx="1"/>
          </p:nvPr>
        </p:nvSpPr>
        <p:spPr>
          <a:xfrm>
            <a:off x="647700" y="1440543"/>
            <a:ext cx="5573486" cy="4474028"/>
          </a:xfrm>
        </p:spPr>
        <p:txBody>
          <a:bodyPr>
            <a:normAutofit fontScale="77500" lnSpcReduction="20000"/>
          </a:bodyPr>
          <a:lstStyle/>
          <a:p>
            <a:r>
              <a:rPr lang="es-CO" dirty="0"/>
              <a:t>El aumento del rendimiento de un producto o servicio solía ser una forma habitual de crear valor. </a:t>
            </a:r>
          </a:p>
          <a:p>
            <a:r>
              <a:rPr lang="es-CO" dirty="0"/>
              <a:t>El sector informático utilizó esta técnica durante mucho tiempo, comercializando equipos cada vez más potentes. Sin embargo, el mayor rendimiento tiene sus límites. En algunos nichos de mercado como es el caso de los </a:t>
            </a:r>
            <a:r>
              <a:rPr lang="es-CO" dirty="0" err="1"/>
              <a:t>gamers</a:t>
            </a:r>
            <a:r>
              <a:rPr lang="es-CO" dirty="0"/>
              <a:t>, los diseñadores o los productores musicales, las variables o drivers de rendimiento tiene alta relevancia. </a:t>
            </a:r>
          </a:p>
          <a:p>
            <a:r>
              <a:rPr lang="es-CO" dirty="0"/>
              <a:t>En los últimos años, un PC más rápido, un mayor espacio de almacenamiento en disco o unos gráficos mejores ya no generan, un crecimiento proporcional en la demanda del mercado.</a:t>
            </a:r>
          </a:p>
          <a:p>
            <a:endParaRPr lang="es-CO" dirty="0"/>
          </a:p>
        </p:txBody>
      </p:sp>
      <p:pic>
        <p:nvPicPr>
          <p:cNvPr id="4" name="Imagen 3"/>
          <p:cNvPicPr>
            <a:picLocks noChangeAspect="1"/>
          </p:cNvPicPr>
          <p:nvPr/>
        </p:nvPicPr>
        <p:blipFill>
          <a:blip r:embed="rId2"/>
          <a:stretch>
            <a:fillRect/>
          </a:stretch>
        </p:blipFill>
        <p:spPr>
          <a:xfrm>
            <a:off x="6525987" y="2077456"/>
            <a:ext cx="5285014" cy="2608844"/>
          </a:xfrm>
          <a:prstGeom prst="rect">
            <a:avLst/>
          </a:prstGeom>
        </p:spPr>
      </p:pic>
    </p:spTree>
    <p:extLst>
      <p:ext uri="{BB962C8B-B14F-4D97-AF65-F5344CB8AC3E}">
        <p14:creationId xmlns:p14="http://schemas.microsoft.com/office/powerpoint/2010/main" val="3580598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Personalización</a:t>
            </a:r>
            <a:br>
              <a:rPr lang="es-CO" dirty="0"/>
            </a:br>
            <a:endParaRPr lang="es-CO" dirty="0"/>
          </a:p>
        </p:txBody>
      </p:sp>
      <p:sp>
        <p:nvSpPr>
          <p:cNvPr id="3" name="Marcador de contenido 2"/>
          <p:cNvSpPr>
            <a:spLocks noGrp="1"/>
          </p:cNvSpPr>
          <p:nvPr>
            <p:ph idx="1"/>
          </p:nvPr>
        </p:nvSpPr>
        <p:spPr>
          <a:xfrm>
            <a:off x="344091" y="1457236"/>
            <a:ext cx="5399314" cy="4351338"/>
          </a:xfrm>
        </p:spPr>
        <p:txBody>
          <a:bodyPr>
            <a:normAutofit fontScale="77500" lnSpcReduction="20000"/>
          </a:bodyPr>
          <a:lstStyle/>
          <a:p>
            <a:r>
              <a:rPr lang="es-CO" dirty="0"/>
              <a:t>La adaptación de los productos y servicios a las necesidades específicas de los diferentes clientes o segmentos de mercado crea valor. </a:t>
            </a:r>
          </a:p>
          <a:p>
            <a:r>
              <a:rPr lang="es-CO" dirty="0"/>
              <a:t>En los últimos años, los conceptos de personalización masiva y de creación compartida han cobrado relevancia. </a:t>
            </a:r>
          </a:p>
          <a:p>
            <a:r>
              <a:rPr lang="es-CO" dirty="0"/>
              <a:t>Este enfoque da cabida a los productos y servicios personalizados al tiempo que aprovecha las economías de escala. La tecnología, la inteligencia artificial permiten la personalización de ofertas, como es el caso de </a:t>
            </a:r>
            <a:r>
              <a:rPr lang="es-CO" dirty="0" err="1"/>
              <a:t>Netflix</a:t>
            </a:r>
            <a:r>
              <a:rPr lang="es-CO" dirty="0"/>
              <a:t>, segmentando recomendaciones inclusive teniendo en cuenta el estado de ánimo de las personas </a:t>
            </a:r>
          </a:p>
          <a:p>
            <a:endParaRPr lang="es-CO" dirty="0"/>
          </a:p>
        </p:txBody>
      </p:sp>
      <p:sp>
        <p:nvSpPr>
          <p:cNvPr id="4" name="Rectángulo 3"/>
          <p:cNvSpPr/>
          <p:nvPr/>
        </p:nvSpPr>
        <p:spPr>
          <a:xfrm>
            <a:off x="5965372" y="1457236"/>
            <a:ext cx="6096000" cy="1200329"/>
          </a:xfrm>
          <a:prstGeom prst="rect">
            <a:avLst/>
          </a:prstGeom>
        </p:spPr>
        <p:txBody>
          <a:bodyPr>
            <a:spAutoFit/>
          </a:bodyPr>
          <a:lstStyle/>
          <a:p>
            <a:r>
              <a:rPr lang="es-CO" dirty="0"/>
              <a:t>“Queremos abrirte mundos de historias diferentes, dependiendo de tu estado de ánimo”. Con esas palabras, </a:t>
            </a:r>
            <a:r>
              <a:rPr lang="es-CO" dirty="0" err="1"/>
              <a:t>Todd</a:t>
            </a:r>
            <a:r>
              <a:rPr lang="es-CO" dirty="0"/>
              <a:t> </a:t>
            </a:r>
            <a:r>
              <a:rPr lang="es-CO" dirty="0" err="1"/>
              <a:t>Yellin</a:t>
            </a:r>
            <a:r>
              <a:rPr lang="es-CO" dirty="0"/>
              <a:t>, vicepresidente de innovación de productos de </a:t>
            </a:r>
            <a:r>
              <a:rPr lang="es-CO" dirty="0" err="1"/>
              <a:t>Netflix</a:t>
            </a:r>
            <a:r>
              <a:rPr lang="es-CO" dirty="0"/>
              <a:t>, plantea uno de los objetivos más ambiciosos que tienen.</a:t>
            </a:r>
          </a:p>
        </p:txBody>
      </p:sp>
      <p:pic>
        <p:nvPicPr>
          <p:cNvPr id="5" name="Imagen 4"/>
          <p:cNvPicPr>
            <a:picLocks noChangeAspect="1"/>
          </p:cNvPicPr>
          <p:nvPr/>
        </p:nvPicPr>
        <p:blipFill>
          <a:blip r:embed="rId2"/>
          <a:stretch>
            <a:fillRect/>
          </a:stretch>
        </p:blipFill>
        <p:spPr>
          <a:xfrm>
            <a:off x="6409307" y="2657565"/>
            <a:ext cx="4868293" cy="3247255"/>
          </a:xfrm>
          <a:prstGeom prst="rect">
            <a:avLst/>
          </a:prstGeom>
        </p:spPr>
      </p:pic>
    </p:spTree>
    <p:extLst>
      <p:ext uri="{BB962C8B-B14F-4D97-AF65-F5344CB8AC3E}">
        <p14:creationId xmlns:p14="http://schemas.microsoft.com/office/powerpoint/2010/main" val="4148717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Diseño</a:t>
            </a:r>
            <a:br>
              <a:rPr lang="es-CO" dirty="0"/>
            </a:br>
            <a:endParaRPr lang="es-CO" dirty="0"/>
          </a:p>
        </p:txBody>
      </p:sp>
      <p:sp>
        <p:nvSpPr>
          <p:cNvPr id="3" name="Marcador de contenido 2"/>
          <p:cNvSpPr>
            <a:spLocks noGrp="1"/>
          </p:cNvSpPr>
          <p:nvPr>
            <p:ph idx="1"/>
          </p:nvPr>
        </p:nvSpPr>
        <p:spPr>
          <a:xfrm>
            <a:off x="838200" y="1049678"/>
            <a:ext cx="10515600" cy="2493622"/>
          </a:xfrm>
        </p:spPr>
        <p:txBody>
          <a:bodyPr>
            <a:normAutofit fontScale="77500" lnSpcReduction="20000"/>
          </a:bodyPr>
          <a:lstStyle/>
          <a:p>
            <a:r>
              <a:rPr lang="es-CO" dirty="0"/>
              <a:t>El diseño es un factor importante, aunque difícil de medir. Un producto puede destacar o sobresalir  por la superior calidad  y estilo de su diseño. </a:t>
            </a:r>
          </a:p>
          <a:p>
            <a:r>
              <a:rPr lang="es-CO" dirty="0"/>
              <a:t>En los campos de la moda y la electrónica de consumo, el diseño puede constituir una parte esencial de la propuesta de valor. </a:t>
            </a:r>
          </a:p>
          <a:p>
            <a:r>
              <a:rPr lang="es-CO" dirty="0"/>
              <a:t>Hoy vemos grandes guerras de diseño en diferentes campos y categorías de producto. </a:t>
            </a:r>
          </a:p>
          <a:p>
            <a:r>
              <a:rPr lang="es-CO" dirty="0"/>
              <a:t>Hoy en el campo de la  tecnología el diseño cada día gana mayor relevancia. El diseño en los automóviles, en la moda. El diseño esta muchas veces ligado a las emociones de los consumidores a su estilo de vida y el  estatus que les puedan generar. </a:t>
            </a:r>
          </a:p>
          <a:p>
            <a:endParaRPr lang="es-CO" dirty="0"/>
          </a:p>
        </p:txBody>
      </p:sp>
      <p:pic>
        <p:nvPicPr>
          <p:cNvPr id="4" name="Imagen 3"/>
          <p:cNvPicPr>
            <a:picLocks noChangeAspect="1"/>
          </p:cNvPicPr>
          <p:nvPr/>
        </p:nvPicPr>
        <p:blipFill>
          <a:blip r:embed="rId2"/>
          <a:stretch>
            <a:fillRect/>
          </a:stretch>
        </p:blipFill>
        <p:spPr>
          <a:xfrm>
            <a:off x="1473201" y="3381924"/>
            <a:ext cx="2108200" cy="2535111"/>
          </a:xfrm>
          <a:prstGeom prst="rect">
            <a:avLst/>
          </a:prstGeom>
        </p:spPr>
      </p:pic>
      <p:pic>
        <p:nvPicPr>
          <p:cNvPr id="6" name="Imagen 5"/>
          <p:cNvPicPr>
            <a:picLocks noChangeAspect="1"/>
          </p:cNvPicPr>
          <p:nvPr/>
        </p:nvPicPr>
        <p:blipFill>
          <a:blip r:embed="rId3"/>
          <a:stretch>
            <a:fillRect/>
          </a:stretch>
        </p:blipFill>
        <p:spPr>
          <a:xfrm>
            <a:off x="3873499" y="3510745"/>
            <a:ext cx="3112651" cy="2178856"/>
          </a:xfrm>
          <a:prstGeom prst="rect">
            <a:avLst/>
          </a:prstGeom>
        </p:spPr>
      </p:pic>
      <p:pic>
        <p:nvPicPr>
          <p:cNvPr id="7" name="Imagen 6"/>
          <p:cNvPicPr>
            <a:picLocks noChangeAspect="1"/>
          </p:cNvPicPr>
          <p:nvPr/>
        </p:nvPicPr>
        <p:blipFill>
          <a:blip r:embed="rId4"/>
          <a:stretch>
            <a:fillRect/>
          </a:stretch>
        </p:blipFill>
        <p:spPr>
          <a:xfrm>
            <a:off x="7108825" y="3467101"/>
            <a:ext cx="3960306" cy="2222500"/>
          </a:xfrm>
          <a:prstGeom prst="rect">
            <a:avLst/>
          </a:prstGeom>
        </p:spPr>
      </p:pic>
    </p:spTree>
    <p:extLst>
      <p:ext uri="{BB962C8B-B14F-4D97-AF65-F5344CB8AC3E}">
        <p14:creationId xmlns:p14="http://schemas.microsoft.com/office/powerpoint/2010/main" val="11110641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Marca/estatus</a:t>
            </a:r>
            <a:br>
              <a:rPr lang="es-CO" dirty="0"/>
            </a:br>
            <a:endParaRPr lang="es-CO" dirty="0"/>
          </a:p>
        </p:txBody>
      </p:sp>
      <p:sp>
        <p:nvSpPr>
          <p:cNvPr id="3" name="Marcador de contenido 2"/>
          <p:cNvSpPr>
            <a:spLocks noGrp="1"/>
          </p:cNvSpPr>
          <p:nvPr>
            <p:ph idx="1"/>
          </p:nvPr>
        </p:nvSpPr>
        <p:spPr>
          <a:xfrm>
            <a:off x="5856514" y="1486844"/>
            <a:ext cx="5921829" cy="4351338"/>
          </a:xfrm>
        </p:spPr>
        <p:txBody>
          <a:bodyPr>
            <a:normAutofit fontScale="77500" lnSpcReduction="20000"/>
          </a:bodyPr>
          <a:lstStyle/>
          <a:p>
            <a:r>
              <a:rPr lang="es-CO" dirty="0"/>
              <a:t>Algunos clientes pueden encontrar valor en el sencillo hecho de utilizar y mostrar una marca específica. La marca de por sí por sus historia es un elemento diferencial cargado de emociones y significados para los compradores. </a:t>
            </a:r>
          </a:p>
          <a:p>
            <a:r>
              <a:rPr lang="es-CO" dirty="0"/>
              <a:t>Llevar un </a:t>
            </a:r>
            <a:r>
              <a:rPr lang="es-CO" dirty="0" err="1"/>
              <a:t>Rolex</a:t>
            </a:r>
            <a:r>
              <a:rPr lang="es-CO" dirty="0"/>
              <a:t> o una cartera Louis </a:t>
            </a:r>
            <a:r>
              <a:rPr lang="es-CO" dirty="0" err="1"/>
              <a:t>Vuitton</a:t>
            </a:r>
            <a:r>
              <a:rPr lang="es-CO" dirty="0"/>
              <a:t>, por ejemplo, indica riqueza.</a:t>
            </a:r>
          </a:p>
          <a:p>
            <a:r>
              <a:rPr lang="es-CO" dirty="0"/>
              <a:t>En el otro extremo del espectro, los </a:t>
            </a:r>
            <a:r>
              <a:rPr lang="es-CO" dirty="0" err="1"/>
              <a:t>skaters</a:t>
            </a:r>
            <a:r>
              <a:rPr lang="es-CO" dirty="0"/>
              <a:t> utilizan marcas alternativas para demostrar que van a la última. </a:t>
            </a:r>
          </a:p>
          <a:p>
            <a:r>
              <a:rPr lang="es-CO" dirty="0"/>
              <a:t>Signos propietarios atributos reconocibles de la marca, los que forman su imagen social. </a:t>
            </a:r>
          </a:p>
          <a:p>
            <a:r>
              <a:rPr lang="es-CO" dirty="0"/>
              <a:t>Brand </a:t>
            </a:r>
            <a:r>
              <a:rPr lang="es-CO" dirty="0" err="1"/>
              <a:t>Equity</a:t>
            </a:r>
            <a:r>
              <a:rPr lang="es-CO" dirty="0"/>
              <a:t>:  Dimensiones que posicionan a la marca vs competencia. Lo que refleja y como es.</a:t>
            </a:r>
          </a:p>
          <a:p>
            <a:endParaRPr lang="es-CO" dirty="0"/>
          </a:p>
        </p:txBody>
      </p:sp>
      <p:pic>
        <p:nvPicPr>
          <p:cNvPr id="4" name="Imagen 3"/>
          <p:cNvPicPr>
            <a:picLocks noChangeAspect="1"/>
          </p:cNvPicPr>
          <p:nvPr/>
        </p:nvPicPr>
        <p:blipFill>
          <a:blip r:embed="rId2"/>
          <a:stretch>
            <a:fillRect/>
          </a:stretch>
        </p:blipFill>
        <p:spPr>
          <a:xfrm>
            <a:off x="762000" y="3662513"/>
            <a:ext cx="4677616" cy="2629430"/>
          </a:xfrm>
          <a:prstGeom prst="rect">
            <a:avLst/>
          </a:prstGeom>
        </p:spPr>
      </p:pic>
      <p:pic>
        <p:nvPicPr>
          <p:cNvPr id="5" name="Imagen 4"/>
          <p:cNvPicPr>
            <a:picLocks noChangeAspect="1"/>
          </p:cNvPicPr>
          <p:nvPr/>
        </p:nvPicPr>
        <p:blipFill>
          <a:blip r:embed="rId3"/>
          <a:stretch>
            <a:fillRect/>
          </a:stretch>
        </p:blipFill>
        <p:spPr>
          <a:xfrm>
            <a:off x="638855" y="1027906"/>
            <a:ext cx="4644118" cy="2380845"/>
          </a:xfrm>
          <a:prstGeom prst="rect">
            <a:avLst/>
          </a:prstGeom>
        </p:spPr>
      </p:pic>
    </p:spTree>
    <p:extLst>
      <p:ext uri="{BB962C8B-B14F-4D97-AF65-F5344CB8AC3E}">
        <p14:creationId xmlns:p14="http://schemas.microsoft.com/office/powerpoint/2010/main" val="3857004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Precio</a:t>
            </a:r>
            <a:br>
              <a:rPr lang="es-CO" dirty="0"/>
            </a:br>
            <a:endParaRPr lang="es-CO" dirty="0"/>
          </a:p>
        </p:txBody>
      </p:sp>
      <p:sp>
        <p:nvSpPr>
          <p:cNvPr id="3" name="Marcador de contenido 2"/>
          <p:cNvSpPr>
            <a:spLocks noGrp="1"/>
          </p:cNvSpPr>
          <p:nvPr>
            <p:ph idx="1"/>
          </p:nvPr>
        </p:nvSpPr>
        <p:spPr>
          <a:xfrm>
            <a:off x="464077" y="1295400"/>
            <a:ext cx="5936723" cy="4956176"/>
          </a:xfrm>
        </p:spPr>
        <p:txBody>
          <a:bodyPr>
            <a:noAutofit/>
          </a:bodyPr>
          <a:lstStyle/>
          <a:p>
            <a:r>
              <a:rPr lang="es-CO" sz="2400" dirty="0"/>
              <a:t>Ofrecer un valor similar a un precio inferior es una práctica común para satisfacer las necesidades de los segmentos del mercado que se rigen por el precio. </a:t>
            </a:r>
          </a:p>
          <a:p>
            <a:r>
              <a:rPr lang="es-CO" sz="2400" dirty="0"/>
              <a:t>No obstante, las propuestas de valor de precio tienen implicaciones importantes para los demás aspectos de un modelo de negocio. </a:t>
            </a:r>
          </a:p>
          <a:p>
            <a:pPr lvl="1"/>
            <a:r>
              <a:rPr lang="es-CO" sz="2000" dirty="0"/>
              <a:t>Las compañías aéreas de bajo costo, como </a:t>
            </a:r>
            <a:r>
              <a:rPr lang="es-CO" sz="2000" dirty="0" err="1"/>
              <a:t>Southwest</a:t>
            </a:r>
            <a:r>
              <a:rPr lang="es-CO" sz="2000" dirty="0"/>
              <a:t>, </a:t>
            </a:r>
            <a:r>
              <a:rPr lang="es-CO" sz="2000" dirty="0" err="1"/>
              <a:t>easyJet</a:t>
            </a:r>
            <a:r>
              <a:rPr lang="es-CO" sz="2000" dirty="0"/>
              <a:t> , Viva o </a:t>
            </a:r>
            <a:r>
              <a:rPr lang="es-CO" sz="2000" dirty="0" err="1"/>
              <a:t>Ryanair</a:t>
            </a:r>
            <a:r>
              <a:rPr lang="es-CO" sz="2000" dirty="0"/>
              <a:t>, han diseñado modelos de negocio completos y específicos para permitir los viajes a bajo costo.  Los gimnasios de bajo costo vienen creciendo rápidamente,</a:t>
            </a:r>
          </a:p>
          <a:p>
            <a:endParaRPr lang="es-CO" sz="2400" dirty="0"/>
          </a:p>
        </p:txBody>
      </p:sp>
      <p:pic>
        <p:nvPicPr>
          <p:cNvPr id="5" name="Imagen 4"/>
          <p:cNvPicPr>
            <a:picLocks noChangeAspect="1"/>
          </p:cNvPicPr>
          <p:nvPr/>
        </p:nvPicPr>
        <p:blipFill>
          <a:blip r:embed="rId2"/>
          <a:stretch>
            <a:fillRect/>
          </a:stretch>
        </p:blipFill>
        <p:spPr>
          <a:xfrm>
            <a:off x="6979557" y="365125"/>
            <a:ext cx="3795485" cy="2846614"/>
          </a:xfrm>
          <a:prstGeom prst="rect">
            <a:avLst/>
          </a:prstGeom>
        </p:spPr>
      </p:pic>
      <p:pic>
        <p:nvPicPr>
          <p:cNvPr id="6" name="Imagen 5"/>
          <p:cNvPicPr>
            <a:picLocks noChangeAspect="1"/>
          </p:cNvPicPr>
          <p:nvPr/>
        </p:nvPicPr>
        <p:blipFill>
          <a:blip r:embed="rId3"/>
          <a:stretch>
            <a:fillRect/>
          </a:stretch>
        </p:blipFill>
        <p:spPr>
          <a:xfrm>
            <a:off x="6400800" y="3780743"/>
            <a:ext cx="5275340" cy="1640342"/>
          </a:xfrm>
          <a:prstGeom prst="rect">
            <a:avLst/>
          </a:prstGeom>
        </p:spPr>
      </p:pic>
    </p:spTree>
    <p:extLst>
      <p:ext uri="{BB962C8B-B14F-4D97-AF65-F5344CB8AC3E}">
        <p14:creationId xmlns:p14="http://schemas.microsoft.com/office/powerpoint/2010/main" val="160436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Precio</a:t>
            </a:r>
            <a:br>
              <a:rPr lang="es-CO" dirty="0"/>
            </a:br>
            <a:endParaRPr lang="es-CO" dirty="0"/>
          </a:p>
        </p:txBody>
      </p:sp>
      <p:sp>
        <p:nvSpPr>
          <p:cNvPr id="3" name="Marcador de contenido 2"/>
          <p:cNvSpPr>
            <a:spLocks noGrp="1"/>
          </p:cNvSpPr>
          <p:nvPr>
            <p:ph idx="1"/>
          </p:nvPr>
        </p:nvSpPr>
        <p:spPr>
          <a:xfrm>
            <a:off x="265861" y="1690688"/>
            <a:ext cx="5936723" cy="4324713"/>
          </a:xfrm>
        </p:spPr>
        <p:txBody>
          <a:bodyPr>
            <a:noAutofit/>
          </a:bodyPr>
          <a:lstStyle/>
          <a:p>
            <a:r>
              <a:rPr lang="es-CO" sz="2400" dirty="0"/>
              <a:t>Otro ejemplo de propuesta de valor basada en el precio es Nano, un carro nuevo diseñado y fabricado por el grupo industrial indio Tata. </a:t>
            </a:r>
          </a:p>
          <a:p>
            <a:r>
              <a:rPr lang="es-CO" sz="2400" dirty="0"/>
              <a:t>Su precio, increíblemente bajo, pone el automóvil al alcance del bolsillo de un segmento totalmente nuevo de la población india. </a:t>
            </a:r>
          </a:p>
          <a:p>
            <a:r>
              <a:rPr lang="es-CO" sz="2400" dirty="0"/>
              <a:t>Los modelos de </a:t>
            </a:r>
            <a:r>
              <a:rPr lang="es-CO" sz="2400" dirty="0" err="1"/>
              <a:t>Hard</a:t>
            </a:r>
            <a:r>
              <a:rPr lang="es-CO" sz="2400" dirty="0"/>
              <a:t> </a:t>
            </a:r>
            <a:r>
              <a:rPr lang="es-CO" sz="2400" dirty="0" err="1"/>
              <a:t>Discount</a:t>
            </a:r>
            <a:r>
              <a:rPr lang="es-CO" sz="2400" dirty="0"/>
              <a:t>, como el es caso de D1 y Justo y bueno en el mercado colombiano. </a:t>
            </a:r>
          </a:p>
          <a:p>
            <a:endParaRPr lang="es-CO" sz="1600" dirty="0"/>
          </a:p>
        </p:txBody>
      </p:sp>
      <p:pic>
        <p:nvPicPr>
          <p:cNvPr id="4" name="Imagen 3"/>
          <p:cNvPicPr>
            <a:picLocks noChangeAspect="1"/>
          </p:cNvPicPr>
          <p:nvPr/>
        </p:nvPicPr>
        <p:blipFill>
          <a:blip r:embed="rId2"/>
          <a:stretch>
            <a:fillRect/>
          </a:stretch>
        </p:blipFill>
        <p:spPr>
          <a:xfrm>
            <a:off x="6774923" y="1295400"/>
            <a:ext cx="4775275" cy="1970314"/>
          </a:xfrm>
          <a:prstGeom prst="rect">
            <a:avLst/>
          </a:prstGeom>
        </p:spPr>
      </p:pic>
      <p:pic>
        <p:nvPicPr>
          <p:cNvPr id="6" name="Imagen 5"/>
          <p:cNvPicPr>
            <a:picLocks noChangeAspect="1"/>
          </p:cNvPicPr>
          <p:nvPr/>
        </p:nvPicPr>
        <p:blipFill>
          <a:blip r:embed="rId3"/>
          <a:stretch>
            <a:fillRect/>
          </a:stretch>
        </p:blipFill>
        <p:spPr>
          <a:xfrm>
            <a:off x="6530823" y="4062718"/>
            <a:ext cx="2872839" cy="1474724"/>
          </a:xfrm>
          <a:prstGeom prst="rect">
            <a:avLst/>
          </a:prstGeom>
        </p:spPr>
      </p:pic>
      <p:pic>
        <p:nvPicPr>
          <p:cNvPr id="7" name="Imagen 6"/>
          <p:cNvPicPr>
            <a:picLocks noChangeAspect="1"/>
          </p:cNvPicPr>
          <p:nvPr/>
        </p:nvPicPr>
        <p:blipFill>
          <a:blip r:embed="rId4"/>
          <a:stretch>
            <a:fillRect/>
          </a:stretch>
        </p:blipFill>
        <p:spPr>
          <a:xfrm>
            <a:off x="9731901" y="3980047"/>
            <a:ext cx="2460099" cy="1640066"/>
          </a:xfrm>
          <a:prstGeom prst="rect">
            <a:avLst/>
          </a:prstGeom>
        </p:spPr>
      </p:pic>
    </p:spTree>
    <p:extLst>
      <p:ext uri="{BB962C8B-B14F-4D97-AF65-F5344CB8AC3E}">
        <p14:creationId xmlns:p14="http://schemas.microsoft.com/office/powerpoint/2010/main" val="3573299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Precio</a:t>
            </a:r>
            <a:br>
              <a:rPr lang="es-CO" dirty="0"/>
            </a:br>
            <a:endParaRPr lang="es-CO" dirty="0"/>
          </a:p>
        </p:txBody>
      </p:sp>
      <p:sp>
        <p:nvSpPr>
          <p:cNvPr id="3" name="Marcador de contenido 2"/>
          <p:cNvSpPr>
            <a:spLocks noGrp="1"/>
          </p:cNvSpPr>
          <p:nvPr>
            <p:ph idx="1"/>
          </p:nvPr>
        </p:nvSpPr>
        <p:spPr>
          <a:xfrm>
            <a:off x="464078" y="1295400"/>
            <a:ext cx="5305352" cy="4659086"/>
          </a:xfrm>
        </p:spPr>
        <p:txBody>
          <a:bodyPr>
            <a:noAutofit/>
          </a:bodyPr>
          <a:lstStyle/>
          <a:p>
            <a:r>
              <a:rPr lang="es-CO" sz="2400" dirty="0"/>
              <a:t>Cada vez son más las ofertas de productos gratuitos que penetran en los diferentes sectores. Los productos gratuitos pueden ser tanto periódicos como cuentas de correo electrónico, servicios web, aplicaciones, software o servicios de telefonía móvil, entre otros. </a:t>
            </a:r>
          </a:p>
          <a:p>
            <a:r>
              <a:rPr lang="es-CO" sz="2400" dirty="0"/>
              <a:t>Muchos de estos servicios cuentan con modelos </a:t>
            </a:r>
            <a:r>
              <a:rPr lang="es-CO" sz="2400" dirty="0" err="1"/>
              <a:t>Freemium</a:t>
            </a:r>
            <a:r>
              <a:rPr lang="es-CO" sz="2400" dirty="0"/>
              <a:t> como puerta de entrada o simplemente buscan la monetización a través de la publicidad. </a:t>
            </a:r>
          </a:p>
          <a:p>
            <a:endParaRPr lang="es-CO" sz="2000" dirty="0"/>
          </a:p>
        </p:txBody>
      </p:sp>
      <p:pic>
        <p:nvPicPr>
          <p:cNvPr id="6" name="Imagen 5"/>
          <p:cNvPicPr>
            <a:picLocks noChangeAspect="1"/>
          </p:cNvPicPr>
          <p:nvPr/>
        </p:nvPicPr>
        <p:blipFill>
          <a:blip r:embed="rId2"/>
          <a:stretch>
            <a:fillRect/>
          </a:stretch>
        </p:blipFill>
        <p:spPr>
          <a:xfrm>
            <a:off x="6096000" y="1295400"/>
            <a:ext cx="5518150" cy="2933700"/>
          </a:xfrm>
          <a:prstGeom prst="rect">
            <a:avLst/>
          </a:prstGeom>
        </p:spPr>
      </p:pic>
    </p:spTree>
    <p:extLst>
      <p:ext uri="{BB962C8B-B14F-4D97-AF65-F5344CB8AC3E}">
        <p14:creationId xmlns:p14="http://schemas.microsoft.com/office/powerpoint/2010/main" val="1843780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Reducción de costos</a:t>
            </a:r>
            <a:br>
              <a:rPr lang="es-CO" dirty="0"/>
            </a:br>
            <a:endParaRPr lang="es-CO" dirty="0"/>
          </a:p>
        </p:txBody>
      </p:sp>
      <p:sp>
        <p:nvSpPr>
          <p:cNvPr id="3" name="Marcador de contenido 2"/>
          <p:cNvSpPr>
            <a:spLocks noGrp="1"/>
          </p:cNvSpPr>
          <p:nvPr>
            <p:ph idx="1"/>
          </p:nvPr>
        </p:nvSpPr>
        <p:spPr>
          <a:xfrm>
            <a:off x="295452" y="1168201"/>
            <a:ext cx="5943302" cy="4788297"/>
          </a:xfrm>
        </p:spPr>
        <p:txBody>
          <a:bodyPr>
            <a:noAutofit/>
          </a:bodyPr>
          <a:lstStyle/>
          <a:p>
            <a:pPr algn="just"/>
            <a:r>
              <a:rPr lang="es-CO" sz="1800" dirty="0"/>
              <a:t>Otra forma de crear valor es ayudar a los clientes a reducir costos. Salesforce.com, por ejemplo, vende una aplicación de gestión de relaciones con los clientes (CRM) alojada en la nube. </a:t>
            </a:r>
          </a:p>
          <a:p>
            <a:pPr algn="just"/>
            <a:r>
              <a:rPr lang="es-CO" sz="1800" dirty="0"/>
              <a:t>Muchos servicios web de muy fácil manejo hoy en día ayudan significativamente en la reducción de costos a las empresas. </a:t>
            </a:r>
          </a:p>
          <a:p>
            <a:pPr algn="just"/>
            <a:r>
              <a:rPr lang="es-CO" sz="1800" dirty="0"/>
              <a:t>De este modo, sus clientes no tienen que invertir el dinero y el tiempo que implica comprar, instalar y gestionar ellos mismos el software CRM.</a:t>
            </a:r>
          </a:p>
        </p:txBody>
      </p:sp>
      <p:pic>
        <p:nvPicPr>
          <p:cNvPr id="1026" name="Picture 2" descr="Resultado de imagen para salesforce c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754" y="663445"/>
            <a:ext cx="5997094" cy="539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5920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Reducción de costos</a:t>
            </a:r>
            <a:br>
              <a:rPr lang="es-CO" dirty="0"/>
            </a:br>
            <a:endParaRPr lang="es-CO" dirty="0"/>
          </a:p>
        </p:txBody>
      </p:sp>
      <p:sp>
        <p:nvSpPr>
          <p:cNvPr id="3" name="Marcador de contenido 2"/>
          <p:cNvSpPr>
            <a:spLocks noGrp="1"/>
          </p:cNvSpPr>
          <p:nvPr>
            <p:ph idx="1"/>
          </p:nvPr>
        </p:nvSpPr>
        <p:spPr>
          <a:xfrm>
            <a:off x="295452" y="1168202"/>
            <a:ext cx="5943302" cy="1997030"/>
          </a:xfrm>
        </p:spPr>
        <p:txBody>
          <a:bodyPr>
            <a:noAutofit/>
          </a:bodyPr>
          <a:lstStyle/>
          <a:p>
            <a:pPr algn="just"/>
            <a:r>
              <a:rPr lang="es-CO" sz="1800" dirty="0"/>
              <a:t>La eficiencia tecnológica, el almacenamiento en la nube, las aplicaciones por suscripción. Las oficinas compartidas, coworking, implican importantes ahorros en costos fijos para las organizaciones. </a:t>
            </a:r>
          </a:p>
          <a:p>
            <a:pPr algn="just"/>
            <a:r>
              <a:rPr lang="es-CO" sz="1800" dirty="0"/>
              <a:t>Las ofertas o sistemas de alojamiento como Airbnb, representan ahorros importantes para los compradores de viajes. </a:t>
            </a:r>
          </a:p>
        </p:txBody>
      </p:sp>
      <p:pic>
        <p:nvPicPr>
          <p:cNvPr id="5" name="Imagen 4"/>
          <p:cNvPicPr>
            <a:picLocks noChangeAspect="1"/>
          </p:cNvPicPr>
          <p:nvPr/>
        </p:nvPicPr>
        <p:blipFill>
          <a:blip r:embed="rId2"/>
          <a:stretch>
            <a:fillRect/>
          </a:stretch>
        </p:blipFill>
        <p:spPr>
          <a:xfrm>
            <a:off x="1919058" y="3055610"/>
            <a:ext cx="4914900" cy="2457450"/>
          </a:xfrm>
          <a:prstGeom prst="rect">
            <a:avLst/>
          </a:prstGeom>
        </p:spPr>
      </p:pic>
      <p:pic>
        <p:nvPicPr>
          <p:cNvPr id="6" name="Imagen 5"/>
          <p:cNvPicPr>
            <a:picLocks noChangeAspect="1"/>
          </p:cNvPicPr>
          <p:nvPr/>
        </p:nvPicPr>
        <p:blipFill>
          <a:blip r:embed="rId3"/>
          <a:stretch>
            <a:fillRect/>
          </a:stretch>
        </p:blipFill>
        <p:spPr>
          <a:xfrm>
            <a:off x="7010169" y="677093"/>
            <a:ext cx="4698828" cy="2030938"/>
          </a:xfrm>
          <a:prstGeom prst="rect">
            <a:avLst/>
          </a:prstGeom>
        </p:spPr>
      </p:pic>
    </p:spTree>
    <p:extLst>
      <p:ext uri="{BB962C8B-B14F-4D97-AF65-F5344CB8AC3E}">
        <p14:creationId xmlns:p14="http://schemas.microsoft.com/office/powerpoint/2010/main" val="164207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Características de un producto </a:t>
            </a:r>
          </a:p>
        </p:txBody>
      </p:sp>
      <p:sp>
        <p:nvSpPr>
          <p:cNvPr id="3" name="Marcador de contenido 2"/>
          <p:cNvSpPr>
            <a:spLocks noGrp="1"/>
          </p:cNvSpPr>
          <p:nvPr>
            <p:ph idx="1"/>
          </p:nvPr>
        </p:nvSpPr>
        <p:spPr>
          <a:xfrm>
            <a:off x="838200" y="1769596"/>
            <a:ext cx="5713832" cy="3665753"/>
          </a:xfrm>
        </p:spPr>
        <p:txBody>
          <a:bodyPr>
            <a:normAutofit fontScale="85000" lnSpcReduction="10000"/>
          </a:bodyPr>
          <a:lstStyle/>
          <a:p>
            <a:r>
              <a:rPr lang="es-CO" b="1" dirty="0"/>
              <a:t>Son datos objetivos.</a:t>
            </a:r>
            <a:r>
              <a:rPr lang="es-CO" dirty="0"/>
              <a:t> Es lo que se puede medir o cuantificar fácilmente.</a:t>
            </a:r>
          </a:p>
          <a:p>
            <a:r>
              <a:rPr lang="es-CO" dirty="0"/>
              <a:t>Si es un </a:t>
            </a:r>
            <a:r>
              <a:rPr lang="es-CO" b="1" dirty="0"/>
              <a:t>producto físico</a:t>
            </a:r>
            <a:r>
              <a:rPr lang="es-CO" dirty="0"/>
              <a:t> son: </a:t>
            </a:r>
            <a:r>
              <a:rPr lang="es-CO" b="1" dirty="0"/>
              <a:t>Las dimensiones, el peso, el color o los materiales de que está hecho.</a:t>
            </a:r>
          </a:p>
          <a:p>
            <a:r>
              <a:rPr lang="es-CO" dirty="0"/>
              <a:t>Si hablamos de un robot aspirador, por ejemplo, serían, además de las anteriores, la clase de sensores que lleva, el tipo de batería, los tipos de suelos que es capaz de limpiar, </a:t>
            </a:r>
            <a:r>
              <a:rPr lang="es-CO" b="1" dirty="0"/>
              <a:t>si sirve para recoger pelos de mascota</a:t>
            </a:r>
            <a:r>
              <a:rPr lang="es-CO" dirty="0"/>
              <a:t> </a:t>
            </a:r>
            <a:r>
              <a:rPr lang="es-CO" b="1" dirty="0">
                <a:solidFill>
                  <a:srgbClr val="FF0000"/>
                </a:solidFill>
              </a:rPr>
              <a:t>o el nivel de ruido. </a:t>
            </a:r>
          </a:p>
        </p:txBody>
      </p:sp>
      <p:pic>
        <p:nvPicPr>
          <p:cNvPr id="4" name="Imagen 3"/>
          <p:cNvPicPr>
            <a:picLocks noChangeAspect="1"/>
          </p:cNvPicPr>
          <p:nvPr/>
        </p:nvPicPr>
        <p:blipFill>
          <a:blip r:embed="rId2"/>
          <a:stretch>
            <a:fillRect/>
          </a:stretch>
        </p:blipFill>
        <p:spPr>
          <a:xfrm>
            <a:off x="6662738" y="2012705"/>
            <a:ext cx="4591416" cy="3478673"/>
          </a:xfrm>
          <a:prstGeom prst="rect">
            <a:avLst/>
          </a:prstGeom>
        </p:spPr>
      </p:pic>
    </p:spTree>
    <p:extLst>
      <p:ext uri="{BB962C8B-B14F-4D97-AF65-F5344CB8AC3E}">
        <p14:creationId xmlns:p14="http://schemas.microsoft.com/office/powerpoint/2010/main" val="11940255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190625"/>
            <a:ext cx="10515600" cy="1325563"/>
          </a:xfrm>
        </p:spPr>
        <p:txBody>
          <a:bodyPr/>
          <a:lstStyle/>
          <a:p>
            <a:r>
              <a:rPr lang="es-CO" b="1" dirty="0"/>
              <a:t>Reducción de riesgos</a:t>
            </a:r>
            <a:br>
              <a:rPr lang="es-CO" dirty="0"/>
            </a:br>
            <a:endParaRPr lang="es-CO" dirty="0"/>
          </a:p>
        </p:txBody>
      </p:sp>
      <p:sp>
        <p:nvSpPr>
          <p:cNvPr id="3" name="Marcador de contenido 2"/>
          <p:cNvSpPr>
            <a:spLocks noGrp="1"/>
          </p:cNvSpPr>
          <p:nvPr>
            <p:ph idx="1"/>
          </p:nvPr>
        </p:nvSpPr>
        <p:spPr>
          <a:xfrm>
            <a:off x="275237" y="2168524"/>
            <a:ext cx="6731000" cy="3178175"/>
          </a:xfrm>
        </p:spPr>
        <p:txBody>
          <a:bodyPr>
            <a:normAutofit/>
          </a:bodyPr>
          <a:lstStyle/>
          <a:p>
            <a:r>
              <a:rPr lang="es-CO" sz="2400" dirty="0"/>
              <a:t>Para los clientes es importante reducir el riesgo que representa la adquisición de productos o servicios. Para el comprador de un carro de segunda mano, una garantía de servicio de un año reduce el riesgo de las reparaciones y averías tras la compra. Garantías extendidas, </a:t>
            </a:r>
            <a:r>
              <a:rPr lang="es-CO" sz="2400" dirty="0" err="1"/>
              <a:t>microseguros</a:t>
            </a:r>
            <a:r>
              <a:rPr lang="es-CO" sz="2400" dirty="0"/>
              <a:t> son algunas de las opciones de valor que están ofreciendo las marcas. </a:t>
            </a:r>
          </a:p>
        </p:txBody>
      </p:sp>
      <p:pic>
        <p:nvPicPr>
          <p:cNvPr id="4" name="Imagen 3"/>
          <p:cNvPicPr>
            <a:picLocks noChangeAspect="1"/>
          </p:cNvPicPr>
          <p:nvPr/>
        </p:nvPicPr>
        <p:blipFill>
          <a:blip r:embed="rId2"/>
          <a:stretch>
            <a:fillRect/>
          </a:stretch>
        </p:blipFill>
        <p:spPr>
          <a:xfrm>
            <a:off x="7355486" y="505619"/>
            <a:ext cx="4561277" cy="2640012"/>
          </a:xfrm>
          <a:prstGeom prst="rect">
            <a:avLst/>
          </a:prstGeom>
        </p:spPr>
      </p:pic>
      <p:pic>
        <p:nvPicPr>
          <p:cNvPr id="5" name="Imagen 4"/>
          <p:cNvPicPr>
            <a:picLocks noChangeAspect="1"/>
          </p:cNvPicPr>
          <p:nvPr/>
        </p:nvPicPr>
        <p:blipFill>
          <a:blip r:embed="rId3"/>
          <a:stretch>
            <a:fillRect/>
          </a:stretch>
        </p:blipFill>
        <p:spPr>
          <a:xfrm>
            <a:off x="7702549" y="3414712"/>
            <a:ext cx="3978463" cy="2693988"/>
          </a:xfrm>
          <a:prstGeom prst="rect">
            <a:avLst/>
          </a:prstGeom>
        </p:spPr>
      </p:pic>
    </p:spTree>
    <p:extLst>
      <p:ext uri="{BB962C8B-B14F-4D97-AF65-F5344CB8AC3E}">
        <p14:creationId xmlns:p14="http://schemas.microsoft.com/office/powerpoint/2010/main" val="17795070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Accesibilidad</a:t>
            </a:r>
            <a:br>
              <a:rPr lang="es-CO" dirty="0"/>
            </a:br>
            <a:endParaRPr lang="es-CO" dirty="0"/>
          </a:p>
        </p:txBody>
      </p:sp>
      <p:sp>
        <p:nvSpPr>
          <p:cNvPr id="3" name="Marcador de contenido 2"/>
          <p:cNvSpPr>
            <a:spLocks noGrp="1"/>
          </p:cNvSpPr>
          <p:nvPr>
            <p:ph idx="1"/>
          </p:nvPr>
        </p:nvSpPr>
        <p:spPr>
          <a:xfrm>
            <a:off x="317500" y="1355725"/>
            <a:ext cx="5567485" cy="4351338"/>
          </a:xfrm>
        </p:spPr>
        <p:txBody>
          <a:bodyPr>
            <a:normAutofit fontScale="77500" lnSpcReduction="20000"/>
          </a:bodyPr>
          <a:lstStyle/>
          <a:p>
            <a:r>
              <a:rPr lang="es-CO" dirty="0"/>
              <a:t>También se puede crear valor poniendo productos y servicios a disposición de clientes que antes no tenían acceso a ellos. </a:t>
            </a:r>
          </a:p>
          <a:p>
            <a:r>
              <a:rPr lang="es-CO" dirty="0"/>
              <a:t>Esto se puede hacer con una innovación en los modelos de negocio, una tecnología nueva o una combinación de ambas. </a:t>
            </a:r>
          </a:p>
          <a:p>
            <a:r>
              <a:rPr lang="es-CO" b="1" dirty="0" err="1"/>
              <a:t>NetJets</a:t>
            </a:r>
            <a:r>
              <a:rPr lang="es-CO" b="1" dirty="0"/>
              <a:t>, por ejemplo</a:t>
            </a:r>
            <a:r>
              <a:rPr lang="es-CO" dirty="0"/>
              <a:t>, popularizó el concepto de propiedad fraccionada de avión privado, ya que la compañía recurrió a un modelo de negocio innovador para poner un servicio de avión privado al alcance de personas y empresas que antes no se lo podían permitir.</a:t>
            </a:r>
          </a:p>
        </p:txBody>
      </p:sp>
      <p:pic>
        <p:nvPicPr>
          <p:cNvPr id="4" name="Imagen 3"/>
          <p:cNvPicPr>
            <a:picLocks noChangeAspect="1"/>
          </p:cNvPicPr>
          <p:nvPr/>
        </p:nvPicPr>
        <p:blipFill>
          <a:blip r:embed="rId2"/>
          <a:stretch>
            <a:fillRect/>
          </a:stretch>
        </p:blipFill>
        <p:spPr>
          <a:xfrm>
            <a:off x="6291169" y="1444503"/>
            <a:ext cx="5231639" cy="3490912"/>
          </a:xfrm>
          <a:prstGeom prst="rect">
            <a:avLst/>
          </a:prstGeom>
        </p:spPr>
      </p:pic>
    </p:spTree>
    <p:extLst>
      <p:ext uri="{BB962C8B-B14F-4D97-AF65-F5344CB8AC3E}">
        <p14:creationId xmlns:p14="http://schemas.microsoft.com/office/powerpoint/2010/main" val="1195638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Accesibilidad</a:t>
            </a:r>
            <a:br>
              <a:rPr lang="es-CO" dirty="0"/>
            </a:br>
            <a:endParaRPr lang="es-CO" dirty="0"/>
          </a:p>
        </p:txBody>
      </p:sp>
      <p:sp>
        <p:nvSpPr>
          <p:cNvPr id="3" name="Marcador de contenido 2"/>
          <p:cNvSpPr>
            <a:spLocks noGrp="1"/>
          </p:cNvSpPr>
          <p:nvPr>
            <p:ph idx="1"/>
          </p:nvPr>
        </p:nvSpPr>
        <p:spPr>
          <a:xfrm>
            <a:off x="317500" y="1355725"/>
            <a:ext cx="6446715" cy="3802429"/>
          </a:xfrm>
        </p:spPr>
        <p:txBody>
          <a:bodyPr>
            <a:normAutofit/>
          </a:bodyPr>
          <a:lstStyle/>
          <a:p>
            <a:r>
              <a:rPr lang="es-CO" b="1" dirty="0"/>
              <a:t>Zara  logra </a:t>
            </a:r>
            <a:r>
              <a:rPr lang="es-CO" dirty="0"/>
              <a:t>el acceso a la alta costura a millones de personas de clases medias. </a:t>
            </a:r>
          </a:p>
          <a:p>
            <a:r>
              <a:rPr lang="es-CO" b="1" dirty="0"/>
              <a:t>Los fondos de inversión </a:t>
            </a:r>
            <a:r>
              <a:rPr lang="es-CO" dirty="0"/>
              <a:t>son otro ejemplo de creación de valor gracias a una mayor accesibilidad: este innovador producto financiero permite que inversores con un capital modesto puedan crear carteras de inversión diversificadas.</a:t>
            </a:r>
          </a:p>
          <a:p>
            <a:endParaRPr lang="es-CO" dirty="0"/>
          </a:p>
        </p:txBody>
      </p:sp>
      <p:pic>
        <p:nvPicPr>
          <p:cNvPr id="5" name="Imagen 4"/>
          <p:cNvPicPr>
            <a:picLocks noChangeAspect="1"/>
          </p:cNvPicPr>
          <p:nvPr/>
        </p:nvPicPr>
        <p:blipFill>
          <a:blip r:embed="rId2"/>
          <a:stretch>
            <a:fillRect/>
          </a:stretch>
        </p:blipFill>
        <p:spPr>
          <a:xfrm>
            <a:off x="6988480" y="1355725"/>
            <a:ext cx="4975518" cy="3319103"/>
          </a:xfrm>
          <a:prstGeom prst="rect">
            <a:avLst/>
          </a:prstGeom>
        </p:spPr>
      </p:pic>
    </p:spTree>
    <p:extLst>
      <p:ext uri="{BB962C8B-B14F-4D97-AF65-F5344CB8AC3E}">
        <p14:creationId xmlns:p14="http://schemas.microsoft.com/office/powerpoint/2010/main" val="12692441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Comodidad/utilidad</a:t>
            </a:r>
            <a:br>
              <a:rPr lang="es-CO" dirty="0"/>
            </a:br>
            <a:endParaRPr lang="es-CO" dirty="0"/>
          </a:p>
        </p:txBody>
      </p:sp>
      <p:sp>
        <p:nvSpPr>
          <p:cNvPr id="3" name="Marcador de contenido 2"/>
          <p:cNvSpPr>
            <a:spLocks noGrp="1"/>
          </p:cNvSpPr>
          <p:nvPr>
            <p:ph idx="1"/>
          </p:nvPr>
        </p:nvSpPr>
        <p:spPr>
          <a:xfrm>
            <a:off x="546100" y="1109276"/>
            <a:ext cx="5235575" cy="4702175"/>
          </a:xfrm>
        </p:spPr>
        <p:txBody>
          <a:bodyPr>
            <a:normAutofit fontScale="77500" lnSpcReduction="20000"/>
          </a:bodyPr>
          <a:lstStyle/>
          <a:p>
            <a:r>
              <a:rPr lang="es-CO" dirty="0"/>
              <a:t>Facilitar las cosas o hacerlas más prácticas también puede ser una fuente de valor. Facilitarle la vida a las personas. </a:t>
            </a:r>
          </a:p>
          <a:p>
            <a:r>
              <a:rPr lang="es-CO" dirty="0"/>
              <a:t>El iPod y el iTunes, de Apple, ofrecieron a los clientes una comodidad sin precedentes para buscar, comprar, descargar y escuchar música digital. </a:t>
            </a:r>
          </a:p>
          <a:p>
            <a:r>
              <a:rPr lang="es-CO" dirty="0"/>
              <a:t> La facilidad es una de las principales ventajas competitivas de Apple. Ahora, Apple domina este sector del mercado.</a:t>
            </a:r>
          </a:p>
          <a:p>
            <a:r>
              <a:rPr lang="es-CO" dirty="0" err="1"/>
              <a:t>Rappi</a:t>
            </a:r>
            <a:r>
              <a:rPr lang="es-CO" dirty="0"/>
              <a:t> le facilita y le ahorra tiempo a las personas</a:t>
            </a:r>
          </a:p>
          <a:p>
            <a:r>
              <a:rPr lang="es-CO" dirty="0"/>
              <a:t>Uber creó un sistema de transporte cómodo y seguro</a:t>
            </a:r>
          </a:p>
          <a:p>
            <a:endParaRPr lang="es-CO" dirty="0"/>
          </a:p>
        </p:txBody>
      </p:sp>
      <p:pic>
        <p:nvPicPr>
          <p:cNvPr id="4" name="Imagen 3"/>
          <p:cNvPicPr>
            <a:picLocks noChangeAspect="1"/>
          </p:cNvPicPr>
          <p:nvPr/>
        </p:nvPicPr>
        <p:blipFill>
          <a:blip r:embed="rId2"/>
          <a:stretch>
            <a:fillRect/>
          </a:stretch>
        </p:blipFill>
        <p:spPr>
          <a:xfrm>
            <a:off x="5962650" y="1109276"/>
            <a:ext cx="3098800" cy="2155388"/>
          </a:xfrm>
          <a:prstGeom prst="rect">
            <a:avLst/>
          </a:prstGeom>
        </p:spPr>
      </p:pic>
      <p:pic>
        <p:nvPicPr>
          <p:cNvPr id="5" name="Imagen 4"/>
          <p:cNvPicPr>
            <a:picLocks noChangeAspect="1"/>
          </p:cNvPicPr>
          <p:nvPr/>
        </p:nvPicPr>
        <p:blipFill>
          <a:blip r:embed="rId3"/>
          <a:stretch>
            <a:fillRect/>
          </a:stretch>
        </p:blipFill>
        <p:spPr>
          <a:xfrm>
            <a:off x="6118225" y="3795712"/>
            <a:ext cx="2921000" cy="1460500"/>
          </a:xfrm>
          <a:prstGeom prst="rect">
            <a:avLst/>
          </a:prstGeom>
        </p:spPr>
      </p:pic>
      <p:pic>
        <p:nvPicPr>
          <p:cNvPr id="6" name="Imagen 5"/>
          <p:cNvPicPr>
            <a:picLocks noChangeAspect="1"/>
          </p:cNvPicPr>
          <p:nvPr/>
        </p:nvPicPr>
        <p:blipFill>
          <a:blip r:embed="rId4"/>
          <a:stretch>
            <a:fillRect/>
          </a:stretch>
        </p:blipFill>
        <p:spPr>
          <a:xfrm>
            <a:off x="9220200" y="1043588"/>
            <a:ext cx="2667000" cy="1778000"/>
          </a:xfrm>
          <a:prstGeom prst="rect">
            <a:avLst/>
          </a:prstGeom>
        </p:spPr>
      </p:pic>
      <p:pic>
        <p:nvPicPr>
          <p:cNvPr id="7" name="Imagen 6"/>
          <p:cNvPicPr>
            <a:picLocks noChangeAspect="1"/>
          </p:cNvPicPr>
          <p:nvPr/>
        </p:nvPicPr>
        <p:blipFill>
          <a:blip r:embed="rId5"/>
          <a:stretch>
            <a:fillRect/>
          </a:stretch>
        </p:blipFill>
        <p:spPr>
          <a:xfrm>
            <a:off x="9220200" y="3264664"/>
            <a:ext cx="2889250" cy="1712148"/>
          </a:xfrm>
          <a:prstGeom prst="rect">
            <a:avLst/>
          </a:prstGeom>
        </p:spPr>
      </p:pic>
    </p:spTree>
    <p:extLst>
      <p:ext uri="{BB962C8B-B14F-4D97-AF65-F5344CB8AC3E}">
        <p14:creationId xmlns:p14="http://schemas.microsoft.com/office/powerpoint/2010/main" val="2194487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8300" y="1266825"/>
            <a:ext cx="3479800" cy="968375"/>
          </a:xfrm>
        </p:spPr>
        <p:txBody>
          <a:bodyPr>
            <a:normAutofit fontScale="90000"/>
          </a:bodyPr>
          <a:lstStyle/>
          <a:p>
            <a:r>
              <a:rPr lang="es-CO" i="1" dirty="0"/>
              <a:t>El esquema de las cuatro acciones</a:t>
            </a:r>
            <a:br>
              <a:rPr lang="es-CO" i="1" dirty="0"/>
            </a:br>
            <a:endParaRPr lang="es-CO"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599267784"/>
              </p:ext>
            </p:extLst>
          </p:nvPr>
        </p:nvGraphicFramePr>
        <p:xfrm>
          <a:off x="-355600" y="365125"/>
          <a:ext cx="10871200" cy="6159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61375" y="835025"/>
            <a:ext cx="2930525" cy="4768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7194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6601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673467" y="247894"/>
            <a:ext cx="9525000" cy="5334000"/>
          </a:xfrm>
          <a:prstGeom prst="rect">
            <a:avLst/>
          </a:prstGeom>
        </p:spPr>
      </p:pic>
      <p:sp>
        <p:nvSpPr>
          <p:cNvPr id="2" name="Título 1"/>
          <p:cNvSpPr>
            <a:spLocks noGrp="1"/>
          </p:cNvSpPr>
          <p:nvPr>
            <p:ph type="title"/>
          </p:nvPr>
        </p:nvSpPr>
        <p:spPr/>
        <p:txBody>
          <a:bodyPr/>
          <a:lstStyle/>
          <a:p>
            <a:r>
              <a:rPr lang="es-CO" dirty="0"/>
              <a:t>Estrategias para competir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994637643"/>
              </p:ext>
            </p:extLst>
          </p:nvPr>
        </p:nvGraphicFramePr>
        <p:xfrm>
          <a:off x="-1" y="2473569"/>
          <a:ext cx="11617569" cy="27197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8161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441810" y="2020514"/>
            <a:ext cx="5314950" cy="3105150"/>
          </a:xfrm>
          <a:prstGeom prst="rect">
            <a:avLst/>
          </a:prstGeom>
        </p:spPr>
      </p:pic>
      <p:sp>
        <p:nvSpPr>
          <p:cNvPr id="2" name="Título 1"/>
          <p:cNvSpPr>
            <a:spLocks noGrp="1"/>
          </p:cNvSpPr>
          <p:nvPr>
            <p:ph type="title"/>
          </p:nvPr>
        </p:nvSpPr>
        <p:spPr>
          <a:xfrm>
            <a:off x="927100" y="0"/>
            <a:ext cx="10515600" cy="1325563"/>
          </a:xfrm>
        </p:spPr>
        <p:txBody>
          <a:bodyPr/>
          <a:lstStyle/>
          <a:p>
            <a:r>
              <a:rPr lang="es-CO" dirty="0"/>
              <a:t>Estrategia de producto </a:t>
            </a: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239794819"/>
              </p:ext>
            </p:extLst>
          </p:nvPr>
        </p:nvGraphicFramePr>
        <p:xfrm>
          <a:off x="2547311" y="1529051"/>
          <a:ext cx="6245502" cy="4583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ángulo 3"/>
          <p:cNvSpPr/>
          <p:nvPr/>
        </p:nvSpPr>
        <p:spPr>
          <a:xfrm>
            <a:off x="9835942" y="2190231"/>
            <a:ext cx="2382630" cy="2677656"/>
          </a:xfrm>
          <a:prstGeom prst="rect">
            <a:avLst/>
          </a:prstGeom>
        </p:spPr>
        <p:txBody>
          <a:bodyPr wrap="square">
            <a:spAutoFit/>
          </a:bodyPr>
          <a:lstStyle/>
          <a:p>
            <a:r>
              <a:rPr lang="es-CO" sz="2400" dirty="0"/>
              <a:t>La gerencia de hoy debe estar inusualmente alerta para encontrar una </a:t>
            </a:r>
            <a:r>
              <a:rPr lang="es-CO" sz="2400" b="1" dirty="0">
                <a:solidFill>
                  <a:srgbClr val="FF0000"/>
                </a:solidFill>
              </a:rPr>
              <a:t>estrategia</a:t>
            </a:r>
            <a:r>
              <a:rPr lang="es-CO" sz="2400" dirty="0"/>
              <a:t> efectiva. </a:t>
            </a:r>
          </a:p>
        </p:txBody>
      </p:sp>
      <p:sp>
        <p:nvSpPr>
          <p:cNvPr id="5" name="Flecha derecha 4"/>
          <p:cNvSpPr/>
          <p:nvPr/>
        </p:nvSpPr>
        <p:spPr>
          <a:xfrm>
            <a:off x="8282609" y="2564525"/>
            <a:ext cx="1473403" cy="13843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rgbClr val="FF0000"/>
              </a:solidFill>
            </a:endParaRPr>
          </a:p>
        </p:txBody>
      </p:sp>
    </p:spTree>
    <p:extLst>
      <p:ext uri="{BB962C8B-B14F-4D97-AF65-F5344CB8AC3E}">
        <p14:creationId xmlns:p14="http://schemas.microsoft.com/office/powerpoint/2010/main" val="42348696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600" y="120650"/>
            <a:ext cx="10515600" cy="1325563"/>
          </a:xfrm>
        </p:spPr>
        <p:txBody>
          <a:bodyPr/>
          <a:lstStyle/>
          <a:p>
            <a:r>
              <a:rPr lang="es-CO" dirty="0"/>
              <a:t>Matriz  de </a:t>
            </a:r>
            <a:r>
              <a:rPr lang="es-CO" dirty="0" err="1"/>
              <a:t>Ansoff</a:t>
            </a:r>
            <a:endParaRPr lang="es-CO" dirty="0"/>
          </a:p>
        </p:txBody>
      </p:sp>
      <p:graphicFrame>
        <p:nvGraphicFramePr>
          <p:cNvPr id="5" name="Marcador de contenido 4"/>
          <p:cNvGraphicFramePr>
            <a:graphicFrameLocks noGrp="1"/>
          </p:cNvGraphicFramePr>
          <p:nvPr>
            <p:ph idx="1"/>
          </p:nvPr>
        </p:nvGraphicFramePr>
        <p:xfrm>
          <a:off x="2527300" y="1431925"/>
          <a:ext cx="10134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871868" y="1538288"/>
            <a:ext cx="2776451" cy="3995004"/>
          </a:xfrm>
          <a:prstGeom prst="rect">
            <a:avLst/>
          </a:prstGeom>
        </p:spPr>
      </p:pic>
    </p:spTree>
    <p:extLst>
      <p:ext uri="{BB962C8B-B14F-4D97-AF65-F5344CB8AC3E}">
        <p14:creationId xmlns:p14="http://schemas.microsoft.com/office/powerpoint/2010/main" val="2075862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647496" y="829123"/>
            <a:ext cx="6419579" cy="5280129"/>
          </a:xfrm>
          <a:prstGeom prst="rect">
            <a:avLst/>
          </a:prstGeom>
        </p:spPr>
      </p:pic>
      <p:sp>
        <p:nvSpPr>
          <p:cNvPr id="2" name="Título 1"/>
          <p:cNvSpPr>
            <a:spLocks noGrp="1"/>
          </p:cNvSpPr>
          <p:nvPr>
            <p:ph type="title"/>
          </p:nvPr>
        </p:nvSpPr>
        <p:spPr/>
        <p:txBody>
          <a:bodyPr/>
          <a:lstStyle/>
          <a:p>
            <a:r>
              <a:rPr lang="es-CO" b="1" dirty="0"/>
              <a:t>LA MATRIZ BCG </a:t>
            </a:r>
            <a:br>
              <a:rPr lang="es-CO" dirty="0"/>
            </a:br>
            <a:endParaRPr lang="es-CO" dirty="0"/>
          </a:p>
        </p:txBody>
      </p:sp>
      <p:sp>
        <p:nvSpPr>
          <p:cNvPr id="3" name="Marcador de contenido 2"/>
          <p:cNvSpPr>
            <a:spLocks noGrp="1"/>
          </p:cNvSpPr>
          <p:nvPr>
            <p:ph idx="1"/>
          </p:nvPr>
        </p:nvSpPr>
        <p:spPr>
          <a:xfrm>
            <a:off x="838200" y="1239471"/>
            <a:ext cx="4667615" cy="4351338"/>
          </a:xfrm>
        </p:spPr>
        <p:txBody>
          <a:bodyPr>
            <a:normAutofit fontScale="77500" lnSpcReduction="20000"/>
          </a:bodyPr>
          <a:lstStyle/>
          <a:p>
            <a:r>
              <a:rPr lang="es-CO" dirty="0"/>
              <a:t>Un capítulo específico merece el estudio de la matriz BCG. Basado en el modelo de ciclo de vida del producto, el Boston </a:t>
            </a:r>
            <a:r>
              <a:rPr lang="es-CO" dirty="0" err="1"/>
              <a:t>Consulting</a:t>
            </a:r>
            <a:r>
              <a:rPr lang="es-CO" dirty="0"/>
              <a:t> </a:t>
            </a:r>
            <a:r>
              <a:rPr lang="es-CO" dirty="0" err="1"/>
              <a:t>Group</a:t>
            </a:r>
            <a:r>
              <a:rPr lang="es-CO" dirty="0"/>
              <a:t> (BCG) publicó en 1973 un modelo que utilizaba una matriz que clasificaba los productos en 4 tipos diferentes en función del crecimiento del mercado y de la cuota de mercado del producto. </a:t>
            </a:r>
          </a:p>
          <a:p>
            <a:r>
              <a:rPr lang="es-CO" dirty="0"/>
              <a:t>La matriz BCG es en realidad una herramienta gráfica de análisis estratégico, aunque está muy vinculada al marketing estratégico.</a:t>
            </a:r>
          </a:p>
          <a:p>
            <a:r>
              <a:rPr lang="es-CO" dirty="0"/>
              <a:t>Ayuda a tomar decisiones de dónde invertir, desinvertir o incluso qué negocios/productos abandonar.</a:t>
            </a:r>
          </a:p>
          <a:p>
            <a:endParaRPr lang="es-CO" dirty="0"/>
          </a:p>
        </p:txBody>
      </p:sp>
    </p:spTree>
    <p:extLst>
      <p:ext uri="{BB962C8B-B14F-4D97-AF65-F5344CB8AC3E}">
        <p14:creationId xmlns:p14="http://schemas.microsoft.com/office/powerpoint/2010/main" val="394076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0"/>
            <a:ext cx="12192000" cy="3810000"/>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3944668014"/>
              </p:ext>
            </p:extLst>
          </p:nvPr>
        </p:nvGraphicFramePr>
        <p:xfrm>
          <a:off x="838200" y="232373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6268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7862" y="165833"/>
            <a:ext cx="10515600" cy="1325563"/>
          </a:xfrm>
        </p:spPr>
        <p:txBody>
          <a:bodyPr/>
          <a:lstStyle/>
          <a:p>
            <a:r>
              <a:rPr lang="es-CO" dirty="0"/>
              <a:t>BCG</a:t>
            </a:r>
          </a:p>
        </p:txBody>
      </p:sp>
      <p:graphicFrame>
        <p:nvGraphicFramePr>
          <p:cNvPr id="4" name="Marcador de contenido 3"/>
          <p:cNvGraphicFramePr>
            <a:graphicFrameLocks noGrp="1"/>
          </p:cNvGraphicFramePr>
          <p:nvPr>
            <p:ph idx="1"/>
          </p:nvPr>
        </p:nvGraphicFramePr>
        <p:xfrm>
          <a:off x="3083171" y="1256502"/>
          <a:ext cx="7033846" cy="4277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32" name="Picture 8" descr="Resultado de imagen para Interrogan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40817" y="1256502"/>
            <a:ext cx="1223997" cy="18153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sultado de imagen para perro dibujo.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7710" y="3506046"/>
            <a:ext cx="2060517" cy="19177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esultado de imagen para vaca dibuj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3370" y="3399691"/>
            <a:ext cx="2061657" cy="191877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Resultado de imagen para estrella dibuj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5769" y="1263529"/>
            <a:ext cx="1808340" cy="180834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4829908" y="5627077"/>
            <a:ext cx="3429593" cy="369332"/>
          </a:xfrm>
          <a:prstGeom prst="rect">
            <a:avLst/>
          </a:prstGeom>
          <a:noFill/>
        </p:spPr>
        <p:txBody>
          <a:bodyPr wrap="none" rtlCol="0">
            <a:spAutoFit/>
          </a:bodyPr>
          <a:lstStyle/>
          <a:p>
            <a:r>
              <a:rPr lang="es-CO" b="1" dirty="0">
                <a:solidFill>
                  <a:srgbClr val="C00000"/>
                </a:solidFill>
              </a:rPr>
              <a:t>Participación relativa de mercado </a:t>
            </a:r>
          </a:p>
        </p:txBody>
      </p:sp>
      <p:sp>
        <p:nvSpPr>
          <p:cNvPr id="18" name="CuadroTexto 17"/>
          <p:cNvSpPr txBox="1"/>
          <p:nvPr/>
        </p:nvSpPr>
        <p:spPr>
          <a:xfrm rot="16200000">
            <a:off x="-716409" y="2898251"/>
            <a:ext cx="2552319" cy="369332"/>
          </a:xfrm>
          <a:prstGeom prst="rect">
            <a:avLst/>
          </a:prstGeom>
          <a:noFill/>
        </p:spPr>
        <p:txBody>
          <a:bodyPr wrap="square" rtlCol="0">
            <a:spAutoFit/>
          </a:bodyPr>
          <a:lstStyle/>
          <a:p>
            <a:r>
              <a:rPr lang="es-CO" b="1" dirty="0">
                <a:solidFill>
                  <a:srgbClr val="C00000"/>
                </a:solidFill>
              </a:rPr>
              <a:t>Crecimiento del mercado </a:t>
            </a:r>
          </a:p>
        </p:txBody>
      </p:sp>
    </p:spTree>
    <p:extLst>
      <p:ext uri="{BB962C8B-B14F-4D97-AF65-F5344CB8AC3E}">
        <p14:creationId xmlns:p14="http://schemas.microsoft.com/office/powerpoint/2010/main" val="11933745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29" y="-297"/>
            <a:ext cx="12193057" cy="6858594"/>
          </a:xfrm>
          <a:prstGeom prst="rect">
            <a:avLst/>
          </a:prstGeom>
        </p:spPr>
      </p:pic>
    </p:spTree>
    <p:extLst>
      <p:ext uri="{BB962C8B-B14F-4D97-AF65-F5344CB8AC3E}">
        <p14:creationId xmlns:p14="http://schemas.microsoft.com/office/powerpoint/2010/main" val="2670930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Ciclo de vida del producto</a:t>
            </a:r>
          </a:p>
        </p:txBody>
      </p:sp>
      <p:sp>
        <p:nvSpPr>
          <p:cNvPr id="3" name="Marcador de contenido 2"/>
          <p:cNvSpPr>
            <a:spLocks noGrp="1"/>
          </p:cNvSpPr>
          <p:nvPr>
            <p:ph idx="1"/>
          </p:nvPr>
        </p:nvSpPr>
        <p:spPr>
          <a:xfrm>
            <a:off x="838200" y="3415483"/>
            <a:ext cx="7625862" cy="2160222"/>
          </a:xfrm>
        </p:spPr>
        <p:txBody>
          <a:bodyPr>
            <a:normAutofit fontScale="77500" lnSpcReduction="20000"/>
          </a:bodyPr>
          <a:lstStyle/>
          <a:p>
            <a:r>
              <a:rPr lang="es-CO" dirty="0"/>
              <a:t>El modelo de ciclo de vida de producto fue desarrollado por uno de los referentes del marketing  más importantes del siglo XX, el economista alemán Theodore </a:t>
            </a:r>
            <a:r>
              <a:rPr lang="es-CO" dirty="0" err="1"/>
              <a:t>Levitt</a:t>
            </a:r>
            <a:r>
              <a:rPr lang="es-CO" dirty="0"/>
              <a:t>.</a:t>
            </a:r>
          </a:p>
          <a:p>
            <a:r>
              <a:rPr lang="es-CO" dirty="0"/>
              <a:t>El ciclo de vida de un producto es un concepto de gran importancia en el proceso de su comercialización, </a:t>
            </a:r>
            <a:r>
              <a:rPr lang="es-CO" b="1" dirty="0">
                <a:solidFill>
                  <a:srgbClr val="C00000"/>
                </a:solidFill>
              </a:rPr>
              <a:t>dado que la existencia de productos competidores, el comportamiento del mercado y la situación del entorno cambian a lo largo del tiempo durante todo este proceso. </a:t>
            </a:r>
          </a:p>
          <a:p>
            <a:endParaRPr lang="es-CO"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939" y="1263115"/>
            <a:ext cx="5193323" cy="1975996"/>
          </a:xfrm>
          <a:prstGeom prst="rect">
            <a:avLst/>
          </a:prstGeom>
        </p:spPr>
      </p:pic>
      <p:pic>
        <p:nvPicPr>
          <p:cNvPr id="5" name="Imagen 4"/>
          <p:cNvPicPr>
            <a:picLocks noChangeAspect="1"/>
          </p:cNvPicPr>
          <p:nvPr/>
        </p:nvPicPr>
        <p:blipFill>
          <a:blip r:embed="rId3"/>
          <a:stretch>
            <a:fillRect/>
          </a:stretch>
        </p:blipFill>
        <p:spPr>
          <a:xfrm>
            <a:off x="9144000" y="1378927"/>
            <a:ext cx="2433637" cy="3273951"/>
          </a:xfrm>
          <a:prstGeom prst="rect">
            <a:avLst/>
          </a:prstGeom>
        </p:spPr>
      </p:pic>
    </p:spTree>
    <p:extLst>
      <p:ext uri="{BB962C8B-B14F-4D97-AF65-F5344CB8AC3E}">
        <p14:creationId xmlns:p14="http://schemas.microsoft.com/office/powerpoint/2010/main" val="17668935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Ciclo de vida del producto</a:t>
            </a:r>
          </a:p>
        </p:txBody>
      </p:sp>
      <p:sp>
        <p:nvSpPr>
          <p:cNvPr id="3" name="Marcador de contenido 2"/>
          <p:cNvSpPr>
            <a:spLocks noGrp="1"/>
          </p:cNvSpPr>
          <p:nvPr>
            <p:ph idx="1"/>
          </p:nvPr>
        </p:nvSpPr>
        <p:spPr>
          <a:xfrm>
            <a:off x="592016" y="1892666"/>
            <a:ext cx="5046052" cy="2984134"/>
          </a:xfrm>
        </p:spPr>
        <p:txBody>
          <a:bodyPr>
            <a:normAutofit fontScale="70000" lnSpcReduction="20000"/>
          </a:bodyPr>
          <a:lstStyle/>
          <a:p>
            <a:r>
              <a:rPr lang="es-CO" dirty="0"/>
              <a:t>El ciclo de vida de un producto es un proceso cronológico que transcurre desde su lanzamiento en el mercado hasta su desaparición. </a:t>
            </a:r>
          </a:p>
          <a:p>
            <a:r>
              <a:rPr lang="es-CO" dirty="0"/>
              <a:t>Durante este proceso se suceden diferentes etapas, que vienen principalmente condicionadas por dos variables: ventas y beneficios. </a:t>
            </a:r>
          </a:p>
          <a:p>
            <a:r>
              <a:rPr lang="es-CO" dirty="0"/>
              <a:t>Ambas variables suelen evolucionar siguiendo una curva con forma creciente al principio y decrecimiento progresivo con el paso del tiempo.</a:t>
            </a:r>
          </a:p>
          <a:p>
            <a:endParaRPr lang="es-CO" dirty="0"/>
          </a:p>
        </p:txBody>
      </p:sp>
      <p:pic>
        <p:nvPicPr>
          <p:cNvPr id="4" name="Imagen 3"/>
          <p:cNvPicPr>
            <a:picLocks noChangeAspect="1"/>
          </p:cNvPicPr>
          <p:nvPr/>
        </p:nvPicPr>
        <p:blipFill>
          <a:blip r:embed="rId2"/>
          <a:stretch>
            <a:fillRect/>
          </a:stretch>
        </p:blipFill>
        <p:spPr>
          <a:xfrm>
            <a:off x="5884252" y="1690688"/>
            <a:ext cx="6191250" cy="3810000"/>
          </a:xfrm>
          <a:prstGeom prst="rect">
            <a:avLst/>
          </a:prstGeom>
        </p:spPr>
      </p:pic>
    </p:spTree>
    <p:extLst>
      <p:ext uri="{BB962C8B-B14F-4D97-AF65-F5344CB8AC3E}">
        <p14:creationId xmlns:p14="http://schemas.microsoft.com/office/powerpoint/2010/main" val="1155002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2565"/>
            <a:ext cx="10515600" cy="1325563"/>
          </a:xfrm>
        </p:spPr>
        <p:txBody>
          <a:bodyPr/>
          <a:lstStyle/>
          <a:p>
            <a:r>
              <a:rPr lang="es-CO" dirty="0"/>
              <a:t>El Ciclo de vida del producto </a:t>
            </a:r>
          </a:p>
        </p:txBody>
      </p:sp>
      <p:sp>
        <p:nvSpPr>
          <p:cNvPr id="3" name="Marcador de contenido 2"/>
          <p:cNvSpPr>
            <a:spLocks noGrp="1"/>
          </p:cNvSpPr>
          <p:nvPr>
            <p:ph idx="1"/>
          </p:nvPr>
        </p:nvSpPr>
        <p:spPr>
          <a:xfrm>
            <a:off x="542191" y="1163150"/>
            <a:ext cx="11107615" cy="1111127"/>
          </a:xfrm>
        </p:spPr>
        <p:txBody>
          <a:bodyPr>
            <a:normAutofit fontScale="55000" lnSpcReduction="20000"/>
          </a:bodyPr>
          <a:lstStyle/>
          <a:p>
            <a:r>
              <a:rPr lang="es-CO" dirty="0"/>
              <a:t>El ciclo de vida de producto se puede definir de una forma muy básica como el periodo de tiempo en el cual un producto produce ventas y utilidades. </a:t>
            </a:r>
          </a:p>
          <a:p>
            <a:r>
              <a:rPr lang="es-CO" dirty="0"/>
              <a:t>No obstante, un enfoque más alineado con la concepción de producto del marketing, debería situar el inicio del ciclo de vida del producto mucho antes de que comience a producir ventas y utilidades para los consumidores, desde que la empresa comienza a desarrollar un producto tras la detección de una necesidad insatisfecha.</a:t>
            </a:r>
          </a:p>
          <a:p>
            <a:endParaRPr lang="es-CO" dirty="0"/>
          </a:p>
        </p:txBody>
      </p:sp>
      <p:pic>
        <p:nvPicPr>
          <p:cNvPr id="4" name="Imagen 3"/>
          <p:cNvPicPr>
            <a:picLocks noChangeAspect="1"/>
          </p:cNvPicPr>
          <p:nvPr/>
        </p:nvPicPr>
        <p:blipFill>
          <a:blip r:embed="rId2"/>
          <a:stretch>
            <a:fillRect/>
          </a:stretch>
        </p:blipFill>
        <p:spPr>
          <a:xfrm>
            <a:off x="2321169" y="2274277"/>
            <a:ext cx="8172814" cy="3481807"/>
          </a:xfrm>
          <a:prstGeom prst="rect">
            <a:avLst/>
          </a:prstGeom>
        </p:spPr>
      </p:pic>
    </p:spTree>
    <p:extLst>
      <p:ext uri="{BB962C8B-B14F-4D97-AF65-F5344CB8AC3E}">
        <p14:creationId xmlns:p14="http://schemas.microsoft.com/office/powerpoint/2010/main" val="2548584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l="16375" t="16666" r="15749" b="38445"/>
          <a:stretch/>
        </p:blipFill>
        <p:spPr>
          <a:xfrm>
            <a:off x="342900" y="876300"/>
            <a:ext cx="11573158" cy="4305300"/>
          </a:xfrm>
          <a:prstGeom prst="rect">
            <a:avLst/>
          </a:prstGeom>
        </p:spPr>
      </p:pic>
    </p:spTree>
    <p:extLst>
      <p:ext uri="{BB962C8B-B14F-4D97-AF65-F5344CB8AC3E}">
        <p14:creationId xmlns:p14="http://schemas.microsoft.com/office/powerpoint/2010/main" val="42823638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700761" y="3089029"/>
            <a:ext cx="3044337" cy="3044337"/>
          </a:xfrm>
          <a:prstGeom prst="rect">
            <a:avLst/>
          </a:prstGeom>
        </p:spPr>
      </p:pic>
      <p:sp>
        <p:nvSpPr>
          <p:cNvPr id="2" name="Título 1"/>
          <p:cNvSpPr>
            <a:spLocks noGrp="1"/>
          </p:cNvSpPr>
          <p:nvPr>
            <p:ph type="title"/>
          </p:nvPr>
        </p:nvSpPr>
        <p:spPr>
          <a:xfrm>
            <a:off x="838200" y="365126"/>
            <a:ext cx="10515600" cy="689952"/>
          </a:xfrm>
        </p:spPr>
        <p:txBody>
          <a:bodyPr>
            <a:normAutofit fontScale="90000"/>
          </a:bodyPr>
          <a:lstStyle/>
          <a:p>
            <a:r>
              <a:rPr lang="es-CO" dirty="0"/>
              <a:t>El ciclo de vida del producto </a:t>
            </a:r>
          </a:p>
        </p:txBody>
      </p:sp>
      <p:sp>
        <p:nvSpPr>
          <p:cNvPr id="3" name="Marcador de contenido 2"/>
          <p:cNvSpPr>
            <a:spLocks noGrp="1"/>
          </p:cNvSpPr>
          <p:nvPr>
            <p:ph idx="1"/>
          </p:nvPr>
        </p:nvSpPr>
        <p:spPr>
          <a:xfrm>
            <a:off x="447988" y="1324709"/>
            <a:ext cx="8051244" cy="4548554"/>
          </a:xfrm>
        </p:spPr>
        <p:txBody>
          <a:bodyPr>
            <a:normAutofit lnSpcReduction="10000"/>
          </a:bodyPr>
          <a:lstStyle/>
          <a:p>
            <a:r>
              <a:rPr lang="es-CO" dirty="0"/>
              <a:t>Los ciclos de vida tienen una duración distinta para cada producto, y ésta depende fundamentalmente de la capacidad de innovación.</a:t>
            </a:r>
          </a:p>
          <a:p>
            <a:pPr lvl="1"/>
            <a:r>
              <a:rPr lang="es-CO" dirty="0"/>
              <a:t>Existen productos con un ciclo de vida muy corto, como son por ejemplo todos aquellos relacionados con la moda o el entretenimiento </a:t>
            </a:r>
          </a:p>
          <a:p>
            <a:pPr lvl="1"/>
            <a:r>
              <a:rPr lang="es-CO" dirty="0"/>
              <a:t>Por el contrario, existen otros productos que tienen ciclos de vida muy largos, porque conforme va pasando el tiempo encuentran nuevas utilidades que les permiten ampliar su mercado o alargar su periodo de madurez.</a:t>
            </a:r>
          </a:p>
          <a:p>
            <a:pPr lvl="1"/>
            <a:r>
              <a:rPr lang="es-CO" dirty="0"/>
              <a:t>El primer paso para es tratar de predecir la forma y duración del ciclo de vida del producto que van a lanzar al mercado.</a:t>
            </a:r>
          </a:p>
          <a:p>
            <a:endParaRPr lang="es-CO" dirty="0"/>
          </a:p>
        </p:txBody>
      </p:sp>
      <p:pic>
        <p:nvPicPr>
          <p:cNvPr id="5" name="Imagen 4"/>
          <p:cNvPicPr>
            <a:picLocks noChangeAspect="1"/>
          </p:cNvPicPr>
          <p:nvPr/>
        </p:nvPicPr>
        <p:blipFill>
          <a:blip r:embed="rId4"/>
          <a:stretch>
            <a:fillRect/>
          </a:stretch>
        </p:blipFill>
        <p:spPr>
          <a:xfrm>
            <a:off x="8773950" y="1101237"/>
            <a:ext cx="2971148" cy="1671270"/>
          </a:xfrm>
          <a:prstGeom prst="rect">
            <a:avLst/>
          </a:prstGeom>
        </p:spPr>
      </p:pic>
    </p:spTree>
    <p:extLst>
      <p:ext uri="{BB962C8B-B14F-4D97-AF65-F5344CB8AC3E}">
        <p14:creationId xmlns:p14="http://schemas.microsoft.com/office/powerpoint/2010/main" val="162527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Marcas que han perdurado </a:t>
            </a:r>
          </a:p>
        </p:txBody>
      </p:sp>
      <p:sp>
        <p:nvSpPr>
          <p:cNvPr id="3" name="Marcador de contenido 2"/>
          <p:cNvSpPr>
            <a:spLocks noGrp="1"/>
          </p:cNvSpPr>
          <p:nvPr>
            <p:ph idx="1"/>
          </p:nvPr>
        </p:nvSpPr>
        <p:spPr>
          <a:xfrm>
            <a:off x="451338" y="2134788"/>
            <a:ext cx="6031523" cy="3004283"/>
          </a:xfrm>
        </p:spPr>
        <p:txBody>
          <a:bodyPr>
            <a:normAutofit fontScale="77500" lnSpcReduction="20000"/>
          </a:bodyPr>
          <a:lstStyle/>
          <a:p>
            <a:r>
              <a:rPr lang="es-CO" dirty="0" err="1"/>
              <a:t>Levi’s</a:t>
            </a:r>
            <a:r>
              <a:rPr lang="es-CO" dirty="0"/>
              <a:t> está trabajando para que su herramienta de análisis del ciclo de vida de sus productos se integre en los procesos de diseño. </a:t>
            </a:r>
          </a:p>
          <a:p>
            <a:r>
              <a:rPr lang="es-CO" dirty="0"/>
              <a:t>La compañía pretende utilizar este sistema para decidir qué materiales utilizar. “Como diseñadores, no siempre tenemos en cuenta que nuestras decisiones sobre lo que diseñamos y los materiales que utilizamos pueden tener un importante impacto medioambiental”</a:t>
            </a:r>
          </a:p>
        </p:txBody>
      </p:sp>
      <p:pic>
        <p:nvPicPr>
          <p:cNvPr id="4" name="Imagen 3"/>
          <p:cNvPicPr>
            <a:picLocks noChangeAspect="1"/>
          </p:cNvPicPr>
          <p:nvPr/>
        </p:nvPicPr>
        <p:blipFill>
          <a:blip r:embed="rId2"/>
          <a:stretch>
            <a:fillRect/>
          </a:stretch>
        </p:blipFill>
        <p:spPr>
          <a:xfrm>
            <a:off x="6613281" y="2134788"/>
            <a:ext cx="4851888" cy="2730290"/>
          </a:xfrm>
          <a:prstGeom prst="rect">
            <a:avLst/>
          </a:prstGeom>
        </p:spPr>
      </p:pic>
    </p:spTree>
    <p:extLst>
      <p:ext uri="{BB962C8B-B14F-4D97-AF65-F5344CB8AC3E}">
        <p14:creationId xmlns:p14="http://schemas.microsoft.com/office/powerpoint/2010/main" val="34710210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Fases del ciclo de vida del producto</a:t>
            </a:r>
            <a:br>
              <a:rPr lang="es-CO" dirty="0"/>
            </a:br>
            <a:endParaRPr lang="es-CO" dirty="0"/>
          </a:p>
        </p:txBody>
      </p:sp>
      <p:sp>
        <p:nvSpPr>
          <p:cNvPr id="3" name="Marcador de contenido 2"/>
          <p:cNvSpPr>
            <a:spLocks noGrp="1"/>
          </p:cNvSpPr>
          <p:nvPr>
            <p:ph idx="1"/>
          </p:nvPr>
        </p:nvSpPr>
        <p:spPr>
          <a:xfrm>
            <a:off x="838200" y="1825625"/>
            <a:ext cx="5442857" cy="3573689"/>
          </a:xfrm>
        </p:spPr>
        <p:txBody>
          <a:bodyPr>
            <a:normAutofit fontScale="70000" lnSpcReduction="20000"/>
          </a:bodyPr>
          <a:lstStyle/>
          <a:p>
            <a:r>
              <a:rPr lang="es-CO" dirty="0"/>
              <a:t>El producto es el elemento más importante para una empresa y condiciona en gran medida su existencia. Es por ello que las empresas tratan de sistematizar el comportamiento de las ventas de sus productos a través de su permanencia en el mercado. </a:t>
            </a:r>
          </a:p>
          <a:p>
            <a:r>
              <a:rPr lang="es-CO" dirty="0"/>
              <a:t>No todos los productos permanecen durante el mismo período e incluso la gran mayoría no experimenta las mismas fluctuaciones en sus ventas, ni idéntica situación en cuanto a precios, publicidad y comercialización. </a:t>
            </a:r>
          </a:p>
          <a:p>
            <a:r>
              <a:rPr lang="es-CO" dirty="0"/>
              <a:t>La vida de cada producto evoluciona de forma diferente, pero siguiendo un ciclo que sí es idéntico, su ciclo de vida. Las fases que conforman este ciclo de vida son las siguientes:</a:t>
            </a:r>
          </a:p>
          <a:p>
            <a:endParaRPr lang="es-CO" dirty="0"/>
          </a:p>
        </p:txBody>
      </p:sp>
      <p:pic>
        <p:nvPicPr>
          <p:cNvPr id="5" name="Imagen 4"/>
          <p:cNvPicPr>
            <a:picLocks noChangeAspect="1"/>
          </p:cNvPicPr>
          <p:nvPr/>
        </p:nvPicPr>
        <p:blipFill>
          <a:blip r:embed="rId2"/>
          <a:stretch>
            <a:fillRect/>
          </a:stretch>
        </p:blipFill>
        <p:spPr>
          <a:xfrm>
            <a:off x="6422102" y="1922585"/>
            <a:ext cx="5099118" cy="3136760"/>
          </a:xfrm>
          <a:prstGeom prst="rect">
            <a:avLst/>
          </a:prstGeom>
        </p:spPr>
      </p:pic>
    </p:spTree>
    <p:extLst>
      <p:ext uri="{BB962C8B-B14F-4D97-AF65-F5344CB8AC3E}">
        <p14:creationId xmlns:p14="http://schemas.microsoft.com/office/powerpoint/2010/main" val="34267991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Ciclo de vida del producto </a:t>
            </a:r>
          </a:p>
        </p:txBody>
      </p:sp>
      <p:sp>
        <p:nvSpPr>
          <p:cNvPr id="3" name="Marcador de contenido 2"/>
          <p:cNvSpPr>
            <a:spLocks noGrp="1"/>
          </p:cNvSpPr>
          <p:nvPr>
            <p:ph idx="1"/>
          </p:nvPr>
        </p:nvSpPr>
        <p:spPr>
          <a:xfrm>
            <a:off x="1217682" y="1506355"/>
            <a:ext cx="3804138" cy="3930406"/>
          </a:xfrm>
          <a:solidFill>
            <a:srgbClr val="00B050"/>
          </a:solidFill>
        </p:spPr>
        <p:txBody>
          <a:bodyPr>
            <a:normAutofit fontScale="92500" lnSpcReduction="20000"/>
          </a:bodyPr>
          <a:lstStyle/>
          <a:p>
            <a:r>
              <a:rPr lang="es-CO" dirty="0">
                <a:solidFill>
                  <a:schemeClr val="bg1"/>
                </a:solidFill>
              </a:rPr>
              <a:t>Se desprende que un producto tiene una vida limitada.</a:t>
            </a:r>
          </a:p>
          <a:p>
            <a:pPr lvl="0"/>
            <a:r>
              <a:rPr lang="es-CO" dirty="0">
                <a:solidFill>
                  <a:schemeClr val="bg1"/>
                </a:solidFill>
              </a:rPr>
              <a:t>Las ventas pasan por diferentes etapas.</a:t>
            </a:r>
          </a:p>
          <a:p>
            <a:pPr lvl="0"/>
            <a:r>
              <a:rPr lang="es-CO" dirty="0">
                <a:solidFill>
                  <a:schemeClr val="bg1"/>
                </a:solidFill>
              </a:rPr>
              <a:t>Las utilidades varían de acuerdo al ciclo.</a:t>
            </a:r>
          </a:p>
          <a:p>
            <a:pPr lvl="0"/>
            <a:r>
              <a:rPr lang="es-CO" dirty="0">
                <a:solidFill>
                  <a:schemeClr val="bg1"/>
                </a:solidFill>
              </a:rPr>
              <a:t>Los productos requieren de distintas estrategias de acuerdo al grupo.</a:t>
            </a:r>
          </a:p>
          <a:p>
            <a:pPr lvl="0"/>
            <a:r>
              <a:rPr lang="es-CO" dirty="0">
                <a:solidFill>
                  <a:schemeClr val="bg1"/>
                </a:solidFill>
              </a:rPr>
              <a:t>Cambio de ciclo está marcado por las ventas</a:t>
            </a:r>
          </a:p>
          <a:p>
            <a:endParaRPr lang="es-CO" dirty="0">
              <a:solidFill>
                <a:schemeClr val="bg1"/>
              </a:solidFill>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0728" y="1690688"/>
            <a:ext cx="6331980" cy="3561739"/>
          </a:xfrm>
          <a:prstGeom prst="rect">
            <a:avLst/>
          </a:prstGeom>
        </p:spPr>
      </p:pic>
    </p:spTree>
    <p:extLst>
      <p:ext uri="{BB962C8B-B14F-4D97-AF65-F5344CB8AC3E}">
        <p14:creationId xmlns:p14="http://schemas.microsoft.com/office/powerpoint/2010/main" val="1139002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BC4BB9-441E-5641-9EE4-7C4F8A3D2075}"/>
              </a:ext>
            </a:extLst>
          </p:cNvPr>
          <p:cNvSpPr>
            <a:spLocks noGrp="1"/>
          </p:cNvSpPr>
          <p:nvPr>
            <p:ph type="title"/>
          </p:nvPr>
        </p:nvSpPr>
        <p:spPr/>
        <p:txBody>
          <a:bodyPr/>
          <a:lstStyle/>
          <a:p>
            <a:r>
              <a:rPr lang="es-ES_tradnl" dirty="0"/>
              <a:t>Beneficios </a:t>
            </a:r>
          </a:p>
        </p:txBody>
      </p:sp>
      <p:sp>
        <p:nvSpPr>
          <p:cNvPr id="3" name="Marcador de contenido 2">
            <a:extLst>
              <a:ext uri="{FF2B5EF4-FFF2-40B4-BE49-F238E27FC236}">
                <a16:creationId xmlns:a16="http://schemas.microsoft.com/office/drawing/2014/main" id="{46C26DAD-4DCB-EB4E-9163-CEAAFED53ADE}"/>
              </a:ext>
            </a:extLst>
          </p:cNvPr>
          <p:cNvSpPr>
            <a:spLocks noGrp="1"/>
          </p:cNvSpPr>
          <p:nvPr>
            <p:ph idx="1"/>
          </p:nvPr>
        </p:nvSpPr>
        <p:spPr>
          <a:xfrm>
            <a:off x="697970" y="2027934"/>
            <a:ext cx="10515600" cy="2802131"/>
          </a:xfrm>
        </p:spPr>
        <p:txBody>
          <a:bodyPr>
            <a:normAutofit/>
          </a:bodyPr>
          <a:lstStyle/>
          <a:p>
            <a:pPr lvl="0"/>
            <a:r>
              <a:rPr lang="es-CO" sz="3600" b="1" dirty="0"/>
              <a:t>El problema que desaparece </a:t>
            </a:r>
            <a:r>
              <a:rPr lang="es-CO" sz="3600" dirty="0"/>
              <a:t>cuando lo compra.</a:t>
            </a:r>
          </a:p>
          <a:p>
            <a:pPr lvl="0"/>
            <a:r>
              <a:rPr lang="es-CO" sz="3600" b="1" dirty="0"/>
              <a:t>Lo que está perdiendo </a:t>
            </a:r>
            <a:r>
              <a:rPr lang="es-CO" sz="3600" dirty="0"/>
              <a:t>por no tenerlo.</a:t>
            </a:r>
          </a:p>
          <a:p>
            <a:pPr lvl="0"/>
            <a:r>
              <a:rPr lang="es-CO" sz="3600" dirty="0"/>
              <a:t>Lo que </a:t>
            </a:r>
            <a:r>
              <a:rPr lang="es-CO" sz="3600" b="1" dirty="0"/>
              <a:t>aporta en la vida del cliente si lo compra</a:t>
            </a:r>
          </a:p>
          <a:p>
            <a:endParaRPr lang="es-ES_tradnl" sz="3600" dirty="0"/>
          </a:p>
        </p:txBody>
      </p:sp>
    </p:spTree>
    <p:extLst>
      <p:ext uri="{BB962C8B-B14F-4D97-AF65-F5344CB8AC3E}">
        <p14:creationId xmlns:p14="http://schemas.microsoft.com/office/powerpoint/2010/main" val="332642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b="1" dirty="0"/>
              <a:t>Estrategias para alargar el ciclo de vida del producto</a:t>
            </a:r>
            <a:br>
              <a:rPr lang="es-CO" dirty="0"/>
            </a:br>
            <a:endParaRPr lang="es-CO" dirty="0"/>
          </a:p>
        </p:txBody>
      </p:sp>
      <p:sp>
        <p:nvSpPr>
          <p:cNvPr id="3" name="Marcador de contenido 2"/>
          <p:cNvSpPr>
            <a:spLocks noGrp="1"/>
          </p:cNvSpPr>
          <p:nvPr>
            <p:ph idx="1"/>
          </p:nvPr>
        </p:nvSpPr>
        <p:spPr>
          <a:xfrm>
            <a:off x="484238" y="1690688"/>
            <a:ext cx="5120148" cy="4351338"/>
          </a:xfrm>
        </p:spPr>
        <p:txBody>
          <a:bodyPr>
            <a:normAutofit fontScale="70000" lnSpcReduction="20000"/>
          </a:bodyPr>
          <a:lstStyle/>
          <a:p>
            <a:pPr lvl="1"/>
            <a:r>
              <a:rPr lang="es-CO" dirty="0"/>
              <a:t>Llegada la fase de madurez, en la que las ventas quedan estancadas, se debe tomar una decisión en cuanto a mantener el producto en el mercado o retirarlo definitivamente. </a:t>
            </a:r>
          </a:p>
          <a:p>
            <a:pPr lvl="1"/>
            <a:r>
              <a:rPr lang="es-CO" dirty="0"/>
              <a:t>En el caso de que se decida la permanencia del producto, hay diferentes opciones para alargar y potenciar su existencia, tanto desde el punto de vista del producto como del mercado. </a:t>
            </a:r>
          </a:p>
          <a:p>
            <a:r>
              <a:rPr lang="es-CO" b="1" u="sng" dirty="0"/>
              <a:t>Estrategias de producto</a:t>
            </a:r>
          </a:p>
          <a:p>
            <a:pPr lvl="1"/>
            <a:r>
              <a:rPr lang="es-CO" dirty="0"/>
              <a:t>Son modificaciones que se llevan a cabo en el producto y afectan al propio producto o a los usos que se puedan hacer de él. </a:t>
            </a:r>
          </a:p>
          <a:p>
            <a:pPr lvl="1"/>
            <a:r>
              <a:rPr lang="es-CO" dirty="0"/>
              <a:t>Es importante que todas las mejoras que se llevan a cabo en el producto sean percibidas por el consumidor.</a:t>
            </a:r>
          </a:p>
          <a:p>
            <a:pPr lvl="1"/>
            <a:r>
              <a:rPr lang="es-CO" dirty="0"/>
              <a:t>En caso de no ser así, será difícil conseguir revitalizar su demanda.</a:t>
            </a:r>
          </a:p>
        </p:txBody>
      </p:sp>
      <p:pic>
        <p:nvPicPr>
          <p:cNvPr id="4" name="Imagen 3"/>
          <p:cNvPicPr>
            <a:picLocks noChangeAspect="1"/>
          </p:cNvPicPr>
          <p:nvPr/>
        </p:nvPicPr>
        <p:blipFill>
          <a:blip r:embed="rId2"/>
          <a:stretch>
            <a:fillRect/>
          </a:stretch>
        </p:blipFill>
        <p:spPr>
          <a:xfrm>
            <a:off x="5958348" y="1690688"/>
            <a:ext cx="6103937" cy="3779255"/>
          </a:xfrm>
          <a:prstGeom prst="rect">
            <a:avLst/>
          </a:prstGeom>
        </p:spPr>
      </p:pic>
    </p:spTree>
    <p:extLst>
      <p:ext uri="{BB962C8B-B14F-4D97-AF65-F5344CB8AC3E}">
        <p14:creationId xmlns:p14="http://schemas.microsoft.com/office/powerpoint/2010/main" val="2554471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b="1" dirty="0"/>
              <a:t>Estrategias para alargar el ciclo de vida del producto</a:t>
            </a:r>
            <a:br>
              <a:rPr lang="es-CO" dirty="0"/>
            </a:br>
            <a:endParaRPr lang="es-CO" dirty="0"/>
          </a:p>
        </p:txBody>
      </p:sp>
      <p:sp>
        <p:nvSpPr>
          <p:cNvPr id="3" name="Marcador de contenido 2"/>
          <p:cNvSpPr>
            <a:spLocks noGrp="1"/>
          </p:cNvSpPr>
          <p:nvPr>
            <p:ph idx="1"/>
          </p:nvPr>
        </p:nvSpPr>
        <p:spPr>
          <a:xfrm>
            <a:off x="533400" y="1539875"/>
            <a:ext cx="5562600" cy="4351338"/>
          </a:xfrm>
        </p:spPr>
        <p:txBody>
          <a:bodyPr>
            <a:normAutofit fontScale="62500" lnSpcReduction="20000"/>
          </a:bodyPr>
          <a:lstStyle/>
          <a:p>
            <a:r>
              <a:rPr lang="es-CO" b="1" u="sng" dirty="0"/>
              <a:t>Estrategias de mercado</a:t>
            </a:r>
            <a:endParaRPr lang="es-CO" dirty="0"/>
          </a:p>
          <a:p>
            <a:pPr lvl="1"/>
            <a:r>
              <a:rPr lang="es-CO" dirty="0"/>
              <a:t>Son modificaciones que afectan a las pautas de comportamiento del mercado respecto al consumo del producto </a:t>
            </a:r>
          </a:p>
          <a:p>
            <a:r>
              <a:rPr lang="es-CO" dirty="0"/>
              <a:t>La extensión del ciclo de vida del producto es un elemento habitual en todos los sectores. </a:t>
            </a:r>
          </a:p>
          <a:p>
            <a:r>
              <a:rPr lang="es-CO" dirty="0"/>
              <a:t>En el ámbito farmacéutico es constante la innovación y mejora en productos cosméticos, fármacos y otros productos. </a:t>
            </a:r>
          </a:p>
          <a:p>
            <a:r>
              <a:rPr lang="es-CO" dirty="0"/>
              <a:t>A pesar de que la extensión de la vida del producto pueda entenderse como una opción antes de retirar el producto del mercado, debe plantease como una alternativa válida desde la salida del producto al mercado. </a:t>
            </a:r>
          </a:p>
          <a:p>
            <a:r>
              <a:rPr lang="es-CO" dirty="0"/>
              <a:t>De esta forma, se mantendrá desde su inicio una política activa de producto que obligará a conocer de forma profunda sus posibilidades de mejora y las pautas de comportamiento del mercado.</a:t>
            </a:r>
          </a:p>
          <a:p>
            <a:endParaRPr lang="es-CO" dirty="0"/>
          </a:p>
        </p:txBody>
      </p:sp>
      <p:pic>
        <p:nvPicPr>
          <p:cNvPr id="4" name="Imagen 3"/>
          <p:cNvPicPr>
            <a:picLocks noChangeAspect="1"/>
          </p:cNvPicPr>
          <p:nvPr/>
        </p:nvPicPr>
        <p:blipFill>
          <a:blip r:embed="rId2"/>
          <a:stretch>
            <a:fillRect/>
          </a:stretch>
        </p:blipFill>
        <p:spPr>
          <a:xfrm>
            <a:off x="6419850" y="2058194"/>
            <a:ext cx="5524500" cy="3314700"/>
          </a:xfrm>
          <a:prstGeom prst="rect">
            <a:avLst/>
          </a:prstGeom>
        </p:spPr>
      </p:pic>
    </p:spTree>
    <p:extLst>
      <p:ext uri="{BB962C8B-B14F-4D97-AF65-F5344CB8AC3E}">
        <p14:creationId xmlns:p14="http://schemas.microsoft.com/office/powerpoint/2010/main" val="1303336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t>Estrategias para alargar el ciclo de vida del producto</a:t>
            </a:r>
            <a:endParaRPr lang="es-CO" dirty="0"/>
          </a:p>
        </p:txBody>
      </p:sp>
      <p:sp>
        <p:nvSpPr>
          <p:cNvPr id="3" name="Marcador de contenido 2"/>
          <p:cNvSpPr>
            <a:spLocks noGrp="1"/>
          </p:cNvSpPr>
          <p:nvPr>
            <p:ph idx="1"/>
          </p:nvPr>
        </p:nvSpPr>
        <p:spPr>
          <a:xfrm>
            <a:off x="838200" y="1825625"/>
            <a:ext cx="6248400" cy="3889375"/>
          </a:xfrm>
        </p:spPr>
        <p:txBody>
          <a:bodyPr>
            <a:normAutofit fontScale="77500" lnSpcReduction="20000"/>
          </a:bodyPr>
          <a:lstStyle/>
          <a:p>
            <a:r>
              <a:rPr lang="es-CO" dirty="0"/>
              <a:t>En las últimas décadas, se produzca un generalizado acortamiento de los ciclos de vida de producto, de la mano del boom de las nuevas tecnologías y muy especialmente en cualquier sector que tenga que ver con ellas. </a:t>
            </a:r>
          </a:p>
          <a:p>
            <a:r>
              <a:rPr lang="es-CO" dirty="0"/>
              <a:t>Un ejemplo puede ser el de los reproductores de video. El reproductor VHS tuvo un ciclo de vida de varias décadas, hasta que fue sustituido por otros dispositivos tecnológicamente más avanzados: primero por el reproductor DVD (que ya está en una clara fase de declive y retirada del mercado) y éste a su vez por el disco duro multimedia o por el Blue </a:t>
            </a:r>
            <a:r>
              <a:rPr lang="es-CO" dirty="0" err="1"/>
              <a:t>Ray</a:t>
            </a:r>
            <a:r>
              <a:rPr lang="es-CO" dirty="0"/>
              <a:t>, para finalmente ser reemplazado por los modelos de video en </a:t>
            </a:r>
            <a:r>
              <a:rPr lang="es-CO" dirty="0" err="1"/>
              <a:t>streaming</a:t>
            </a:r>
            <a:r>
              <a:rPr lang="es-CO" dirty="0"/>
              <a:t>, donde </a:t>
            </a:r>
            <a:r>
              <a:rPr lang="es-CO" dirty="0" err="1"/>
              <a:t>Netflix</a:t>
            </a:r>
            <a:r>
              <a:rPr lang="es-CO" dirty="0"/>
              <a:t> a ha liderado el cambio. </a:t>
            </a:r>
          </a:p>
          <a:p>
            <a:endParaRPr lang="es-CO" dirty="0"/>
          </a:p>
        </p:txBody>
      </p:sp>
      <p:pic>
        <p:nvPicPr>
          <p:cNvPr id="4" name="Imagen 3"/>
          <p:cNvPicPr>
            <a:picLocks noChangeAspect="1"/>
          </p:cNvPicPr>
          <p:nvPr/>
        </p:nvPicPr>
        <p:blipFill>
          <a:blip r:embed="rId2"/>
          <a:stretch>
            <a:fillRect/>
          </a:stretch>
        </p:blipFill>
        <p:spPr>
          <a:xfrm>
            <a:off x="7277100" y="1789112"/>
            <a:ext cx="4749800" cy="3562350"/>
          </a:xfrm>
          <a:prstGeom prst="rect">
            <a:avLst/>
          </a:prstGeom>
        </p:spPr>
      </p:pic>
    </p:spTree>
    <p:extLst>
      <p:ext uri="{BB962C8B-B14F-4D97-AF65-F5344CB8AC3E}">
        <p14:creationId xmlns:p14="http://schemas.microsoft.com/office/powerpoint/2010/main" val="37092926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O" dirty="0"/>
              <a:t>Las principales causas del acortamiento en los últimos años del ciclo de vida de producto son: </a:t>
            </a:r>
            <a:br>
              <a:rPr lang="es-CO" dirty="0"/>
            </a:br>
            <a:endParaRPr lang="es-CO" dirty="0"/>
          </a:p>
        </p:txBody>
      </p:sp>
      <p:sp>
        <p:nvSpPr>
          <p:cNvPr id="3" name="Marcador de contenido 2"/>
          <p:cNvSpPr>
            <a:spLocks noGrp="1"/>
          </p:cNvSpPr>
          <p:nvPr>
            <p:ph idx="1"/>
          </p:nvPr>
        </p:nvSpPr>
        <p:spPr>
          <a:xfrm>
            <a:off x="838200" y="1463675"/>
            <a:ext cx="5410200" cy="4351338"/>
          </a:xfrm>
        </p:spPr>
        <p:txBody>
          <a:bodyPr>
            <a:normAutofit fontScale="85000" lnSpcReduction="20000"/>
          </a:bodyPr>
          <a:lstStyle/>
          <a:p>
            <a:pPr lvl="0"/>
            <a:r>
              <a:rPr lang="es-CO" b="1" dirty="0"/>
              <a:t>Los avances tecnológicos</a:t>
            </a:r>
            <a:r>
              <a:rPr lang="es-CO" dirty="0"/>
              <a:t>, que permiten el desarrollo de nuevos productos que mejoran a sus predecesores sustituyéndolos en cada vez menores espacios de tiempo. </a:t>
            </a:r>
          </a:p>
          <a:p>
            <a:pPr lvl="0"/>
            <a:r>
              <a:rPr lang="es-CO" dirty="0"/>
              <a:t>El mayor acceso a la información y el mayor conocimiento de los consumidores, que muestran además una actitud más favorable a las innovaciones. </a:t>
            </a:r>
          </a:p>
          <a:p>
            <a:pPr lvl="0"/>
            <a:r>
              <a:rPr lang="es-CO" dirty="0"/>
              <a:t>Las mejoras en las comunicaciones y canales de distribución </a:t>
            </a:r>
          </a:p>
          <a:p>
            <a:pPr lvl="0"/>
            <a:r>
              <a:rPr lang="es-CO" dirty="0"/>
              <a:t>La globalización y consecuente mayor presión competitiva en la mayor parte de los mercados.</a:t>
            </a:r>
          </a:p>
          <a:p>
            <a:endParaRPr lang="es-CO" dirty="0"/>
          </a:p>
        </p:txBody>
      </p:sp>
      <p:pic>
        <p:nvPicPr>
          <p:cNvPr id="4" name="Imagen 3"/>
          <p:cNvPicPr>
            <a:picLocks noChangeAspect="1"/>
          </p:cNvPicPr>
          <p:nvPr/>
        </p:nvPicPr>
        <p:blipFill>
          <a:blip r:embed="rId2"/>
          <a:stretch>
            <a:fillRect/>
          </a:stretch>
        </p:blipFill>
        <p:spPr>
          <a:xfrm>
            <a:off x="6988175" y="1690688"/>
            <a:ext cx="3946525" cy="3946525"/>
          </a:xfrm>
          <a:prstGeom prst="rect">
            <a:avLst/>
          </a:prstGeom>
        </p:spPr>
      </p:pic>
    </p:spTree>
    <p:extLst>
      <p:ext uri="{BB962C8B-B14F-4D97-AF65-F5344CB8AC3E}">
        <p14:creationId xmlns:p14="http://schemas.microsoft.com/office/powerpoint/2010/main" val="15062574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Estrategias de ciclo de vida del producto </a:t>
            </a:r>
          </a:p>
        </p:txBody>
      </p:sp>
      <p:sp>
        <p:nvSpPr>
          <p:cNvPr id="3" name="Marcador de contenido 2"/>
          <p:cNvSpPr>
            <a:spLocks noGrp="1"/>
          </p:cNvSpPr>
          <p:nvPr>
            <p:ph idx="1"/>
          </p:nvPr>
        </p:nvSpPr>
        <p:spPr>
          <a:xfrm>
            <a:off x="395748" y="1519570"/>
            <a:ext cx="5981700" cy="4351338"/>
          </a:xfrm>
        </p:spPr>
        <p:txBody>
          <a:bodyPr>
            <a:normAutofit/>
          </a:bodyPr>
          <a:lstStyle/>
          <a:p>
            <a:r>
              <a:rPr lang="es-CO" dirty="0"/>
              <a:t>Hay que conocer las posibilidades de que el producto fracase. </a:t>
            </a:r>
          </a:p>
          <a:p>
            <a:r>
              <a:rPr lang="es-CO" dirty="0"/>
              <a:t>La duración y pendiente de la etapa de desarrollo del ciclo de vida depende de algunos factores como la complejidad del producto, de su grado de novedad en el mercado, de cómo se ajusta a las necesidades del consumidor y de si existen o no productos sustitutivos en el mercado. </a:t>
            </a:r>
          </a:p>
          <a:p>
            <a:endParaRPr lang="es-CO" dirty="0"/>
          </a:p>
        </p:txBody>
      </p:sp>
      <p:pic>
        <p:nvPicPr>
          <p:cNvPr id="4" name="Imagen 3"/>
          <p:cNvPicPr>
            <a:picLocks noChangeAspect="1"/>
          </p:cNvPicPr>
          <p:nvPr/>
        </p:nvPicPr>
        <p:blipFill>
          <a:blip r:embed="rId2"/>
          <a:stretch>
            <a:fillRect/>
          </a:stretch>
        </p:blipFill>
        <p:spPr>
          <a:xfrm>
            <a:off x="6653445" y="1980970"/>
            <a:ext cx="5142807" cy="3428538"/>
          </a:xfrm>
          <a:prstGeom prst="rect">
            <a:avLst/>
          </a:prstGeom>
        </p:spPr>
      </p:pic>
    </p:spTree>
    <p:extLst>
      <p:ext uri="{BB962C8B-B14F-4D97-AF65-F5344CB8AC3E}">
        <p14:creationId xmlns:p14="http://schemas.microsoft.com/office/powerpoint/2010/main" val="33141297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Estrategias de ciclo de vida del producto </a:t>
            </a:r>
          </a:p>
        </p:txBody>
      </p:sp>
      <p:sp>
        <p:nvSpPr>
          <p:cNvPr id="3" name="Marcador de contenido 2"/>
          <p:cNvSpPr>
            <a:spLocks noGrp="1"/>
          </p:cNvSpPr>
          <p:nvPr>
            <p:ph idx="1"/>
          </p:nvPr>
        </p:nvSpPr>
        <p:spPr>
          <a:xfrm>
            <a:off x="395748" y="1519570"/>
            <a:ext cx="5981700" cy="4351338"/>
          </a:xfrm>
        </p:spPr>
        <p:txBody>
          <a:bodyPr>
            <a:normAutofit/>
          </a:bodyPr>
          <a:lstStyle/>
          <a:p>
            <a:r>
              <a:rPr lang="es-CO" dirty="0"/>
              <a:t>Normalmente, cuanto más novedoso es un producto, más tiempo va a tardar en recorrer la primera etapa del ciclo de vida y despegar en ventas. </a:t>
            </a:r>
          </a:p>
          <a:p>
            <a:r>
              <a:rPr lang="es-CO" dirty="0"/>
              <a:t>Al mercado hay que comunicarle la novedad que supone el producto, atraerlo y seducirlo; hacerle ver que necesita ese nuevo producto.</a:t>
            </a:r>
          </a:p>
          <a:p>
            <a:pPr marL="0" indent="0">
              <a:buNone/>
            </a:pPr>
            <a:endParaRPr lang="es-CO" dirty="0"/>
          </a:p>
        </p:txBody>
      </p:sp>
      <p:pic>
        <p:nvPicPr>
          <p:cNvPr id="4" name="Imagen 3"/>
          <p:cNvPicPr>
            <a:picLocks noChangeAspect="1"/>
          </p:cNvPicPr>
          <p:nvPr/>
        </p:nvPicPr>
        <p:blipFill>
          <a:blip r:embed="rId2"/>
          <a:stretch>
            <a:fillRect/>
          </a:stretch>
        </p:blipFill>
        <p:spPr>
          <a:xfrm>
            <a:off x="6653445" y="1980970"/>
            <a:ext cx="5142807" cy="3428538"/>
          </a:xfrm>
          <a:prstGeom prst="rect">
            <a:avLst/>
          </a:prstGeom>
        </p:spPr>
      </p:pic>
    </p:spTree>
    <p:extLst>
      <p:ext uri="{BB962C8B-B14F-4D97-AF65-F5344CB8AC3E}">
        <p14:creationId xmlns:p14="http://schemas.microsoft.com/office/powerpoint/2010/main" val="13069209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Estrategias de ciclo de vida del producto </a:t>
            </a:r>
          </a:p>
        </p:txBody>
      </p:sp>
      <p:sp>
        <p:nvSpPr>
          <p:cNvPr id="3" name="Marcador de contenido 2"/>
          <p:cNvSpPr>
            <a:spLocks noGrp="1"/>
          </p:cNvSpPr>
          <p:nvPr>
            <p:ph idx="1"/>
          </p:nvPr>
        </p:nvSpPr>
        <p:spPr>
          <a:xfrm>
            <a:off x="395748" y="1519570"/>
            <a:ext cx="5981700" cy="4351338"/>
          </a:xfrm>
        </p:spPr>
        <p:txBody>
          <a:bodyPr>
            <a:normAutofit/>
          </a:bodyPr>
          <a:lstStyle/>
          <a:p>
            <a:r>
              <a:rPr lang="es-CO" dirty="0"/>
              <a:t>Otra de las decisiones importantes a tomar es la del precio en la etapa de desarrollo de mercado.</a:t>
            </a:r>
          </a:p>
          <a:p>
            <a:pPr lvl="0"/>
            <a:r>
              <a:rPr lang="es-CO" dirty="0"/>
              <a:t>¿Usaremos una estrategia de precio alto que permita recuperar pronto la inversión? </a:t>
            </a:r>
          </a:p>
          <a:p>
            <a:pPr lvl="0"/>
            <a:r>
              <a:rPr lang="es-CO" dirty="0"/>
              <a:t>¿Usaremos una estrategia de precio bajo que disuada a la competencia de entrar en el mercado?</a:t>
            </a:r>
          </a:p>
          <a:p>
            <a:endParaRPr lang="es-CO" dirty="0"/>
          </a:p>
        </p:txBody>
      </p:sp>
      <p:pic>
        <p:nvPicPr>
          <p:cNvPr id="4" name="Imagen 3"/>
          <p:cNvPicPr>
            <a:picLocks noChangeAspect="1"/>
          </p:cNvPicPr>
          <p:nvPr/>
        </p:nvPicPr>
        <p:blipFill>
          <a:blip r:embed="rId2"/>
          <a:stretch>
            <a:fillRect/>
          </a:stretch>
        </p:blipFill>
        <p:spPr>
          <a:xfrm>
            <a:off x="6653445" y="1980970"/>
            <a:ext cx="5142807" cy="3428538"/>
          </a:xfrm>
          <a:prstGeom prst="rect">
            <a:avLst/>
          </a:prstGeom>
        </p:spPr>
      </p:pic>
    </p:spTree>
    <p:extLst>
      <p:ext uri="{BB962C8B-B14F-4D97-AF65-F5344CB8AC3E}">
        <p14:creationId xmlns:p14="http://schemas.microsoft.com/office/powerpoint/2010/main" val="19941931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87049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0635" y="40496"/>
            <a:ext cx="10515600" cy="1325563"/>
          </a:xfrm>
        </p:spPr>
        <p:txBody>
          <a:bodyPr/>
          <a:lstStyle/>
          <a:p>
            <a:r>
              <a:rPr lang="es-CO" dirty="0"/>
              <a:t>Desarrollo de Productos </a:t>
            </a:r>
          </a:p>
        </p:txBody>
      </p:sp>
      <p:sp>
        <p:nvSpPr>
          <p:cNvPr id="3" name="Marcador de contenido 2"/>
          <p:cNvSpPr>
            <a:spLocks noGrp="1"/>
          </p:cNvSpPr>
          <p:nvPr>
            <p:ph idx="1"/>
          </p:nvPr>
        </p:nvSpPr>
        <p:spPr>
          <a:xfrm>
            <a:off x="117231" y="1366058"/>
            <a:ext cx="3472525" cy="4026557"/>
          </a:xfrm>
          <a:solidFill>
            <a:srgbClr val="FFFF66"/>
          </a:solidFill>
        </p:spPr>
        <p:txBody>
          <a:bodyPr>
            <a:normAutofit fontScale="77500" lnSpcReduction="20000"/>
          </a:bodyPr>
          <a:lstStyle/>
          <a:p>
            <a:pPr marL="0" indent="0" algn="ctr">
              <a:buNone/>
            </a:pPr>
            <a:r>
              <a:rPr lang="es-CO" dirty="0"/>
              <a:t>la innovación efectiva es aquella que contribuye al éxito comercial y financiero de la empresa.</a:t>
            </a:r>
          </a:p>
          <a:p>
            <a:pPr marL="0" indent="0" algn="ctr">
              <a:buNone/>
            </a:pPr>
            <a:r>
              <a:rPr lang="es-CO" dirty="0"/>
              <a:t> y al mismo tiempo, tiene un impacto explícito en el capital tecnológico acumulativo de la organización, generando procesos dinámicos de investigación y aprendizaje que repercuten en la productividad y competitividad de los factores de producción. </a:t>
            </a:r>
          </a:p>
        </p:txBody>
      </p:sp>
      <p:sp>
        <p:nvSpPr>
          <p:cNvPr id="4" name="Rectángulo 3"/>
          <p:cNvSpPr/>
          <p:nvPr/>
        </p:nvSpPr>
        <p:spPr>
          <a:xfrm>
            <a:off x="4691270" y="5550160"/>
            <a:ext cx="7004246" cy="646331"/>
          </a:xfrm>
          <a:prstGeom prst="rect">
            <a:avLst/>
          </a:prstGeom>
        </p:spPr>
        <p:txBody>
          <a:bodyPr wrap="square">
            <a:spAutoFit/>
          </a:bodyPr>
          <a:lstStyle/>
          <a:p>
            <a:r>
              <a:rPr lang="es-CO" dirty="0"/>
              <a:t>Metodología para el desarrollo de nuevos productos.  Juan Pablo Giraldo Sistema Nacional de Innovación en Colombia </a:t>
            </a:r>
          </a:p>
        </p:txBody>
      </p:sp>
      <p:sp>
        <p:nvSpPr>
          <p:cNvPr id="5" name="Rectángulo 4"/>
          <p:cNvSpPr/>
          <p:nvPr/>
        </p:nvSpPr>
        <p:spPr>
          <a:xfrm>
            <a:off x="7385556" y="852600"/>
            <a:ext cx="3341428" cy="769441"/>
          </a:xfrm>
          <a:prstGeom prst="rect">
            <a:avLst/>
          </a:prstGeom>
        </p:spPr>
        <p:txBody>
          <a:bodyPr wrap="none">
            <a:spAutoFit/>
          </a:bodyPr>
          <a:lstStyle/>
          <a:p>
            <a:r>
              <a:rPr lang="es-CO" sz="4400" dirty="0"/>
              <a:t>la innovación </a:t>
            </a:r>
          </a:p>
        </p:txBody>
      </p:sp>
      <p:pic>
        <p:nvPicPr>
          <p:cNvPr id="6" name="Imagen 5"/>
          <p:cNvPicPr>
            <a:picLocks noChangeAspect="1"/>
          </p:cNvPicPr>
          <p:nvPr/>
        </p:nvPicPr>
        <p:blipFill>
          <a:blip r:embed="rId2"/>
          <a:stretch>
            <a:fillRect/>
          </a:stretch>
        </p:blipFill>
        <p:spPr>
          <a:xfrm>
            <a:off x="3819007" y="1655520"/>
            <a:ext cx="8372993" cy="3349197"/>
          </a:xfrm>
          <a:prstGeom prst="rect">
            <a:avLst/>
          </a:prstGeom>
        </p:spPr>
      </p:pic>
    </p:spTree>
    <p:extLst>
      <p:ext uri="{BB962C8B-B14F-4D97-AF65-F5344CB8AC3E}">
        <p14:creationId xmlns:p14="http://schemas.microsoft.com/office/powerpoint/2010/main" val="14317970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Desarrollo de Productos </a:t>
            </a:r>
          </a:p>
        </p:txBody>
      </p:sp>
      <p:sp>
        <p:nvSpPr>
          <p:cNvPr id="4" name="Rectángulo 3"/>
          <p:cNvSpPr/>
          <p:nvPr/>
        </p:nvSpPr>
        <p:spPr>
          <a:xfrm>
            <a:off x="1556657" y="4781025"/>
            <a:ext cx="9078685" cy="369332"/>
          </a:xfrm>
          <a:prstGeom prst="rect">
            <a:avLst/>
          </a:prstGeom>
        </p:spPr>
        <p:txBody>
          <a:bodyPr wrap="square">
            <a:spAutoFit/>
          </a:bodyPr>
          <a:lstStyle/>
          <a:p>
            <a:r>
              <a:rPr lang="es-CO" dirty="0"/>
              <a:t>Metodología para el desarrollo de nuevos productos.  Juan Pablo Giraldo </a:t>
            </a:r>
          </a:p>
        </p:txBody>
      </p:sp>
      <p:pic>
        <p:nvPicPr>
          <p:cNvPr id="5" name="Imagen 4"/>
          <p:cNvPicPr>
            <a:picLocks noChangeAspect="1"/>
          </p:cNvPicPr>
          <p:nvPr/>
        </p:nvPicPr>
        <p:blipFill>
          <a:blip r:embed="rId2"/>
          <a:stretch>
            <a:fillRect/>
          </a:stretch>
        </p:blipFill>
        <p:spPr>
          <a:xfrm>
            <a:off x="598648" y="2665019"/>
            <a:ext cx="3329354" cy="1872762"/>
          </a:xfrm>
          <a:prstGeom prst="rect">
            <a:avLst/>
          </a:prstGeom>
        </p:spPr>
      </p:pic>
      <p:pic>
        <p:nvPicPr>
          <p:cNvPr id="6" name="Imagen 5"/>
          <p:cNvPicPr>
            <a:picLocks noChangeAspect="1"/>
          </p:cNvPicPr>
          <p:nvPr/>
        </p:nvPicPr>
        <p:blipFill>
          <a:blip r:embed="rId3"/>
          <a:stretch>
            <a:fillRect/>
          </a:stretch>
        </p:blipFill>
        <p:spPr>
          <a:xfrm>
            <a:off x="4368310" y="2543908"/>
            <a:ext cx="2936631" cy="1957754"/>
          </a:xfrm>
          <a:prstGeom prst="rect">
            <a:avLst/>
          </a:prstGeom>
        </p:spPr>
      </p:pic>
      <p:pic>
        <p:nvPicPr>
          <p:cNvPr id="7" name="Imagen 6"/>
          <p:cNvPicPr>
            <a:picLocks noChangeAspect="1"/>
          </p:cNvPicPr>
          <p:nvPr/>
        </p:nvPicPr>
        <p:blipFill>
          <a:blip r:embed="rId4"/>
          <a:stretch>
            <a:fillRect/>
          </a:stretch>
        </p:blipFill>
        <p:spPr>
          <a:xfrm>
            <a:off x="7737230" y="2580071"/>
            <a:ext cx="3843181" cy="1921591"/>
          </a:xfrm>
          <a:prstGeom prst="rect">
            <a:avLst/>
          </a:prstGeom>
        </p:spPr>
      </p:pic>
    </p:spTree>
    <p:extLst>
      <p:ext uri="{BB962C8B-B14F-4D97-AF65-F5344CB8AC3E}">
        <p14:creationId xmlns:p14="http://schemas.microsoft.com/office/powerpoint/2010/main" val="771236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308ADF-2AB1-2747-BB3E-B31D65C85714}"/>
              </a:ext>
            </a:extLst>
          </p:cNvPr>
          <p:cNvSpPr>
            <a:spLocks noGrp="1"/>
          </p:cNvSpPr>
          <p:nvPr>
            <p:ph type="title"/>
          </p:nvPr>
        </p:nvSpPr>
        <p:spPr/>
        <p:txBody>
          <a:bodyPr/>
          <a:lstStyle/>
          <a:p>
            <a:r>
              <a:rPr lang="es-ES_tradnl" dirty="0"/>
              <a:t>Beneficios </a:t>
            </a:r>
          </a:p>
        </p:txBody>
      </p:sp>
      <p:sp>
        <p:nvSpPr>
          <p:cNvPr id="3" name="Marcador de contenido 2">
            <a:extLst>
              <a:ext uri="{FF2B5EF4-FFF2-40B4-BE49-F238E27FC236}">
                <a16:creationId xmlns:a16="http://schemas.microsoft.com/office/drawing/2014/main" id="{355CC633-C8AC-BF44-879D-686BB81F2CCC}"/>
              </a:ext>
            </a:extLst>
          </p:cNvPr>
          <p:cNvSpPr>
            <a:spLocks noGrp="1"/>
          </p:cNvSpPr>
          <p:nvPr>
            <p:ph idx="1"/>
          </p:nvPr>
        </p:nvSpPr>
        <p:spPr>
          <a:xfrm>
            <a:off x="838200" y="1825625"/>
            <a:ext cx="10515600" cy="2869038"/>
          </a:xfrm>
        </p:spPr>
        <p:txBody>
          <a:bodyPr>
            <a:normAutofit/>
          </a:bodyPr>
          <a:lstStyle/>
          <a:p>
            <a:pPr lvl="0"/>
            <a:r>
              <a:rPr lang="es-CO" b="1" dirty="0"/>
              <a:t>Relacionado con el </a:t>
            </a:r>
            <a:r>
              <a:rPr lang="es-CO" sz="4400" b="1" dirty="0">
                <a:solidFill>
                  <a:srgbClr val="FF0000"/>
                </a:solidFill>
              </a:rPr>
              <a:t>dinero</a:t>
            </a:r>
            <a:r>
              <a:rPr lang="es-CO" sz="3600" b="1" dirty="0"/>
              <a:t> o </a:t>
            </a:r>
            <a:r>
              <a:rPr lang="es-CO" sz="4400" b="1" dirty="0">
                <a:solidFill>
                  <a:srgbClr val="FF0000"/>
                </a:solidFill>
              </a:rPr>
              <a:t>el tiempo</a:t>
            </a:r>
            <a:endParaRPr lang="es-CO" dirty="0">
              <a:solidFill>
                <a:srgbClr val="FF0000"/>
              </a:solidFill>
            </a:endParaRPr>
          </a:p>
          <a:p>
            <a:pPr lvl="1"/>
            <a:r>
              <a:rPr lang="es-CO" dirty="0"/>
              <a:t>Todo lo que implique ganar </a:t>
            </a:r>
            <a:r>
              <a:rPr lang="es-CO" sz="3200" b="1" dirty="0"/>
              <a:t>dinero, ahorrar o invertir</a:t>
            </a:r>
            <a:endParaRPr lang="es-CO" b="1" dirty="0"/>
          </a:p>
          <a:p>
            <a:pPr lvl="1"/>
            <a:r>
              <a:rPr lang="es-CO" dirty="0"/>
              <a:t>Conseguir </a:t>
            </a:r>
            <a:r>
              <a:rPr lang="es-CO" sz="3200" b="1" dirty="0"/>
              <a:t>más tiempo libre</a:t>
            </a:r>
          </a:p>
          <a:p>
            <a:pPr lvl="1"/>
            <a:r>
              <a:rPr lang="es-CO" dirty="0"/>
              <a:t>Poder tener </a:t>
            </a:r>
            <a:r>
              <a:rPr lang="es-CO" sz="3000" b="1" dirty="0"/>
              <a:t>periodos de vacaciones más largos</a:t>
            </a:r>
            <a:endParaRPr lang="es-CO" b="1" dirty="0"/>
          </a:p>
          <a:p>
            <a:endParaRPr lang="es-ES_tradnl" dirty="0"/>
          </a:p>
        </p:txBody>
      </p:sp>
    </p:spTree>
    <p:extLst>
      <p:ext uri="{BB962C8B-B14F-4D97-AF65-F5344CB8AC3E}">
        <p14:creationId xmlns:p14="http://schemas.microsoft.com/office/powerpoint/2010/main" val="24990171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Desarrollo de Productos </a:t>
            </a:r>
          </a:p>
        </p:txBody>
      </p:sp>
      <p:sp>
        <p:nvSpPr>
          <p:cNvPr id="3" name="Marcador de contenido 2"/>
          <p:cNvSpPr>
            <a:spLocks noGrp="1"/>
          </p:cNvSpPr>
          <p:nvPr>
            <p:ph idx="1"/>
          </p:nvPr>
        </p:nvSpPr>
        <p:spPr>
          <a:xfrm>
            <a:off x="193430" y="2037467"/>
            <a:ext cx="5469835" cy="2344550"/>
          </a:xfrm>
        </p:spPr>
        <p:txBody>
          <a:bodyPr>
            <a:normAutofit fontScale="85000" lnSpcReduction="20000"/>
          </a:bodyPr>
          <a:lstStyle/>
          <a:p>
            <a:r>
              <a:rPr lang="es-CO" dirty="0"/>
              <a:t>Las innovaciones en que dominan los ajustes en el mercadeo, tales como  cambios en la promoción del producto, en los canales de distribución, en la presentación del producto, son poco intensivas en la utilización de capital y tecnología y más intensivas en el desarrollo de la creatividad.</a:t>
            </a:r>
          </a:p>
        </p:txBody>
      </p:sp>
      <p:sp>
        <p:nvSpPr>
          <p:cNvPr id="4" name="Rectángulo 3"/>
          <p:cNvSpPr/>
          <p:nvPr/>
        </p:nvSpPr>
        <p:spPr>
          <a:xfrm>
            <a:off x="1462873" y="5378902"/>
            <a:ext cx="9078685" cy="369332"/>
          </a:xfrm>
          <a:prstGeom prst="rect">
            <a:avLst/>
          </a:prstGeom>
        </p:spPr>
        <p:txBody>
          <a:bodyPr wrap="square">
            <a:spAutoFit/>
          </a:bodyPr>
          <a:lstStyle/>
          <a:p>
            <a:r>
              <a:rPr lang="es-CO" dirty="0"/>
              <a:t>Metodología para el desarrollo de nuevos productos.  Juan Pablo Giraldo </a:t>
            </a:r>
          </a:p>
        </p:txBody>
      </p:sp>
      <p:pic>
        <p:nvPicPr>
          <p:cNvPr id="5" name="Imagen 4"/>
          <p:cNvPicPr>
            <a:picLocks noChangeAspect="1"/>
          </p:cNvPicPr>
          <p:nvPr/>
        </p:nvPicPr>
        <p:blipFill>
          <a:blip r:embed="rId2"/>
          <a:stretch>
            <a:fillRect/>
          </a:stretch>
        </p:blipFill>
        <p:spPr>
          <a:xfrm>
            <a:off x="5802922" y="1413360"/>
            <a:ext cx="5962650" cy="3467100"/>
          </a:xfrm>
          <a:prstGeom prst="rect">
            <a:avLst/>
          </a:prstGeom>
        </p:spPr>
      </p:pic>
    </p:spTree>
    <p:extLst>
      <p:ext uri="{BB962C8B-B14F-4D97-AF65-F5344CB8AC3E}">
        <p14:creationId xmlns:p14="http://schemas.microsoft.com/office/powerpoint/2010/main" val="1735016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8292" y="-130689"/>
            <a:ext cx="10515600" cy="1325563"/>
          </a:xfrm>
        </p:spPr>
        <p:txBody>
          <a:bodyPr/>
          <a:lstStyle/>
          <a:p>
            <a:r>
              <a:rPr lang="es-CO" dirty="0"/>
              <a:t>Innovación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86489345"/>
              </p:ext>
            </p:extLst>
          </p:nvPr>
        </p:nvGraphicFramePr>
        <p:xfrm>
          <a:off x="-1334425" y="1194874"/>
          <a:ext cx="14894015" cy="1940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a:stretch>
            <a:fillRect/>
          </a:stretch>
        </p:blipFill>
        <p:spPr>
          <a:xfrm>
            <a:off x="507864" y="3650183"/>
            <a:ext cx="2690446" cy="2019942"/>
          </a:xfrm>
          <a:prstGeom prst="rect">
            <a:avLst/>
          </a:prstGeom>
        </p:spPr>
      </p:pic>
      <p:pic>
        <p:nvPicPr>
          <p:cNvPr id="5" name="Imagen 4"/>
          <p:cNvPicPr>
            <a:picLocks noChangeAspect="1"/>
          </p:cNvPicPr>
          <p:nvPr/>
        </p:nvPicPr>
        <p:blipFill>
          <a:blip r:embed="rId8"/>
          <a:stretch>
            <a:fillRect/>
          </a:stretch>
        </p:blipFill>
        <p:spPr>
          <a:xfrm>
            <a:off x="3472395" y="3579457"/>
            <a:ext cx="4393617" cy="2225572"/>
          </a:xfrm>
          <a:prstGeom prst="rect">
            <a:avLst/>
          </a:prstGeom>
        </p:spPr>
      </p:pic>
      <p:pic>
        <p:nvPicPr>
          <p:cNvPr id="6" name="Imagen 5"/>
          <p:cNvPicPr>
            <a:picLocks noChangeAspect="1"/>
          </p:cNvPicPr>
          <p:nvPr/>
        </p:nvPicPr>
        <p:blipFill>
          <a:blip r:embed="rId9"/>
          <a:stretch>
            <a:fillRect/>
          </a:stretch>
        </p:blipFill>
        <p:spPr>
          <a:xfrm>
            <a:off x="7998359" y="3517761"/>
            <a:ext cx="3909763" cy="2348964"/>
          </a:xfrm>
          <a:prstGeom prst="rect">
            <a:avLst/>
          </a:prstGeom>
        </p:spPr>
      </p:pic>
    </p:spTree>
    <p:extLst>
      <p:ext uri="{BB962C8B-B14F-4D97-AF65-F5344CB8AC3E}">
        <p14:creationId xmlns:p14="http://schemas.microsoft.com/office/powerpoint/2010/main" val="31770620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Tipos de Innovación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97801639"/>
              </p:ext>
            </p:extLst>
          </p:nvPr>
        </p:nvGraphicFramePr>
        <p:xfrm>
          <a:off x="628650" y="1538288"/>
          <a:ext cx="10934700" cy="4679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5171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129209" y="1563756"/>
            <a:ext cx="3541643" cy="1992174"/>
          </a:xfrm>
          <a:prstGeom prst="rect">
            <a:avLst/>
          </a:prstGeom>
        </p:spPr>
      </p:pic>
      <p:sp>
        <p:nvSpPr>
          <p:cNvPr id="2" name="Título 1"/>
          <p:cNvSpPr>
            <a:spLocks noGrp="1"/>
          </p:cNvSpPr>
          <p:nvPr>
            <p:ph type="title"/>
          </p:nvPr>
        </p:nvSpPr>
        <p:spPr/>
        <p:txBody>
          <a:bodyPr/>
          <a:lstStyle/>
          <a:p>
            <a:r>
              <a:rPr lang="es-CO" dirty="0"/>
              <a:t>Tipos de Innovación </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275018534"/>
              </p:ext>
            </p:extLst>
          </p:nvPr>
        </p:nvGraphicFramePr>
        <p:xfrm>
          <a:off x="1409700" y="1189024"/>
          <a:ext cx="10782300" cy="4733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821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875227680"/>
              </p:ext>
            </p:extLst>
          </p:nvPr>
        </p:nvGraphicFramePr>
        <p:xfrm>
          <a:off x="855784" y="1160585"/>
          <a:ext cx="10410093" cy="4220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392723" y="0"/>
            <a:ext cx="10515600" cy="1325563"/>
          </a:xfrm>
        </p:spPr>
        <p:txBody>
          <a:bodyPr/>
          <a:lstStyle/>
          <a:p>
            <a:r>
              <a:rPr lang="es-CO" dirty="0"/>
              <a:t>Desarrollo de nuevos productos </a:t>
            </a:r>
          </a:p>
        </p:txBody>
      </p:sp>
    </p:spTree>
    <p:extLst>
      <p:ext uri="{BB962C8B-B14F-4D97-AF65-F5344CB8AC3E}">
        <p14:creationId xmlns:p14="http://schemas.microsoft.com/office/powerpoint/2010/main" val="2925913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07360" y="1244651"/>
            <a:ext cx="1503947" cy="589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Generación de la Idea</a:t>
            </a:r>
          </a:p>
        </p:txBody>
      </p:sp>
      <p:sp>
        <p:nvSpPr>
          <p:cNvPr id="4" name="Rectángulo 3"/>
          <p:cNvSpPr/>
          <p:nvPr/>
        </p:nvSpPr>
        <p:spPr>
          <a:xfrm>
            <a:off x="5939744" y="1244651"/>
            <a:ext cx="1503947" cy="589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t>Proyección del concepto (s) de producto</a:t>
            </a:r>
          </a:p>
        </p:txBody>
      </p:sp>
      <p:sp>
        <p:nvSpPr>
          <p:cNvPr id="6" name="Rectángulo 5"/>
          <p:cNvSpPr/>
          <p:nvPr/>
        </p:nvSpPr>
        <p:spPr>
          <a:xfrm>
            <a:off x="6347701" y="2140501"/>
            <a:ext cx="1800952" cy="100363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Desarrollo del concepto, prueba y evaluación </a:t>
            </a:r>
          </a:p>
        </p:txBody>
      </p:sp>
      <p:sp>
        <p:nvSpPr>
          <p:cNvPr id="7" name="Rectángulo 6"/>
          <p:cNvSpPr/>
          <p:nvPr/>
        </p:nvSpPr>
        <p:spPr>
          <a:xfrm>
            <a:off x="4107824" y="2225225"/>
            <a:ext cx="1503947" cy="83418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Desarrollo del prototipo, prueba y evaluación  </a:t>
            </a:r>
          </a:p>
        </p:txBody>
      </p:sp>
      <p:sp>
        <p:nvSpPr>
          <p:cNvPr id="8" name="Rectángulo 7"/>
          <p:cNvSpPr/>
          <p:nvPr/>
        </p:nvSpPr>
        <p:spPr>
          <a:xfrm>
            <a:off x="4459969" y="3414039"/>
            <a:ext cx="1503947" cy="589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err="1"/>
              <a:t>Prelanzamiento</a:t>
            </a:r>
            <a:endParaRPr lang="es-CO" sz="1600" dirty="0"/>
          </a:p>
        </p:txBody>
      </p:sp>
      <p:sp>
        <p:nvSpPr>
          <p:cNvPr id="9" name="Rectángulo 8"/>
          <p:cNvSpPr/>
          <p:nvPr/>
        </p:nvSpPr>
        <p:spPr>
          <a:xfrm>
            <a:off x="4447937" y="4374564"/>
            <a:ext cx="1503947" cy="589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t>Lanzamiento</a:t>
            </a:r>
          </a:p>
        </p:txBody>
      </p:sp>
      <p:sp>
        <p:nvSpPr>
          <p:cNvPr id="10" name="Rectángulo 9"/>
          <p:cNvSpPr/>
          <p:nvPr/>
        </p:nvSpPr>
        <p:spPr>
          <a:xfrm>
            <a:off x="4435797" y="5344796"/>
            <a:ext cx="1503947" cy="589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dirty="0"/>
              <a:t>Evaluación del proyecto</a:t>
            </a:r>
          </a:p>
        </p:txBody>
      </p:sp>
      <p:sp>
        <p:nvSpPr>
          <p:cNvPr id="11" name="Rectángulo 10"/>
          <p:cNvSpPr/>
          <p:nvPr/>
        </p:nvSpPr>
        <p:spPr>
          <a:xfrm>
            <a:off x="8749116" y="2016677"/>
            <a:ext cx="1503947" cy="58954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Cancelación del proyecto </a:t>
            </a:r>
          </a:p>
        </p:txBody>
      </p:sp>
      <p:cxnSp>
        <p:nvCxnSpPr>
          <p:cNvPr id="12" name="Conector recto de flecha 11"/>
          <p:cNvCxnSpPr>
            <a:stCxn id="2" idx="3"/>
            <a:endCxn id="4" idx="1"/>
          </p:cNvCxnSpPr>
          <p:nvPr/>
        </p:nvCxnSpPr>
        <p:spPr>
          <a:xfrm>
            <a:off x="5011307" y="1539425"/>
            <a:ext cx="928437"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p:nvPr/>
        </p:nvCxnSpPr>
        <p:spPr>
          <a:xfrm flipH="1">
            <a:off x="5611772" y="2606224"/>
            <a:ext cx="693822" cy="80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7491816" y="1515360"/>
            <a:ext cx="2009274" cy="0"/>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31" name="Conector recto de flecha 30"/>
          <p:cNvCxnSpPr/>
          <p:nvPr/>
        </p:nvCxnSpPr>
        <p:spPr>
          <a:xfrm>
            <a:off x="9452962" y="1523382"/>
            <a:ext cx="0" cy="449180"/>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3" name="Conector recto 32"/>
          <p:cNvCxnSpPr/>
          <p:nvPr/>
        </p:nvCxnSpPr>
        <p:spPr>
          <a:xfrm>
            <a:off x="7491815" y="1675782"/>
            <a:ext cx="479260" cy="0"/>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4" name="Conector recto de flecha 33"/>
          <p:cNvCxnSpPr/>
          <p:nvPr/>
        </p:nvCxnSpPr>
        <p:spPr>
          <a:xfrm>
            <a:off x="7971075" y="1675782"/>
            <a:ext cx="0" cy="44918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Conector recto de flecha 35"/>
          <p:cNvCxnSpPr/>
          <p:nvPr/>
        </p:nvCxnSpPr>
        <p:spPr>
          <a:xfrm>
            <a:off x="5011307" y="3059413"/>
            <a:ext cx="0" cy="3546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p:nvPr/>
        </p:nvCxnSpPr>
        <p:spPr>
          <a:xfrm>
            <a:off x="5031355" y="4005889"/>
            <a:ext cx="0" cy="3546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p:nvPr/>
        </p:nvCxnSpPr>
        <p:spPr>
          <a:xfrm>
            <a:off x="5063435" y="4952379"/>
            <a:ext cx="0" cy="35462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a:off x="3956537" y="5659932"/>
            <a:ext cx="479260" cy="0"/>
          </a:xfrm>
          <a:prstGeom prst="line">
            <a:avLst/>
          </a:prstGeom>
          <a:ln w="3810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p:nvPr/>
        </p:nvCxnSpPr>
        <p:spPr>
          <a:xfrm flipH="1" flipV="1">
            <a:off x="3920553" y="1834198"/>
            <a:ext cx="43143" cy="381371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a:off x="8148653" y="2894981"/>
            <a:ext cx="1304309" cy="4012"/>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56" name="Conector recto de flecha 55"/>
          <p:cNvCxnSpPr>
            <a:endCxn id="11" idx="2"/>
          </p:cNvCxnSpPr>
          <p:nvPr/>
        </p:nvCxnSpPr>
        <p:spPr>
          <a:xfrm flipV="1">
            <a:off x="9495070" y="2606224"/>
            <a:ext cx="6020" cy="288758"/>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1" name="Conector recto 60"/>
          <p:cNvCxnSpPr/>
          <p:nvPr/>
        </p:nvCxnSpPr>
        <p:spPr>
          <a:xfrm>
            <a:off x="6033990" y="3713129"/>
            <a:ext cx="3898233" cy="16043"/>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63" name="Conector recto de flecha 62"/>
          <p:cNvCxnSpPr/>
          <p:nvPr/>
        </p:nvCxnSpPr>
        <p:spPr>
          <a:xfrm flipV="1">
            <a:off x="9932223" y="2650339"/>
            <a:ext cx="0" cy="1054769"/>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8" name="Título 6"/>
          <p:cNvSpPr>
            <a:spLocks noGrp="1"/>
          </p:cNvSpPr>
          <p:nvPr>
            <p:ph type="title"/>
          </p:nvPr>
        </p:nvSpPr>
        <p:spPr>
          <a:xfrm>
            <a:off x="797169" y="-221029"/>
            <a:ext cx="10515600" cy="1325563"/>
          </a:xfrm>
        </p:spPr>
        <p:txBody>
          <a:bodyPr>
            <a:normAutofit/>
          </a:bodyPr>
          <a:lstStyle/>
          <a:p>
            <a:r>
              <a:rPr lang="es-CO" sz="3600" dirty="0"/>
              <a:t>Etapas en el lanzamiento de un  nuevo producto </a:t>
            </a:r>
          </a:p>
        </p:txBody>
      </p:sp>
    </p:spTree>
    <p:extLst>
      <p:ext uri="{BB962C8B-B14F-4D97-AF65-F5344CB8AC3E}">
        <p14:creationId xmlns:p14="http://schemas.microsoft.com/office/powerpoint/2010/main" val="29636277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ext uri="{D42A27DB-BD31-4B8C-83A1-F6EECF244321}">
                <p14:modId xmlns:p14="http://schemas.microsoft.com/office/powerpoint/2010/main" val="2445098425"/>
              </p:ext>
            </p:extLst>
          </p:nvPr>
        </p:nvGraphicFramePr>
        <p:xfrm>
          <a:off x="556846" y="1104534"/>
          <a:ext cx="10996245" cy="4244017"/>
        </p:xfrm>
        <a:graphic>
          <a:graphicData uri="http://schemas.openxmlformats.org/drawingml/2006/table">
            <a:tbl>
              <a:tblPr firstRow="1" bandRow="1">
                <a:tableStyleId>{9D7B26C5-4107-4FEC-AEDC-1716B250A1EF}</a:tableStyleId>
              </a:tblPr>
              <a:tblGrid>
                <a:gridCol w="2051539">
                  <a:extLst>
                    <a:ext uri="{9D8B030D-6E8A-4147-A177-3AD203B41FA5}">
                      <a16:colId xmlns:a16="http://schemas.microsoft.com/office/drawing/2014/main" val="2390680146"/>
                    </a:ext>
                  </a:extLst>
                </a:gridCol>
                <a:gridCol w="5279291">
                  <a:extLst>
                    <a:ext uri="{9D8B030D-6E8A-4147-A177-3AD203B41FA5}">
                      <a16:colId xmlns:a16="http://schemas.microsoft.com/office/drawing/2014/main" val="1896774270"/>
                    </a:ext>
                  </a:extLst>
                </a:gridCol>
                <a:gridCol w="3665415">
                  <a:extLst>
                    <a:ext uri="{9D8B030D-6E8A-4147-A177-3AD203B41FA5}">
                      <a16:colId xmlns:a16="http://schemas.microsoft.com/office/drawing/2014/main" val="1014959587"/>
                    </a:ext>
                  </a:extLst>
                </a:gridCol>
              </a:tblGrid>
              <a:tr h="559522">
                <a:tc>
                  <a:txBody>
                    <a:bodyPr/>
                    <a:lstStyle/>
                    <a:p>
                      <a:r>
                        <a:rPr lang="es-CO" sz="1200" dirty="0"/>
                        <a:t>Etapa</a:t>
                      </a:r>
                    </a:p>
                  </a:txBody>
                  <a:tcPr/>
                </a:tc>
                <a:tc>
                  <a:txBody>
                    <a:bodyPr/>
                    <a:lstStyle/>
                    <a:p>
                      <a:r>
                        <a:rPr lang="es-CO" sz="1200" dirty="0"/>
                        <a:t>Descripción </a:t>
                      </a:r>
                    </a:p>
                  </a:txBody>
                  <a:tcPr/>
                </a:tc>
                <a:tc>
                  <a:txBody>
                    <a:bodyPr/>
                    <a:lstStyle/>
                    <a:p>
                      <a:r>
                        <a:rPr lang="es-CO" sz="1200" dirty="0"/>
                        <a:t>Resultados/ salidas</a:t>
                      </a:r>
                    </a:p>
                  </a:txBody>
                  <a:tcPr/>
                </a:tc>
                <a:extLst>
                  <a:ext uri="{0D108BD9-81ED-4DB2-BD59-A6C34878D82A}">
                    <a16:rowId xmlns:a16="http://schemas.microsoft.com/office/drawing/2014/main" val="935039488"/>
                  </a:ext>
                </a:extLst>
              </a:tr>
              <a:tr h="326874">
                <a:tc>
                  <a:txBody>
                    <a:bodyPr/>
                    <a:lstStyle/>
                    <a:p>
                      <a:r>
                        <a:rPr lang="es-CO" sz="1200" dirty="0"/>
                        <a:t>Generación</a:t>
                      </a:r>
                      <a:r>
                        <a:rPr lang="es-CO" sz="1200" baseline="0" dirty="0"/>
                        <a:t> de ideas</a:t>
                      </a:r>
                      <a:endParaRPr lang="es-CO" sz="1200" dirty="0"/>
                    </a:p>
                  </a:txBody>
                  <a:tcPr/>
                </a:tc>
                <a:tc>
                  <a:txBody>
                    <a:bodyPr/>
                    <a:lstStyle/>
                    <a:p>
                      <a:r>
                        <a:rPr lang="es-CO" sz="1200" dirty="0"/>
                        <a:t>Creación y desarrollo de listado de ideas</a:t>
                      </a:r>
                    </a:p>
                  </a:txBody>
                  <a:tcPr/>
                </a:tc>
                <a:tc>
                  <a:txBody>
                    <a:bodyPr/>
                    <a:lstStyle/>
                    <a:p>
                      <a:r>
                        <a:rPr lang="es-CO" sz="1200" dirty="0"/>
                        <a:t>Propuesta de un nuevo</a:t>
                      </a:r>
                      <a:r>
                        <a:rPr lang="es-CO" sz="1200" baseline="0" dirty="0"/>
                        <a:t> producto</a:t>
                      </a:r>
                      <a:endParaRPr lang="es-CO" sz="1200" dirty="0"/>
                    </a:p>
                  </a:txBody>
                  <a:tcPr/>
                </a:tc>
                <a:extLst>
                  <a:ext uri="{0D108BD9-81ED-4DB2-BD59-A6C34878D82A}">
                    <a16:rowId xmlns:a16="http://schemas.microsoft.com/office/drawing/2014/main" val="1505539110"/>
                  </a:ext>
                </a:extLst>
              </a:tr>
              <a:tr h="318337">
                <a:tc>
                  <a:txBody>
                    <a:bodyPr/>
                    <a:lstStyle/>
                    <a:p>
                      <a:r>
                        <a:rPr lang="es-CO" sz="1200" dirty="0"/>
                        <a:t>Tamizado</a:t>
                      </a:r>
                      <a:r>
                        <a:rPr lang="es-CO" sz="1200" baseline="0" dirty="0"/>
                        <a:t> de ideas</a:t>
                      </a:r>
                      <a:endParaRPr lang="es-CO" sz="1200" dirty="0"/>
                    </a:p>
                  </a:txBody>
                  <a:tcPr/>
                </a:tc>
                <a:tc>
                  <a:txBody>
                    <a:bodyPr/>
                    <a:lstStyle/>
                    <a:p>
                      <a:r>
                        <a:rPr lang="es-CO" sz="1200" dirty="0"/>
                        <a:t>Evaluación</a:t>
                      </a:r>
                      <a:r>
                        <a:rPr lang="es-CO" sz="1200" baseline="0" dirty="0"/>
                        <a:t> de la ideas mediante criterios previamente establecidos</a:t>
                      </a:r>
                      <a:endParaRPr lang="es-CO" sz="1200" dirty="0"/>
                    </a:p>
                  </a:txBody>
                  <a:tcPr/>
                </a:tc>
                <a:tc>
                  <a:txBody>
                    <a:bodyPr/>
                    <a:lstStyle/>
                    <a:p>
                      <a:r>
                        <a:rPr lang="es-CO" sz="1200" dirty="0"/>
                        <a:t>Conformación</a:t>
                      </a:r>
                      <a:r>
                        <a:rPr lang="es-CO" sz="1200" baseline="0" dirty="0"/>
                        <a:t> del equipo de trabajo</a:t>
                      </a:r>
                      <a:endParaRPr lang="es-CO" sz="1200" dirty="0"/>
                    </a:p>
                  </a:txBody>
                  <a:tcPr/>
                </a:tc>
                <a:extLst>
                  <a:ext uri="{0D108BD9-81ED-4DB2-BD59-A6C34878D82A}">
                    <a16:rowId xmlns:a16="http://schemas.microsoft.com/office/drawing/2014/main" val="2570421209"/>
                  </a:ext>
                </a:extLst>
              </a:tr>
              <a:tr h="673215">
                <a:tc>
                  <a:txBody>
                    <a:bodyPr/>
                    <a:lstStyle/>
                    <a:p>
                      <a:r>
                        <a:rPr lang="es-CO" sz="1200" dirty="0"/>
                        <a:t>Desarrollo del concepto, prueba</a:t>
                      </a:r>
                      <a:r>
                        <a:rPr lang="es-CO" sz="1200" baseline="0" dirty="0"/>
                        <a:t> y evaluación </a:t>
                      </a:r>
                      <a:endParaRPr lang="es-CO" sz="1200" dirty="0"/>
                    </a:p>
                  </a:txBody>
                  <a:tcPr/>
                </a:tc>
                <a:tc>
                  <a:txBody>
                    <a:bodyPr/>
                    <a:lstStyle/>
                    <a:p>
                      <a:r>
                        <a:rPr lang="es-CO" sz="1200" dirty="0"/>
                        <a:t>Refinamiento del concepto de producto,</a:t>
                      </a:r>
                      <a:r>
                        <a:rPr lang="es-CO" sz="1200" baseline="0" dirty="0"/>
                        <a:t> estimación del interés del consumidor, argumentación y análisis del negocio. Análisis financiero. Decisión de continuar o parar el proyecto</a:t>
                      </a:r>
                      <a:endParaRPr lang="es-CO"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CO" sz="1200" dirty="0"/>
                        <a:t>Producto en detalle, mercados, análisis financiero,</a:t>
                      </a:r>
                      <a:r>
                        <a:rPr lang="es-CO" sz="1200" baseline="0" dirty="0"/>
                        <a:t> plan de negocios y especificaciones preliminares del producto</a:t>
                      </a:r>
                      <a:endParaRPr lang="es-CO" sz="1200" dirty="0"/>
                    </a:p>
                    <a:p>
                      <a:endParaRPr lang="es-CO" sz="1200" dirty="0"/>
                    </a:p>
                  </a:txBody>
                  <a:tcPr/>
                </a:tc>
                <a:extLst>
                  <a:ext uri="{0D108BD9-81ED-4DB2-BD59-A6C34878D82A}">
                    <a16:rowId xmlns:a16="http://schemas.microsoft.com/office/drawing/2014/main" val="3326520182"/>
                  </a:ext>
                </a:extLst>
              </a:tr>
              <a:tr h="559522">
                <a:tc>
                  <a:txBody>
                    <a:bodyPr/>
                    <a:lstStyle/>
                    <a:p>
                      <a:r>
                        <a:rPr lang="es-CO" sz="1200" dirty="0"/>
                        <a:t>Desarrollo del prototipo, prueba y evaluación</a:t>
                      </a:r>
                      <a:r>
                        <a:rPr lang="es-CO" sz="1200" baseline="0" dirty="0"/>
                        <a:t> </a:t>
                      </a:r>
                      <a:endParaRPr lang="es-CO" sz="1200" dirty="0"/>
                    </a:p>
                  </a:txBody>
                  <a:tcPr/>
                </a:tc>
                <a:tc>
                  <a:txBody>
                    <a:bodyPr/>
                    <a:lstStyle/>
                    <a:p>
                      <a:r>
                        <a:rPr lang="es-CO" sz="1200" dirty="0"/>
                        <a:t>Desarrollo físico</a:t>
                      </a:r>
                      <a:r>
                        <a:rPr lang="es-CO" sz="1200" baseline="0" dirty="0"/>
                        <a:t> del producto con investigación y Desarrollo (R&amp;D), pruebas funcionales y pruebas con el consumidor del producto (beta </a:t>
                      </a:r>
                      <a:r>
                        <a:rPr lang="es-CO" sz="1200" baseline="0" dirty="0" err="1"/>
                        <a:t>testing</a:t>
                      </a:r>
                      <a:r>
                        <a:rPr lang="es-CO" sz="1200" baseline="0" dirty="0"/>
                        <a:t>)</a:t>
                      </a:r>
                      <a:endParaRPr lang="es-CO" sz="1200" dirty="0"/>
                    </a:p>
                  </a:txBody>
                  <a:tcPr/>
                </a:tc>
                <a:tc>
                  <a:txBody>
                    <a:bodyPr/>
                    <a:lstStyle/>
                    <a:p>
                      <a:r>
                        <a:rPr lang="es-CO" sz="1200" dirty="0"/>
                        <a:t>Cambios finales en el producto, especificaciones y planes de producción </a:t>
                      </a:r>
                    </a:p>
                  </a:txBody>
                  <a:tcPr/>
                </a:tc>
                <a:extLst>
                  <a:ext uri="{0D108BD9-81ED-4DB2-BD59-A6C34878D82A}">
                    <a16:rowId xmlns:a16="http://schemas.microsoft.com/office/drawing/2014/main" val="3844879508"/>
                  </a:ext>
                </a:extLst>
              </a:tr>
              <a:tr h="597375">
                <a:tc>
                  <a:txBody>
                    <a:bodyPr/>
                    <a:lstStyle/>
                    <a:p>
                      <a:r>
                        <a:rPr lang="es-CO" sz="1200" dirty="0"/>
                        <a:t>Prelanzamiento </a:t>
                      </a:r>
                    </a:p>
                  </a:txBody>
                  <a:tcPr/>
                </a:tc>
                <a:tc>
                  <a:txBody>
                    <a:bodyPr/>
                    <a:lstStyle/>
                    <a:p>
                      <a:r>
                        <a:rPr lang="es-CO" sz="1200" dirty="0"/>
                        <a:t>Desarrollo de</a:t>
                      </a:r>
                      <a:r>
                        <a:rPr lang="es-CO" sz="1200" baseline="0" dirty="0"/>
                        <a:t> la estrategia de lanzamiento, si es necesario realizar una prueba de mercado o  prueba dentro de un mercado simulado. </a:t>
                      </a:r>
                      <a:endParaRPr lang="es-CO" sz="1200" dirty="0"/>
                    </a:p>
                  </a:txBody>
                  <a:tcPr/>
                </a:tc>
                <a:tc>
                  <a:txBody>
                    <a:bodyPr/>
                    <a:lstStyle/>
                    <a:p>
                      <a:r>
                        <a:rPr lang="es-CO" sz="1200" dirty="0"/>
                        <a:t>Finalización</a:t>
                      </a:r>
                      <a:r>
                        <a:rPr lang="es-CO" sz="1200" baseline="0" dirty="0"/>
                        <a:t> del documento de lanzamiento, finalización del e entrenamiento  en el producto, planes de soporte del producto, garantías y plan de comunicaciones. </a:t>
                      </a:r>
                      <a:endParaRPr lang="es-CO" sz="1200" dirty="0"/>
                    </a:p>
                  </a:txBody>
                  <a:tcPr/>
                </a:tc>
                <a:extLst>
                  <a:ext uri="{0D108BD9-81ED-4DB2-BD59-A6C34878D82A}">
                    <a16:rowId xmlns:a16="http://schemas.microsoft.com/office/drawing/2014/main" val="2343404441"/>
                  </a:ext>
                </a:extLst>
              </a:tr>
              <a:tr h="456007">
                <a:tc>
                  <a:txBody>
                    <a:bodyPr/>
                    <a:lstStyle/>
                    <a:p>
                      <a:r>
                        <a:rPr lang="es-CO" sz="1200" dirty="0"/>
                        <a:t>Lanzamiento </a:t>
                      </a:r>
                    </a:p>
                  </a:txBody>
                  <a:tcPr/>
                </a:tc>
                <a:tc>
                  <a:txBody>
                    <a:bodyPr/>
                    <a:lstStyle/>
                    <a:p>
                      <a:r>
                        <a:rPr lang="es-CO" sz="1200" dirty="0"/>
                        <a:t>Introducción e</a:t>
                      </a:r>
                      <a:r>
                        <a:rPr lang="es-CO" sz="1200" baseline="0" dirty="0"/>
                        <a:t> implementación de la estrategia de marketing acorde con el plan de lanzamiento</a:t>
                      </a:r>
                      <a:endParaRPr lang="es-CO" sz="1200" dirty="0"/>
                    </a:p>
                  </a:txBody>
                  <a:tcPr/>
                </a:tc>
                <a:tc>
                  <a:txBody>
                    <a:bodyPr/>
                    <a:lstStyle/>
                    <a:p>
                      <a:r>
                        <a:rPr lang="es-CO" sz="1200" dirty="0"/>
                        <a:t>Lanzamiento de un nuevo producto </a:t>
                      </a:r>
                    </a:p>
                  </a:txBody>
                  <a:tcPr/>
                </a:tc>
                <a:extLst>
                  <a:ext uri="{0D108BD9-81ED-4DB2-BD59-A6C34878D82A}">
                    <a16:rowId xmlns:a16="http://schemas.microsoft.com/office/drawing/2014/main" val="4238360470"/>
                  </a:ext>
                </a:extLst>
              </a:tr>
              <a:tr h="559522">
                <a:tc>
                  <a:txBody>
                    <a:bodyPr/>
                    <a:lstStyle/>
                    <a:p>
                      <a:r>
                        <a:rPr lang="es-CO" sz="1200" dirty="0"/>
                        <a:t>Evaluación del proyecto </a:t>
                      </a:r>
                    </a:p>
                  </a:txBody>
                  <a:tcPr/>
                </a:tc>
                <a:tc>
                  <a:txBody>
                    <a:bodyPr/>
                    <a:lstStyle/>
                    <a:p>
                      <a:r>
                        <a:rPr lang="es-CO" sz="1200" dirty="0"/>
                        <a:t>Comparación de los</a:t>
                      </a:r>
                      <a:r>
                        <a:rPr lang="es-CO" sz="1200" baseline="0" dirty="0"/>
                        <a:t> resultados con los objetivos iniciales </a:t>
                      </a:r>
                      <a:endParaRPr lang="es-CO" sz="1200" dirty="0"/>
                    </a:p>
                  </a:txBody>
                  <a:tcPr/>
                </a:tc>
                <a:tc>
                  <a:txBody>
                    <a:bodyPr/>
                    <a:lstStyle/>
                    <a:p>
                      <a:r>
                        <a:rPr lang="es-CO" sz="1200" dirty="0"/>
                        <a:t>Sugerencias de mejora para futuros</a:t>
                      </a:r>
                      <a:r>
                        <a:rPr lang="es-CO" sz="1200" baseline="0" dirty="0"/>
                        <a:t> proyectos </a:t>
                      </a:r>
                      <a:endParaRPr lang="es-CO" sz="1200" dirty="0"/>
                    </a:p>
                  </a:txBody>
                  <a:tcPr/>
                </a:tc>
                <a:extLst>
                  <a:ext uri="{0D108BD9-81ED-4DB2-BD59-A6C34878D82A}">
                    <a16:rowId xmlns:a16="http://schemas.microsoft.com/office/drawing/2014/main" val="1180486717"/>
                  </a:ext>
                </a:extLst>
              </a:tr>
            </a:tbl>
          </a:graphicData>
        </a:graphic>
      </p:graphicFrame>
      <p:sp>
        <p:nvSpPr>
          <p:cNvPr id="7" name="Título 6"/>
          <p:cNvSpPr>
            <a:spLocks noGrp="1"/>
          </p:cNvSpPr>
          <p:nvPr>
            <p:ph type="title"/>
          </p:nvPr>
        </p:nvSpPr>
        <p:spPr>
          <a:xfrm>
            <a:off x="797169" y="-221029"/>
            <a:ext cx="10515600" cy="1325563"/>
          </a:xfrm>
        </p:spPr>
        <p:txBody>
          <a:bodyPr>
            <a:normAutofit/>
          </a:bodyPr>
          <a:lstStyle/>
          <a:p>
            <a:r>
              <a:rPr lang="es-CO" sz="3600" dirty="0"/>
              <a:t>Etapas en el lanzamiento de un  nuevo producto </a:t>
            </a:r>
          </a:p>
        </p:txBody>
      </p:sp>
    </p:spTree>
    <p:extLst>
      <p:ext uri="{BB962C8B-B14F-4D97-AF65-F5344CB8AC3E}">
        <p14:creationId xmlns:p14="http://schemas.microsoft.com/office/powerpoint/2010/main" val="4152745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9B720F-DDF3-3642-B6B7-6AAFC753D105}"/>
              </a:ext>
            </a:extLst>
          </p:cNvPr>
          <p:cNvSpPr>
            <a:spLocks noGrp="1"/>
          </p:cNvSpPr>
          <p:nvPr>
            <p:ph type="title"/>
          </p:nvPr>
        </p:nvSpPr>
        <p:spPr/>
        <p:txBody>
          <a:bodyPr/>
          <a:lstStyle/>
          <a:p>
            <a:r>
              <a:rPr lang="es-ES_tradnl" dirty="0"/>
              <a:t>Beneficios</a:t>
            </a:r>
          </a:p>
        </p:txBody>
      </p:sp>
      <p:sp>
        <p:nvSpPr>
          <p:cNvPr id="3" name="Marcador de contenido 2">
            <a:extLst>
              <a:ext uri="{FF2B5EF4-FFF2-40B4-BE49-F238E27FC236}">
                <a16:creationId xmlns:a16="http://schemas.microsoft.com/office/drawing/2014/main" id="{A93A7206-0DD2-C94E-A3E5-0BEDD0D0D7D0}"/>
              </a:ext>
            </a:extLst>
          </p:cNvPr>
          <p:cNvSpPr>
            <a:spLocks noGrp="1"/>
          </p:cNvSpPr>
          <p:nvPr>
            <p:ph idx="1"/>
          </p:nvPr>
        </p:nvSpPr>
        <p:spPr>
          <a:xfrm>
            <a:off x="838200" y="1825625"/>
            <a:ext cx="10515600" cy="3748457"/>
          </a:xfrm>
        </p:spPr>
        <p:txBody>
          <a:bodyPr>
            <a:normAutofit lnSpcReduction="10000"/>
          </a:bodyPr>
          <a:lstStyle/>
          <a:p>
            <a:pPr lvl="0"/>
            <a:r>
              <a:rPr lang="es-CO" b="1" dirty="0"/>
              <a:t>Relacionado con la </a:t>
            </a:r>
            <a:r>
              <a:rPr lang="es-CO" sz="3200" b="1" dirty="0">
                <a:solidFill>
                  <a:srgbClr val="FF0000"/>
                </a:solidFill>
              </a:rPr>
              <a:t>salud y el bienestar</a:t>
            </a:r>
            <a:endParaRPr lang="es-CO" dirty="0">
              <a:solidFill>
                <a:srgbClr val="FF0000"/>
              </a:solidFill>
            </a:endParaRPr>
          </a:p>
          <a:p>
            <a:pPr lvl="1"/>
            <a:r>
              <a:rPr lang="es-CO" dirty="0"/>
              <a:t>Dormir mejor</a:t>
            </a:r>
          </a:p>
          <a:p>
            <a:pPr lvl="1"/>
            <a:r>
              <a:rPr lang="es-CO" dirty="0"/>
              <a:t>Perder peso</a:t>
            </a:r>
          </a:p>
          <a:p>
            <a:pPr lvl="1"/>
            <a:r>
              <a:rPr lang="es-CO" dirty="0"/>
              <a:t>Controlar </a:t>
            </a:r>
            <a:r>
              <a:rPr lang="es-CO" sz="2800" b="1" dirty="0"/>
              <a:t>el estrés y la ansiedad</a:t>
            </a:r>
            <a:endParaRPr lang="es-CO" b="1" dirty="0"/>
          </a:p>
          <a:p>
            <a:pPr lvl="1"/>
            <a:r>
              <a:rPr lang="es-CO" dirty="0"/>
              <a:t>Eliminar el dolor</a:t>
            </a:r>
          </a:p>
          <a:p>
            <a:pPr lvl="1"/>
            <a:r>
              <a:rPr lang="es-CO" dirty="0"/>
              <a:t>Ser </a:t>
            </a:r>
            <a:r>
              <a:rPr lang="es-CO" sz="2800" b="1" dirty="0"/>
              <a:t>más feliz</a:t>
            </a:r>
          </a:p>
          <a:p>
            <a:pPr lvl="1"/>
            <a:r>
              <a:rPr lang="es-CO" b="1" dirty="0"/>
              <a:t>Controlar las preocupaciones</a:t>
            </a:r>
          </a:p>
          <a:p>
            <a:pPr lvl="1"/>
            <a:r>
              <a:rPr lang="es-CO" dirty="0"/>
              <a:t>Superar los miedos</a:t>
            </a:r>
          </a:p>
          <a:p>
            <a:pPr lvl="1"/>
            <a:r>
              <a:rPr lang="es-CO" dirty="0"/>
              <a:t>Tener más energía vital</a:t>
            </a:r>
          </a:p>
          <a:p>
            <a:endParaRPr lang="es-ES_tradnl" dirty="0"/>
          </a:p>
        </p:txBody>
      </p:sp>
    </p:spTree>
    <p:extLst>
      <p:ext uri="{BB962C8B-B14F-4D97-AF65-F5344CB8AC3E}">
        <p14:creationId xmlns:p14="http://schemas.microsoft.com/office/powerpoint/2010/main" val="318154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1E8FC2-FDA8-414E-8C18-C7CD41CAE7BE}"/>
              </a:ext>
            </a:extLst>
          </p:cNvPr>
          <p:cNvSpPr>
            <a:spLocks noGrp="1"/>
          </p:cNvSpPr>
          <p:nvPr>
            <p:ph type="title"/>
          </p:nvPr>
        </p:nvSpPr>
        <p:spPr/>
        <p:txBody>
          <a:bodyPr/>
          <a:lstStyle/>
          <a:p>
            <a:r>
              <a:rPr lang="es-ES_tradnl" dirty="0"/>
              <a:t>Beneficios</a:t>
            </a:r>
          </a:p>
        </p:txBody>
      </p:sp>
      <p:sp>
        <p:nvSpPr>
          <p:cNvPr id="3" name="Marcador de contenido 2">
            <a:extLst>
              <a:ext uri="{FF2B5EF4-FFF2-40B4-BE49-F238E27FC236}">
                <a16:creationId xmlns:a16="http://schemas.microsoft.com/office/drawing/2014/main" id="{84EE95A6-E977-FB4E-9113-A972A3699370}"/>
              </a:ext>
            </a:extLst>
          </p:cNvPr>
          <p:cNvSpPr>
            <a:spLocks noGrp="1"/>
          </p:cNvSpPr>
          <p:nvPr>
            <p:ph idx="1"/>
          </p:nvPr>
        </p:nvSpPr>
        <p:spPr>
          <a:xfrm>
            <a:off x="838200" y="1825625"/>
            <a:ext cx="10515600" cy="2679468"/>
          </a:xfrm>
        </p:spPr>
        <p:txBody>
          <a:bodyPr/>
          <a:lstStyle/>
          <a:p>
            <a:pPr lvl="0"/>
            <a:r>
              <a:rPr lang="es-CO" b="1" dirty="0"/>
              <a:t>Relacionado con otras personas</a:t>
            </a:r>
            <a:endParaRPr lang="es-CO" dirty="0"/>
          </a:p>
          <a:p>
            <a:pPr lvl="1"/>
            <a:r>
              <a:rPr lang="es-CO" dirty="0"/>
              <a:t>Encontrar </a:t>
            </a:r>
            <a:r>
              <a:rPr lang="es-CO" sz="2800" b="1" dirty="0"/>
              <a:t>pareja</a:t>
            </a:r>
            <a:endParaRPr lang="es-CO" b="1" dirty="0"/>
          </a:p>
          <a:p>
            <a:pPr lvl="1"/>
            <a:r>
              <a:rPr lang="es-CO" dirty="0"/>
              <a:t>Lograr reconocimiento y respeto de los demás</a:t>
            </a:r>
          </a:p>
          <a:p>
            <a:pPr lvl="1"/>
            <a:r>
              <a:rPr lang="es-CO" dirty="0"/>
              <a:t>Hacer amigos</a:t>
            </a:r>
          </a:p>
          <a:p>
            <a:pPr lvl="1"/>
            <a:r>
              <a:rPr lang="es-CO" dirty="0"/>
              <a:t>Mejorar las relaciones familiares</a:t>
            </a:r>
          </a:p>
          <a:p>
            <a:endParaRPr lang="es-ES_tradnl" dirty="0"/>
          </a:p>
        </p:txBody>
      </p:sp>
    </p:spTree>
    <p:extLst>
      <p:ext uri="{BB962C8B-B14F-4D97-AF65-F5344CB8AC3E}">
        <p14:creationId xmlns:p14="http://schemas.microsoft.com/office/powerpoint/2010/main" val="301495644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AC9E007419184146AB9002BD6D33CE1A" ma:contentTypeVersion="0" ma:contentTypeDescription="Crear nuevo documento." ma:contentTypeScope="" ma:versionID="4e2af5baa4153da76a203421438eb561">
  <xsd:schema xmlns:xsd="http://www.w3.org/2001/XMLSchema" xmlns:xs="http://www.w3.org/2001/XMLSchema" xmlns:p="http://schemas.microsoft.com/office/2006/metadata/properties" targetNamespace="http://schemas.microsoft.com/office/2006/metadata/properties" ma:root="true" ma:fieldsID="e643e18af889c27956c9fdc206b126aa">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5C1779-6330-428D-9B29-555A395265F3}">
  <ds:schemaRefs>
    <ds:schemaRef ds:uri="http://schemas.microsoft.com/sharepoint/v3/contenttype/forms"/>
  </ds:schemaRefs>
</ds:datastoreItem>
</file>

<file path=customXml/itemProps2.xml><?xml version="1.0" encoding="utf-8"?>
<ds:datastoreItem xmlns:ds="http://schemas.openxmlformats.org/officeDocument/2006/customXml" ds:itemID="{9CE78F5F-6D7F-4531-9F99-DD30B027891B}">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0636602-7737-4FA3-97C9-8ED656186D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14008</TotalTime>
  <Words>5831</Words>
  <Application>Microsoft Macintosh PowerPoint</Application>
  <PresentationFormat>Panorámica</PresentationFormat>
  <Paragraphs>390</Paragraphs>
  <Slides>76</Slides>
  <Notes>4</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76</vt:i4>
      </vt:variant>
    </vt:vector>
  </HeadingPairs>
  <TitlesOfParts>
    <vt:vector size="80" baseType="lpstr">
      <vt:lpstr>Arial</vt:lpstr>
      <vt:lpstr>Calibri</vt:lpstr>
      <vt:lpstr>Calibri Light</vt:lpstr>
      <vt:lpstr>Tema de Office</vt:lpstr>
      <vt:lpstr>Presentación de PowerPoint</vt:lpstr>
      <vt:lpstr>Producto</vt:lpstr>
      <vt:lpstr>Producto: </vt:lpstr>
      <vt:lpstr>Características de un producto </vt:lpstr>
      <vt:lpstr>Presentación de PowerPoint</vt:lpstr>
      <vt:lpstr>Beneficios </vt:lpstr>
      <vt:lpstr>Beneficios </vt:lpstr>
      <vt:lpstr>Beneficios</vt:lpstr>
      <vt:lpstr>Beneficios</vt:lpstr>
      <vt:lpstr>Definiciones de producto</vt:lpstr>
      <vt:lpstr>Presentación de PowerPoint</vt:lpstr>
      <vt:lpstr>Producto</vt:lpstr>
      <vt:lpstr>Presentación de PowerPoint</vt:lpstr>
      <vt:lpstr>Según Durabilidad y Tangibilidad</vt:lpstr>
      <vt:lpstr>Bienes de Consumo, varían las estrategias de marketing </vt:lpstr>
      <vt:lpstr>Producto básico: </vt:lpstr>
      <vt:lpstr>Producto real: </vt:lpstr>
      <vt:lpstr>Producto real </vt:lpstr>
      <vt:lpstr>Producto aumentado:</vt:lpstr>
      <vt:lpstr>Tipos de productos </vt:lpstr>
      <vt:lpstr>Elementos del producto </vt:lpstr>
      <vt:lpstr>Elementos del producto </vt:lpstr>
      <vt:lpstr>Valores añadidos e imagen del producto </vt:lpstr>
      <vt:lpstr>La propuesta de valor </vt:lpstr>
      <vt:lpstr>La propuesta de valor </vt:lpstr>
      <vt:lpstr>Ejemplos de propuesta de valor </vt:lpstr>
      <vt:lpstr>Para el desarrollo de la oferta de valor debemos hacernos las siguientes preguntas: </vt:lpstr>
      <vt:lpstr>Elementos de la propuesta de valor </vt:lpstr>
      <vt:lpstr>Elementos de la propuesta de valor </vt:lpstr>
      <vt:lpstr>Novedad </vt:lpstr>
      <vt:lpstr>Mejora del rendimiento </vt:lpstr>
      <vt:lpstr>Personalización </vt:lpstr>
      <vt:lpstr>Diseño </vt:lpstr>
      <vt:lpstr>Marca/estatus </vt:lpstr>
      <vt:lpstr>Precio </vt:lpstr>
      <vt:lpstr>Precio </vt:lpstr>
      <vt:lpstr>Precio </vt:lpstr>
      <vt:lpstr>Reducción de costos </vt:lpstr>
      <vt:lpstr>Reducción de costos </vt:lpstr>
      <vt:lpstr>Reducción de riesgos </vt:lpstr>
      <vt:lpstr>Accesibilidad </vt:lpstr>
      <vt:lpstr>Accesibilidad </vt:lpstr>
      <vt:lpstr>Comodidad/utilidad </vt:lpstr>
      <vt:lpstr>El esquema de las cuatro acciones </vt:lpstr>
      <vt:lpstr>Presentación de PowerPoint</vt:lpstr>
      <vt:lpstr>Estrategias para competir </vt:lpstr>
      <vt:lpstr>Estrategia de producto </vt:lpstr>
      <vt:lpstr>Matriz  de Ansoff</vt:lpstr>
      <vt:lpstr>LA MATRIZ BCG  </vt:lpstr>
      <vt:lpstr>BCG</vt:lpstr>
      <vt:lpstr>Presentación de PowerPoint</vt:lpstr>
      <vt:lpstr>Ciclo de vida del producto</vt:lpstr>
      <vt:lpstr>Ciclo de vida del producto</vt:lpstr>
      <vt:lpstr>El Ciclo de vida del producto </vt:lpstr>
      <vt:lpstr>Presentación de PowerPoint</vt:lpstr>
      <vt:lpstr>El ciclo de vida del producto </vt:lpstr>
      <vt:lpstr>Marcas que han perdurado </vt:lpstr>
      <vt:lpstr>Fases del ciclo de vida del producto </vt:lpstr>
      <vt:lpstr>Ciclo de vida del producto </vt:lpstr>
      <vt:lpstr>Estrategias para alargar el ciclo de vida del producto </vt:lpstr>
      <vt:lpstr>Estrategias para alargar el ciclo de vida del producto </vt:lpstr>
      <vt:lpstr>Estrategias para alargar el ciclo de vida del producto</vt:lpstr>
      <vt:lpstr>Las principales causas del acortamiento en los últimos años del ciclo de vida de producto son:  </vt:lpstr>
      <vt:lpstr>Estrategias de ciclo de vida del producto </vt:lpstr>
      <vt:lpstr>Estrategias de ciclo de vida del producto </vt:lpstr>
      <vt:lpstr>Estrategias de ciclo de vida del producto </vt:lpstr>
      <vt:lpstr>Presentación de PowerPoint</vt:lpstr>
      <vt:lpstr>Desarrollo de Productos </vt:lpstr>
      <vt:lpstr>Desarrollo de Productos </vt:lpstr>
      <vt:lpstr>Desarrollo de Productos </vt:lpstr>
      <vt:lpstr>Innovación </vt:lpstr>
      <vt:lpstr>Tipos de Innovación </vt:lpstr>
      <vt:lpstr>Tipos de Innovación </vt:lpstr>
      <vt:lpstr>Desarrollo de nuevos productos </vt:lpstr>
      <vt:lpstr>Etapas en el lanzamiento de un  nuevo producto </vt:lpstr>
      <vt:lpstr>Etapas en el lanzamiento de un  nuevo producto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Catedra de Producto</dc:title>
  <dc:creator>Juan Carlos Rodriguez Gomez</dc:creator>
  <cp:lastModifiedBy>Juan Carlos Rodriguez Gomez</cp:lastModifiedBy>
  <cp:revision>313</cp:revision>
  <dcterms:created xsi:type="dcterms:W3CDTF">2019-03-20T19:00:07Z</dcterms:created>
  <dcterms:modified xsi:type="dcterms:W3CDTF">2024-03-21T12:13:21Z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200.000000000000</vt:lpwstr>
  </property>
  <property fmtid="{D5CDD505-2E9C-101B-9397-08002B2CF9AE}" pid="3" name="xd_ProgID">
    <vt:lpwstr/>
  </property>
  <property fmtid="{D5CDD505-2E9C-101B-9397-08002B2CF9AE}" pid="4" name="ContentTypeId">
    <vt:lpwstr>0x010100E8EC830C3771A14EB00D19E7ECB14236</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ies>
</file>