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694" r:id="rId5"/>
    <p:sldMasterId id="2147483700" r:id="rId6"/>
    <p:sldMasterId id="2147483648" r:id="rId7"/>
  </p:sldMasterIdLst>
  <p:notesMasterIdLst>
    <p:notesMasterId r:id="rId41"/>
  </p:notesMasterIdLst>
  <p:sldIdLst>
    <p:sldId id="289" r:id="rId8"/>
    <p:sldId id="459" r:id="rId9"/>
    <p:sldId id="290" r:id="rId10"/>
    <p:sldId id="291" r:id="rId11"/>
    <p:sldId id="292" r:id="rId12"/>
    <p:sldId id="298" r:id="rId13"/>
    <p:sldId id="455" r:id="rId14"/>
    <p:sldId id="465" r:id="rId15"/>
    <p:sldId id="464" r:id="rId16"/>
    <p:sldId id="463" r:id="rId17"/>
    <p:sldId id="462" r:id="rId18"/>
    <p:sldId id="456" r:id="rId19"/>
    <p:sldId id="470" r:id="rId20"/>
    <p:sldId id="469" r:id="rId21"/>
    <p:sldId id="468" r:id="rId22"/>
    <p:sldId id="467" r:id="rId23"/>
    <p:sldId id="466" r:id="rId24"/>
    <p:sldId id="457" r:id="rId25"/>
    <p:sldId id="475" r:id="rId26"/>
    <p:sldId id="474" r:id="rId27"/>
    <p:sldId id="473" r:id="rId28"/>
    <p:sldId id="472" r:id="rId29"/>
    <p:sldId id="471" r:id="rId30"/>
    <p:sldId id="458" r:id="rId31"/>
    <p:sldId id="483" r:id="rId32"/>
    <p:sldId id="482" r:id="rId33"/>
    <p:sldId id="481" r:id="rId34"/>
    <p:sldId id="480" r:id="rId35"/>
    <p:sldId id="479" r:id="rId36"/>
    <p:sldId id="478" r:id="rId37"/>
    <p:sldId id="477" r:id="rId38"/>
    <p:sldId id="476" r:id="rId39"/>
    <p:sldId id="461" r:id="rId4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ACF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22BEA-B2E6-46C4-1679-7B7CFA1B7EDB}" v="2" dt="2022-08-02T01:40:56.470"/>
    <p1510:client id="{EAECBE66-352D-2E3E-085E-4474E132CBC3}" v="270" dt="2023-03-13T12:28:50.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autoAdjust="0"/>
    <p:restoredTop sz="94660"/>
  </p:normalViewPr>
  <p:slideViewPr>
    <p:cSldViewPr snapToGrid="0">
      <p:cViewPr varScale="1">
        <p:scale>
          <a:sx n="112" d="100"/>
          <a:sy n="112" d="100"/>
        </p:scale>
        <p:origin x="1472" y="200"/>
      </p:cViewPr>
      <p:guideLst/>
    </p:cSldViewPr>
  </p:slideViewPr>
  <p:notesTextViewPr>
    <p:cViewPr>
      <p:scale>
        <a:sx n="1" d="1"/>
        <a:sy n="1" d="1"/>
      </p:scale>
      <p:origin x="0" y="0"/>
    </p:cViewPr>
  </p:notesTextViewPr>
  <p:sorterViewPr>
    <p:cViewPr varScale="1">
      <p:scale>
        <a:sx n="100" d="100"/>
        <a:sy n="100" d="100"/>
      </p:scale>
      <p:origin x="0" y="-15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notesMaster" Target="notesMasters/notesMaster1.xml"/></Relationships>
</file>

<file path=ppt/diagrams/_rels/data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image" Target="../media/image50.jpg"/></Relationships>
</file>

<file path=ppt/diagrams/_rels/drawing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image" Target="../media/image5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81EEF-14D7-3C4D-94FF-A76AFB8541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0545CA48-1A45-C742-AC32-3E6BCC2CB7B3}">
      <dgm:prSet/>
      <dgm:spPr/>
      <dgm:t>
        <a:bodyPr/>
        <a:lstStyle/>
        <a:p>
          <a:r>
            <a:rPr lang="es-CO" dirty="0"/>
            <a:t>Es aquello que se ofrece al consumidor (Cliente), </a:t>
          </a:r>
          <a:r>
            <a:rPr lang="es-CO" b="1" dirty="0"/>
            <a:t>por lo que cobra una cantidad de dinero. </a:t>
          </a:r>
          <a:endParaRPr lang="es-CO" dirty="0"/>
        </a:p>
      </dgm:t>
    </dgm:pt>
    <dgm:pt modelId="{D65AF119-B1B2-8342-ADF7-4D8E600D2AE3}" type="parTrans" cxnId="{401A186E-4ED7-8D4F-97A4-A80B51FEF9E2}">
      <dgm:prSet/>
      <dgm:spPr/>
      <dgm:t>
        <a:bodyPr/>
        <a:lstStyle/>
        <a:p>
          <a:endParaRPr lang="es-ES"/>
        </a:p>
      </dgm:t>
    </dgm:pt>
    <dgm:pt modelId="{89C2BA76-D08E-704A-8F73-FC5EADF84A21}" type="sibTrans" cxnId="{401A186E-4ED7-8D4F-97A4-A80B51FEF9E2}">
      <dgm:prSet/>
      <dgm:spPr/>
      <dgm:t>
        <a:bodyPr/>
        <a:lstStyle/>
        <a:p>
          <a:endParaRPr lang="es-ES"/>
        </a:p>
      </dgm:t>
    </dgm:pt>
    <dgm:pt modelId="{278976B6-02B4-1144-9820-229F1F5EEAD1}">
      <dgm:prSet/>
      <dgm:spPr/>
      <dgm:t>
        <a:bodyPr/>
        <a:lstStyle/>
        <a:p>
          <a:r>
            <a:rPr lang="es-CO"/>
            <a:t>Es un bien o servicio que reúne una serie de </a:t>
          </a:r>
          <a:r>
            <a:rPr lang="es-CO" b="1"/>
            <a:t>características y atributos </a:t>
          </a:r>
          <a:r>
            <a:rPr lang="es-CO"/>
            <a:t>que permiten su venta en el mercado.  </a:t>
          </a:r>
        </a:p>
      </dgm:t>
    </dgm:pt>
    <dgm:pt modelId="{D58E6CDC-4ECA-ED4E-96F7-9D6008FA4E3A}" type="parTrans" cxnId="{38E918D9-6760-974C-AE44-184E3D2EE3A4}">
      <dgm:prSet/>
      <dgm:spPr/>
      <dgm:t>
        <a:bodyPr/>
        <a:lstStyle/>
        <a:p>
          <a:endParaRPr lang="es-ES"/>
        </a:p>
      </dgm:t>
    </dgm:pt>
    <dgm:pt modelId="{386DFA72-E4B9-244C-9AE9-630CE1161823}" type="sibTrans" cxnId="{38E918D9-6760-974C-AE44-184E3D2EE3A4}">
      <dgm:prSet/>
      <dgm:spPr/>
      <dgm:t>
        <a:bodyPr/>
        <a:lstStyle/>
        <a:p>
          <a:endParaRPr lang="es-ES"/>
        </a:p>
      </dgm:t>
    </dgm:pt>
    <dgm:pt modelId="{69F7BA4E-1DFF-5C43-A32B-CBCD5169911A}">
      <dgm:prSet/>
      <dgm:spPr/>
      <dgm:t>
        <a:bodyPr/>
        <a:lstStyle/>
        <a:p>
          <a:r>
            <a:rPr lang="es-CO"/>
            <a:t>Todo bien o servicio capaz de cubrir o satisfacer una </a:t>
          </a:r>
          <a:r>
            <a:rPr lang="es-CO" b="1"/>
            <a:t>necesidad en el consumidor. </a:t>
          </a:r>
          <a:endParaRPr lang="es-CO"/>
        </a:p>
      </dgm:t>
    </dgm:pt>
    <dgm:pt modelId="{44B00EBB-1775-3644-84E4-7F0F27B6A6F7}" type="parTrans" cxnId="{7B7B46EB-DE27-304A-81EB-32E6135277E7}">
      <dgm:prSet/>
      <dgm:spPr/>
      <dgm:t>
        <a:bodyPr/>
        <a:lstStyle/>
        <a:p>
          <a:endParaRPr lang="es-ES"/>
        </a:p>
      </dgm:t>
    </dgm:pt>
    <dgm:pt modelId="{51A061C4-64CC-BF46-86AD-7BB188A49685}" type="sibTrans" cxnId="{7B7B46EB-DE27-304A-81EB-32E6135277E7}">
      <dgm:prSet/>
      <dgm:spPr/>
      <dgm:t>
        <a:bodyPr/>
        <a:lstStyle/>
        <a:p>
          <a:endParaRPr lang="es-ES"/>
        </a:p>
      </dgm:t>
    </dgm:pt>
    <dgm:pt modelId="{D1322B1F-1126-2B41-BEF7-FBE89CCFC882}">
      <dgm:prSet/>
      <dgm:spPr/>
      <dgm:t>
        <a:bodyPr/>
        <a:lstStyle/>
        <a:p>
          <a:r>
            <a:rPr lang="es-CO"/>
            <a:t>Es el </a:t>
          </a:r>
          <a:r>
            <a:rPr lang="es-CO" b="1"/>
            <a:t>objeto del proceso de intercambio</a:t>
          </a:r>
          <a:r>
            <a:rPr lang="es-CO"/>
            <a:t>, lo que el productor o proveedor ofrece a un cliente potencial a cambio de otra cosa que el proveedor percibe como </a:t>
          </a:r>
          <a:r>
            <a:rPr lang="es-CO" b="1"/>
            <a:t>de valor equivalente o mayor.</a:t>
          </a:r>
          <a:endParaRPr lang="es-CO"/>
        </a:p>
      </dgm:t>
    </dgm:pt>
    <dgm:pt modelId="{20D1E180-3812-2D49-913F-6CECFF6B4AEA}" type="parTrans" cxnId="{0CC0576B-FCAC-D547-80EA-65F922BC544E}">
      <dgm:prSet/>
      <dgm:spPr/>
      <dgm:t>
        <a:bodyPr/>
        <a:lstStyle/>
        <a:p>
          <a:endParaRPr lang="es-ES"/>
        </a:p>
      </dgm:t>
    </dgm:pt>
    <dgm:pt modelId="{28E634D6-1032-9B4E-9109-F6DF77F552AD}" type="sibTrans" cxnId="{0CC0576B-FCAC-D547-80EA-65F922BC544E}">
      <dgm:prSet/>
      <dgm:spPr/>
      <dgm:t>
        <a:bodyPr/>
        <a:lstStyle/>
        <a:p>
          <a:endParaRPr lang="es-ES"/>
        </a:p>
      </dgm:t>
    </dgm:pt>
    <dgm:pt modelId="{3D8FE5F6-E872-734D-92AA-13FE2BA0188D}" type="pres">
      <dgm:prSet presAssocID="{39B81EEF-14D7-3C4D-94FF-A76AFB854111}" presName="linear" presStyleCnt="0">
        <dgm:presLayoutVars>
          <dgm:animLvl val="lvl"/>
          <dgm:resizeHandles val="exact"/>
        </dgm:presLayoutVars>
      </dgm:prSet>
      <dgm:spPr/>
    </dgm:pt>
    <dgm:pt modelId="{899EA717-5693-BA44-A03E-72315B94C0D8}" type="pres">
      <dgm:prSet presAssocID="{0545CA48-1A45-C742-AC32-3E6BCC2CB7B3}" presName="parentText" presStyleLbl="node1" presStyleIdx="0" presStyleCnt="4">
        <dgm:presLayoutVars>
          <dgm:chMax val="0"/>
          <dgm:bulletEnabled val="1"/>
        </dgm:presLayoutVars>
      </dgm:prSet>
      <dgm:spPr/>
    </dgm:pt>
    <dgm:pt modelId="{4CFAB4EC-1456-8F49-A004-8FCBA0E8A978}" type="pres">
      <dgm:prSet presAssocID="{89C2BA76-D08E-704A-8F73-FC5EADF84A21}" presName="spacer" presStyleCnt="0"/>
      <dgm:spPr/>
    </dgm:pt>
    <dgm:pt modelId="{8B358B87-2AF5-EC45-8220-6A5E5622E4A0}" type="pres">
      <dgm:prSet presAssocID="{278976B6-02B4-1144-9820-229F1F5EEAD1}" presName="parentText" presStyleLbl="node1" presStyleIdx="1" presStyleCnt="4">
        <dgm:presLayoutVars>
          <dgm:chMax val="0"/>
          <dgm:bulletEnabled val="1"/>
        </dgm:presLayoutVars>
      </dgm:prSet>
      <dgm:spPr/>
    </dgm:pt>
    <dgm:pt modelId="{855B3A5D-6A03-1147-96AC-B0EBFC37317A}" type="pres">
      <dgm:prSet presAssocID="{386DFA72-E4B9-244C-9AE9-630CE1161823}" presName="spacer" presStyleCnt="0"/>
      <dgm:spPr/>
    </dgm:pt>
    <dgm:pt modelId="{8BE807A7-095E-7F4D-A79C-0EEC6DFAD478}" type="pres">
      <dgm:prSet presAssocID="{69F7BA4E-1DFF-5C43-A32B-CBCD5169911A}" presName="parentText" presStyleLbl="node1" presStyleIdx="2" presStyleCnt="4">
        <dgm:presLayoutVars>
          <dgm:chMax val="0"/>
          <dgm:bulletEnabled val="1"/>
        </dgm:presLayoutVars>
      </dgm:prSet>
      <dgm:spPr/>
    </dgm:pt>
    <dgm:pt modelId="{4BDFF343-802C-0E4C-9E16-C5065F28D958}" type="pres">
      <dgm:prSet presAssocID="{51A061C4-64CC-BF46-86AD-7BB188A49685}" presName="spacer" presStyleCnt="0"/>
      <dgm:spPr/>
    </dgm:pt>
    <dgm:pt modelId="{E3EEC1DE-4B2F-4945-B0C3-DE02833816B8}" type="pres">
      <dgm:prSet presAssocID="{D1322B1F-1126-2B41-BEF7-FBE89CCFC882}" presName="parentText" presStyleLbl="node1" presStyleIdx="3" presStyleCnt="4">
        <dgm:presLayoutVars>
          <dgm:chMax val="0"/>
          <dgm:bulletEnabled val="1"/>
        </dgm:presLayoutVars>
      </dgm:prSet>
      <dgm:spPr/>
    </dgm:pt>
  </dgm:ptLst>
  <dgm:cxnLst>
    <dgm:cxn modelId="{1E3A105B-210B-D74E-9C70-320371D719BC}" type="presOf" srcId="{69F7BA4E-1DFF-5C43-A32B-CBCD5169911A}" destId="{8BE807A7-095E-7F4D-A79C-0EEC6DFAD478}" srcOrd="0" destOrd="0" presId="urn:microsoft.com/office/officeart/2005/8/layout/vList2"/>
    <dgm:cxn modelId="{B46F6461-BF6A-974A-9C52-A69555BC6889}" type="presOf" srcId="{278976B6-02B4-1144-9820-229F1F5EEAD1}" destId="{8B358B87-2AF5-EC45-8220-6A5E5622E4A0}" srcOrd="0" destOrd="0" presId="urn:microsoft.com/office/officeart/2005/8/layout/vList2"/>
    <dgm:cxn modelId="{0CC0576B-FCAC-D547-80EA-65F922BC544E}" srcId="{39B81EEF-14D7-3C4D-94FF-A76AFB854111}" destId="{D1322B1F-1126-2B41-BEF7-FBE89CCFC882}" srcOrd="3" destOrd="0" parTransId="{20D1E180-3812-2D49-913F-6CECFF6B4AEA}" sibTransId="{28E634D6-1032-9B4E-9109-F6DF77F552AD}"/>
    <dgm:cxn modelId="{401A186E-4ED7-8D4F-97A4-A80B51FEF9E2}" srcId="{39B81EEF-14D7-3C4D-94FF-A76AFB854111}" destId="{0545CA48-1A45-C742-AC32-3E6BCC2CB7B3}" srcOrd="0" destOrd="0" parTransId="{D65AF119-B1B2-8342-ADF7-4D8E600D2AE3}" sibTransId="{89C2BA76-D08E-704A-8F73-FC5EADF84A21}"/>
    <dgm:cxn modelId="{AA16C886-24A6-AA41-A77D-43B3D9EAE5C3}" type="presOf" srcId="{0545CA48-1A45-C742-AC32-3E6BCC2CB7B3}" destId="{899EA717-5693-BA44-A03E-72315B94C0D8}" srcOrd="0" destOrd="0" presId="urn:microsoft.com/office/officeart/2005/8/layout/vList2"/>
    <dgm:cxn modelId="{0C51C6B0-7633-B84C-8A95-9413455FE034}" type="presOf" srcId="{39B81EEF-14D7-3C4D-94FF-A76AFB854111}" destId="{3D8FE5F6-E872-734D-92AA-13FE2BA0188D}" srcOrd="0" destOrd="0" presId="urn:microsoft.com/office/officeart/2005/8/layout/vList2"/>
    <dgm:cxn modelId="{D06DF3C0-D6B3-FB47-87BB-9969955CD0A3}" type="presOf" srcId="{D1322B1F-1126-2B41-BEF7-FBE89CCFC882}" destId="{E3EEC1DE-4B2F-4945-B0C3-DE02833816B8}" srcOrd="0" destOrd="0" presId="urn:microsoft.com/office/officeart/2005/8/layout/vList2"/>
    <dgm:cxn modelId="{38E918D9-6760-974C-AE44-184E3D2EE3A4}" srcId="{39B81EEF-14D7-3C4D-94FF-A76AFB854111}" destId="{278976B6-02B4-1144-9820-229F1F5EEAD1}" srcOrd="1" destOrd="0" parTransId="{D58E6CDC-4ECA-ED4E-96F7-9D6008FA4E3A}" sibTransId="{386DFA72-E4B9-244C-9AE9-630CE1161823}"/>
    <dgm:cxn modelId="{7B7B46EB-DE27-304A-81EB-32E6135277E7}" srcId="{39B81EEF-14D7-3C4D-94FF-A76AFB854111}" destId="{69F7BA4E-1DFF-5C43-A32B-CBCD5169911A}" srcOrd="2" destOrd="0" parTransId="{44B00EBB-1775-3644-84E4-7F0F27B6A6F7}" sibTransId="{51A061C4-64CC-BF46-86AD-7BB188A49685}"/>
    <dgm:cxn modelId="{60EAA94E-D7F3-9843-B0C3-2F6CA6C21B65}" type="presParOf" srcId="{3D8FE5F6-E872-734D-92AA-13FE2BA0188D}" destId="{899EA717-5693-BA44-A03E-72315B94C0D8}" srcOrd="0" destOrd="0" presId="urn:microsoft.com/office/officeart/2005/8/layout/vList2"/>
    <dgm:cxn modelId="{34772434-6242-0A45-BBDB-6C0294353282}" type="presParOf" srcId="{3D8FE5F6-E872-734D-92AA-13FE2BA0188D}" destId="{4CFAB4EC-1456-8F49-A004-8FCBA0E8A978}" srcOrd="1" destOrd="0" presId="urn:microsoft.com/office/officeart/2005/8/layout/vList2"/>
    <dgm:cxn modelId="{69CE2620-1239-434C-B3E9-8B4118BD1BEA}" type="presParOf" srcId="{3D8FE5F6-E872-734D-92AA-13FE2BA0188D}" destId="{8B358B87-2AF5-EC45-8220-6A5E5622E4A0}" srcOrd="2" destOrd="0" presId="urn:microsoft.com/office/officeart/2005/8/layout/vList2"/>
    <dgm:cxn modelId="{7C796C16-6FF5-F345-8ACC-EF7B689315D4}" type="presParOf" srcId="{3D8FE5F6-E872-734D-92AA-13FE2BA0188D}" destId="{855B3A5D-6A03-1147-96AC-B0EBFC37317A}" srcOrd="3" destOrd="0" presId="urn:microsoft.com/office/officeart/2005/8/layout/vList2"/>
    <dgm:cxn modelId="{045FA792-DBB4-F642-B235-238E8BFE1EAE}" type="presParOf" srcId="{3D8FE5F6-E872-734D-92AA-13FE2BA0188D}" destId="{8BE807A7-095E-7F4D-A79C-0EEC6DFAD478}" srcOrd="4" destOrd="0" presId="urn:microsoft.com/office/officeart/2005/8/layout/vList2"/>
    <dgm:cxn modelId="{0EFA91DE-6D78-D942-BEE0-2FAC9EA05ADC}" type="presParOf" srcId="{3D8FE5F6-E872-734D-92AA-13FE2BA0188D}" destId="{4BDFF343-802C-0E4C-9E16-C5065F28D958}" srcOrd="5" destOrd="0" presId="urn:microsoft.com/office/officeart/2005/8/layout/vList2"/>
    <dgm:cxn modelId="{F5F6376A-9578-4249-AC97-6B317D136308}" type="presParOf" srcId="{3D8FE5F6-E872-734D-92AA-13FE2BA0188D}" destId="{E3EEC1DE-4B2F-4945-B0C3-DE02833816B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EE6DBE-6934-4817-8F82-487A8D8EA70D}" type="doc">
      <dgm:prSet loTypeId="urn:microsoft.com/office/officeart/2005/8/layout/process1" loCatId="process" qsTypeId="urn:microsoft.com/office/officeart/2005/8/quickstyle/simple1" qsCatId="simple" csTypeId="urn:microsoft.com/office/officeart/2005/8/colors/accent0_2" csCatId="mainScheme"/>
      <dgm:spPr/>
      <dgm:t>
        <a:bodyPr/>
        <a:lstStyle/>
        <a:p>
          <a:endParaRPr lang="es-ES"/>
        </a:p>
      </dgm:t>
    </dgm:pt>
    <dgm:pt modelId="{54D88C6E-866A-4199-87EF-6C26915CDCB7}">
      <dgm:prSet/>
      <dgm:spPr/>
      <dgm:t>
        <a:bodyPr/>
        <a:lstStyle/>
        <a:p>
          <a:pPr rtl="0"/>
          <a:r>
            <a:rPr lang="es-CO" b="1" dirty="0"/>
            <a:t>Beneficios.</a:t>
          </a:r>
          <a:endParaRPr lang="es-CO" dirty="0"/>
        </a:p>
      </dgm:t>
    </dgm:pt>
    <dgm:pt modelId="{78D28DE4-DEF6-413B-9A56-7C383801E52F}" type="parTrans" cxnId="{06154E12-99DF-49D2-AE0E-8D4915E1FC69}">
      <dgm:prSet/>
      <dgm:spPr/>
      <dgm:t>
        <a:bodyPr/>
        <a:lstStyle/>
        <a:p>
          <a:endParaRPr lang="es-ES"/>
        </a:p>
      </dgm:t>
    </dgm:pt>
    <dgm:pt modelId="{BE184F5E-8849-458F-901A-BAB01A017251}" type="sibTrans" cxnId="{06154E12-99DF-49D2-AE0E-8D4915E1FC69}">
      <dgm:prSet/>
      <dgm:spPr/>
      <dgm:t>
        <a:bodyPr/>
        <a:lstStyle/>
        <a:p>
          <a:endParaRPr lang="es-ES"/>
        </a:p>
      </dgm:t>
    </dgm:pt>
    <dgm:pt modelId="{AA8EB4AA-58A8-4548-A6A7-9C8BFB97A326}">
      <dgm:prSet/>
      <dgm:spPr/>
      <dgm:t>
        <a:bodyPr/>
        <a:lstStyle/>
        <a:p>
          <a:pPr rtl="0"/>
          <a:r>
            <a:rPr lang="es-CO" dirty="0"/>
            <a:t>El problema que desaparece cuando lo compra.</a:t>
          </a:r>
        </a:p>
      </dgm:t>
    </dgm:pt>
    <dgm:pt modelId="{986E02C6-64A4-46EF-9F65-35840ABA95A8}" type="parTrans" cxnId="{744B80B9-09D7-4F5A-B552-E82C06081BB8}">
      <dgm:prSet/>
      <dgm:spPr/>
      <dgm:t>
        <a:bodyPr/>
        <a:lstStyle/>
        <a:p>
          <a:endParaRPr lang="es-ES"/>
        </a:p>
      </dgm:t>
    </dgm:pt>
    <dgm:pt modelId="{B6DB52FD-B41A-479C-9623-D1FBA8E9B5D5}" type="sibTrans" cxnId="{744B80B9-09D7-4F5A-B552-E82C06081BB8}">
      <dgm:prSet/>
      <dgm:spPr/>
      <dgm:t>
        <a:bodyPr/>
        <a:lstStyle/>
        <a:p>
          <a:endParaRPr lang="es-ES"/>
        </a:p>
      </dgm:t>
    </dgm:pt>
    <dgm:pt modelId="{6D0607A5-586D-413F-A9FF-22683DEEE122}">
      <dgm:prSet/>
      <dgm:spPr/>
      <dgm:t>
        <a:bodyPr/>
        <a:lstStyle/>
        <a:p>
          <a:pPr rtl="0"/>
          <a:r>
            <a:rPr lang="es-CO" dirty="0"/>
            <a:t>Lo que está perdiendo por no tenerlo.</a:t>
          </a:r>
        </a:p>
      </dgm:t>
    </dgm:pt>
    <dgm:pt modelId="{31D0A45E-B82F-4510-B0A9-5E2DF92E5F4C}" type="parTrans" cxnId="{6E525E67-4CB9-4722-BD3C-6D12633FD9BD}">
      <dgm:prSet/>
      <dgm:spPr/>
      <dgm:t>
        <a:bodyPr/>
        <a:lstStyle/>
        <a:p>
          <a:endParaRPr lang="es-ES"/>
        </a:p>
      </dgm:t>
    </dgm:pt>
    <dgm:pt modelId="{F9270427-483D-4899-B74C-D2067DC5959A}" type="sibTrans" cxnId="{6E525E67-4CB9-4722-BD3C-6D12633FD9BD}">
      <dgm:prSet/>
      <dgm:spPr/>
      <dgm:t>
        <a:bodyPr/>
        <a:lstStyle/>
        <a:p>
          <a:endParaRPr lang="es-ES"/>
        </a:p>
      </dgm:t>
    </dgm:pt>
    <dgm:pt modelId="{27CD9C8E-D5EE-4EBA-AEF4-B3785DAE4265}">
      <dgm:prSet/>
      <dgm:spPr/>
      <dgm:t>
        <a:bodyPr/>
        <a:lstStyle/>
        <a:p>
          <a:pPr rtl="0"/>
          <a:r>
            <a:rPr lang="es-CO" dirty="0"/>
            <a:t>Lo que aporta en la vida del cliente si lo compra.</a:t>
          </a:r>
        </a:p>
      </dgm:t>
    </dgm:pt>
    <dgm:pt modelId="{4D6B672A-15DA-4E73-9B1B-AC9B6D14B9E5}" type="parTrans" cxnId="{C1E0799A-C3B2-42A7-8CC7-6B4B7A98EB24}">
      <dgm:prSet/>
      <dgm:spPr/>
      <dgm:t>
        <a:bodyPr/>
        <a:lstStyle/>
        <a:p>
          <a:endParaRPr lang="es-ES"/>
        </a:p>
      </dgm:t>
    </dgm:pt>
    <dgm:pt modelId="{09FC4B98-292D-412E-A485-207A32A70C22}" type="sibTrans" cxnId="{C1E0799A-C3B2-42A7-8CC7-6B4B7A98EB24}">
      <dgm:prSet/>
      <dgm:spPr/>
      <dgm:t>
        <a:bodyPr/>
        <a:lstStyle/>
        <a:p>
          <a:endParaRPr lang="es-ES"/>
        </a:p>
      </dgm:t>
    </dgm:pt>
    <dgm:pt modelId="{BABC4A6F-6443-4A8F-B435-68B1D2530871}">
      <dgm:prSet/>
      <dgm:spPr/>
      <dgm:t>
        <a:bodyPr/>
        <a:lstStyle/>
        <a:p>
          <a:pPr rtl="0"/>
          <a:r>
            <a:rPr lang="es-CO" b="1" dirty="0"/>
            <a:t>Relacionado con el dinero o el tiempo</a:t>
          </a:r>
          <a:endParaRPr lang="es-CO" dirty="0"/>
        </a:p>
      </dgm:t>
    </dgm:pt>
    <dgm:pt modelId="{D92FBD8F-4FF2-4BF7-8CA2-A0A7F16777A7}" type="parTrans" cxnId="{9C0579D6-0FE0-470A-8139-0803451C9C23}">
      <dgm:prSet/>
      <dgm:spPr/>
      <dgm:t>
        <a:bodyPr/>
        <a:lstStyle/>
        <a:p>
          <a:endParaRPr lang="es-ES"/>
        </a:p>
      </dgm:t>
    </dgm:pt>
    <dgm:pt modelId="{A234ADE0-6DBA-455A-94EF-149DE237BDB5}" type="sibTrans" cxnId="{9C0579D6-0FE0-470A-8139-0803451C9C23}">
      <dgm:prSet/>
      <dgm:spPr/>
      <dgm:t>
        <a:bodyPr/>
        <a:lstStyle/>
        <a:p>
          <a:endParaRPr lang="es-ES"/>
        </a:p>
      </dgm:t>
    </dgm:pt>
    <dgm:pt modelId="{2CE56E74-2CF5-4FFB-B360-D259DCC1282B}">
      <dgm:prSet/>
      <dgm:spPr/>
      <dgm:t>
        <a:bodyPr/>
        <a:lstStyle/>
        <a:p>
          <a:pPr rtl="0"/>
          <a:r>
            <a:rPr lang="es-CO" dirty="0"/>
            <a:t>Todo lo que implique ganar dinero, ahorrar o invertir</a:t>
          </a:r>
        </a:p>
      </dgm:t>
    </dgm:pt>
    <dgm:pt modelId="{AF142CF5-4AC6-4BE5-AC4E-EB760858ABA5}" type="parTrans" cxnId="{CA800115-6455-419D-A73F-81E9AA0D7E60}">
      <dgm:prSet/>
      <dgm:spPr/>
      <dgm:t>
        <a:bodyPr/>
        <a:lstStyle/>
        <a:p>
          <a:endParaRPr lang="es-ES"/>
        </a:p>
      </dgm:t>
    </dgm:pt>
    <dgm:pt modelId="{577EAE56-82DD-4392-AE8E-85C98514ACCD}" type="sibTrans" cxnId="{CA800115-6455-419D-A73F-81E9AA0D7E60}">
      <dgm:prSet/>
      <dgm:spPr/>
      <dgm:t>
        <a:bodyPr/>
        <a:lstStyle/>
        <a:p>
          <a:endParaRPr lang="es-ES"/>
        </a:p>
      </dgm:t>
    </dgm:pt>
    <dgm:pt modelId="{4A112FA7-E8FB-4312-8302-CD5630825979}">
      <dgm:prSet/>
      <dgm:spPr/>
      <dgm:t>
        <a:bodyPr/>
        <a:lstStyle/>
        <a:p>
          <a:pPr rtl="0"/>
          <a:r>
            <a:rPr lang="es-CO" dirty="0"/>
            <a:t>Conseguir más tiempo libre</a:t>
          </a:r>
        </a:p>
      </dgm:t>
    </dgm:pt>
    <dgm:pt modelId="{32EFED97-EA90-498A-AFB8-77B2D0B401A5}" type="parTrans" cxnId="{E03E3D67-FB44-4195-8FA6-84A1B489D1D5}">
      <dgm:prSet/>
      <dgm:spPr/>
      <dgm:t>
        <a:bodyPr/>
        <a:lstStyle/>
        <a:p>
          <a:endParaRPr lang="es-ES"/>
        </a:p>
      </dgm:t>
    </dgm:pt>
    <dgm:pt modelId="{4069FD42-BC62-42BE-93E8-9DDA8E2415B6}" type="sibTrans" cxnId="{E03E3D67-FB44-4195-8FA6-84A1B489D1D5}">
      <dgm:prSet/>
      <dgm:spPr/>
      <dgm:t>
        <a:bodyPr/>
        <a:lstStyle/>
        <a:p>
          <a:endParaRPr lang="es-ES"/>
        </a:p>
      </dgm:t>
    </dgm:pt>
    <dgm:pt modelId="{933E12BC-FC3A-4D4D-887D-9D46505A48AB}">
      <dgm:prSet/>
      <dgm:spPr/>
      <dgm:t>
        <a:bodyPr/>
        <a:lstStyle/>
        <a:p>
          <a:pPr rtl="0"/>
          <a:r>
            <a:rPr lang="es-CO" dirty="0"/>
            <a:t>Poder tener periodos de vacaciones más largos</a:t>
          </a:r>
        </a:p>
      </dgm:t>
    </dgm:pt>
    <dgm:pt modelId="{79DAB7C1-4525-451D-A577-7BFA73379209}" type="parTrans" cxnId="{E3ED4C55-CDB1-4A18-80ED-4D0C9FD8BA9F}">
      <dgm:prSet/>
      <dgm:spPr/>
      <dgm:t>
        <a:bodyPr/>
        <a:lstStyle/>
        <a:p>
          <a:endParaRPr lang="es-ES"/>
        </a:p>
      </dgm:t>
    </dgm:pt>
    <dgm:pt modelId="{6AC51B6F-59BA-4072-8185-66875C667A23}" type="sibTrans" cxnId="{E3ED4C55-CDB1-4A18-80ED-4D0C9FD8BA9F}">
      <dgm:prSet/>
      <dgm:spPr/>
      <dgm:t>
        <a:bodyPr/>
        <a:lstStyle/>
        <a:p>
          <a:endParaRPr lang="es-ES"/>
        </a:p>
      </dgm:t>
    </dgm:pt>
    <dgm:pt modelId="{2AFEFC8F-F62C-4F9C-9059-C2A8B64DDC5E}">
      <dgm:prSet/>
      <dgm:spPr/>
      <dgm:t>
        <a:bodyPr/>
        <a:lstStyle/>
        <a:p>
          <a:pPr rtl="0"/>
          <a:r>
            <a:rPr lang="es-CO" b="1" dirty="0"/>
            <a:t>Relacionado con la salud y el bienestar</a:t>
          </a:r>
          <a:endParaRPr lang="es-CO" dirty="0"/>
        </a:p>
      </dgm:t>
    </dgm:pt>
    <dgm:pt modelId="{FD75386B-9064-4048-895A-CC5FE6066633}" type="parTrans" cxnId="{226784B6-3B8E-41C3-B883-51359984D8CB}">
      <dgm:prSet/>
      <dgm:spPr/>
      <dgm:t>
        <a:bodyPr/>
        <a:lstStyle/>
        <a:p>
          <a:endParaRPr lang="es-ES"/>
        </a:p>
      </dgm:t>
    </dgm:pt>
    <dgm:pt modelId="{BF862182-3FD0-41EA-BBB7-104BFE4D32D7}" type="sibTrans" cxnId="{226784B6-3B8E-41C3-B883-51359984D8CB}">
      <dgm:prSet/>
      <dgm:spPr/>
      <dgm:t>
        <a:bodyPr/>
        <a:lstStyle/>
        <a:p>
          <a:endParaRPr lang="es-ES"/>
        </a:p>
      </dgm:t>
    </dgm:pt>
    <dgm:pt modelId="{EAE77FB4-8688-4BB9-AB9B-997E5CBC801C}">
      <dgm:prSet/>
      <dgm:spPr/>
      <dgm:t>
        <a:bodyPr/>
        <a:lstStyle/>
        <a:p>
          <a:pPr rtl="0"/>
          <a:r>
            <a:rPr lang="es-CO" dirty="0"/>
            <a:t>Dormir mejor</a:t>
          </a:r>
        </a:p>
      </dgm:t>
    </dgm:pt>
    <dgm:pt modelId="{CD9512E6-8338-4342-91A5-D10FF014E521}" type="parTrans" cxnId="{B2BEEAAD-A3F3-43B9-AB9D-48CC4218F2A9}">
      <dgm:prSet/>
      <dgm:spPr/>
      <dgm:t>
        <a:bodyPr/>
        <a:lstStyle/>
        <a:p>
          <a:endParaRPr lang="es-ES"/>
        </a:p>
      </dgm:t>
    </dgm:pt>
    <dgm:pt modelId="{DBDB9193-9AD7-445F-ACA9-7DEFF88B9C63}" type="sibTrans" cxnId="{B2BEEAAD-A3F3-43B9-AB9D-48CC4218F2A9}">
      <dgm:prSet/>
      <dgm:spPr/>
      <dgm:t>
        <a:bodyPr/>
        <a:lstStyle/>
        <a:p>
          <a:endParaRPr lang="es-ES"/>
        </a:p>
      </dgm:t>
    </dgm:pt>
    <dgm:pt modelId="{1CE557CC-0081-4CC8-99E2-5D096493AF2D}">
      <dgm:prSet/>
      <dgm:spPr/>
      <dgm:t>
        <a:bodyPr/>
        <a:lstStyle/>
        <a:p>
          <a:pPr rtl="0"/>
          <a:r>
            <a:rPr lang="es-CO" dirty="0"/>
            <a:t>Perder peso</a:t>
          </a:r>
        </a:p>
      </dgm:t>
    </dgm:pt>
    <dgm:pt modelId="{FC9A6B0F-47D3-42F7-917F-B7AE6FD636A4}" type="parTrans" cxnId="{1DD88946-B1CA-4136-8A6E-AB1AF6A4E31F}">
      <dgm:prSet/>
      <dgm:spPr/>
      <dgm:t>
        <a:bodyPr/>
        <a:lstStyle/>
        <a:p>
          <a:endParaRPr lang="es-ES"/>
        </a:p>
      </dgm:t>
    </dgm:pt>
    <dgm:pt modelId="{6E154FBB-7BC5-4382-ABA0-D8117F146E62}" type="sibTrans" cxnId="{1DD88946-B1CA-4136-8A6E-AB1AF6A4E31F}">
      <dgm:prSet/>
      <dgm:spPr/>
      <dgm:t>
        <a:bodyPr/>
        <a:lstStyle/>
        <a:p>
          <a:endParaRPr lang="es-ES"/>
        </a:p>
      </dgm:t>
    </dgm:pt>
    <dgm:pt modelId="{FED49CFC-D155-4B8D-9671-1640629236CF}">
      <dgm:prSet/>
      <dgm:spPr/>
      <dgm:t>
        <a:bodyPr/>
        <a:lstStyle/>
        <a:p>
          <a:pPr rtl="0"/>
          <a:r>
            <a:rPr lang="es-CO" dirty="0"/>
            <a:t>Controlar el estrés y la ansiedad</a:t>
          </a:r>
        </a:p>
      </dgm:t>
    </dgm:pt>
    <dgm:pt modelId="{E97BFB75-4D8D-433A-B66F-10408CD11C3E}" type="parTrans" cxnId="{430F59EE-BC48-4FB9-B2CD-D49C0F87A3E7}">
      <dgm:prSet/>
      <dgm:spPr/>
      <dgm:t>
        <a:bodyPr/>
        <a:lstStyle/>
        <a:p>
          <a:endParaRPr lang="es-ES"/>
        </a:p>
      </dgm:t>
    </dgm:pt>
    <dgm:pt modelId="{DB3B0FDC-F4A7-4C6F-9C01-AB23EC455933}" type="sibTrans" cxnId="{430F59EE-BC48-4FB9-B2CD-D49C0F87A3E7}">
      <dgm:prSet/>
      <dgm:spPr/>
      <dgm:t>
        <a:bodyPr/>
        <a:lstStyle/>
        <a:p>
          <a:endParaRPr lang="es-ES"/>
        </a:p>
      </dgm:t>
    </dgm:pt>
    <dgm:pt modelId="{D1BD9333-F361-494B-8DBD-EB7FFDFBAA80}">
      <dgm:prSet/>
      <dgm:spPr/>
      <dgm:t>
        <a:bodyPr/>
        <a:lstStyle/>
        <a:p>
          <a:pPr rtl="0"/>
          <a:r>
            <a:rPr lang="es-CO" dirty="0"/>
            <a:t>Eliminar el dolor</a:t>
          </a:r>
        </a:p>
      </dgm:t>
    </dgm:pt>
    <dgm:pt modelId="{A7F80FC1-94D5-4037-8596-F026B9BE460A}" type="parTrans" cxnId="{6D75C1EC-8ADC-4F35-B5C1-607CE689E5BC}">
      <dgm:prSet/>
      <dgm:spPr/>
      <dgm:t>
        <a:bodyPr/>
        <a:lstStyle/>
        <a:p>
          <a:endParaRPr lang="es-ES"/>
        </a:p>
      </dgm:t>
    </dgm:pt>
    <dgm:pt modelId="{836ED6D8-432A-4D49-8850-A174D2C1DA2E}" type="sibTrans" cxnId="{6D75C1EC-8ADC-4F35-B5C1-607CE689E5BC}">
      <dgm:prSet/>
      <dgm:spPr/>
      <dgm:t>
        <a:bodyPr/>
        <a:lstStyle/>
        <a:p>
          <a:endParaRPr lang="es-ES"/>
        </a:p>
      </dgm:t>
    </dgm:pt>
    <dgm:pt modelId="{99A8B087-63A6-4D46-87A8-C7F9054F7738}">
      <dgm:prSet/>
      <dgm:spPr/>
      <dgm:t>
        <a:bodyPr/>
        <a:lstStyle/>
        <a:p>
          <a:pPr rtl="0"/>
          <a:r>
            <a:rPr lang="es-CO" dirty="0"/>
            <a:t>Ser más feliz</a:t>
          </a:r>
        </a:p>
      </dgm:t>
    </dgm:pt>
    <dgm:pt modelId="{05F0C34E-87B6-4C27-AF48-F9CA21E33334}" type="parTrans" cxnId="{FE98D1B8-9D5A-4DE4-A889-A8CBC9B73C8A}">
      <dgm:prSet/>
      <dgm:spPr/>
      <dgm:t>
        <a:bodyPr/>
        <a:lstStyle/>
        <a:p>
          <a:endParaRPr lang="es-ES"/>
        </a:p>
      </dgm:t>
    </dgm:pt>
    <dgm:pt modelId="{BCCDDE94-4CA3-4C0C-AFC5-3003B37F108F}" type="sibTrans" cxnId="{FE98D1B8-9D5A-4DE4-A889-A8CBC9B73C8A}">
      <dgm:prSet/>
      <dgm:spPr/>
      <dgm:t>
        <a:bodyPr/>
        <a:lstStyle/>
        <a:p>
          <a:endParaRPr lang="es-ES"/>
        </a:p>
      </dgm:t>
    </dgm:pt>
    <dgm:pt modelId="{07AED085-5BAC-4CC2-9B15-1CD21FED1CD9}">
      <dgm:prSet/>
      <dgm:spPr/>
      <dgm:t>
        <a:bodyPr/>
        <a:lstStyle/>
        <a:p>
          <a:pPr rtl="0"/>
          <a:r>
            <a:rPr lang="es-CO" dirty="0"/>
            <a:t>Controlar las preocupaciones</a:t>
          </a:r>
        </a:p>
      </dgm:t>
    </dgm:pt>
    <dgm:pt modelId="{7AA657FA-05AA-4816-9408-1122C930B9B0}" type="parTrans" cxnId="{670757B0-203F-4EBE-8363-DD26A6D74242}">
      <dgm:prSet/>
      <dgm:spPr/>
      <dgm:t>
        <a:bodyPr/>
        <a:lstStyle/>
        <a:p>
          <a:endParaRPr lang="es-ES"/>
        </a:p>
      </dgm:t>
    </dgm:pt>
    <dgm:pt modelId="{CA73AC34-2463-4C9E-829E-EAEB31BC9C31}" type="sibTrans" cxnId="{670757B0-203F-4EBE-8363-DD26A6D74242}">
      <dgm:prSet/>
      <dgm:spPr/>
      <dgm:t>
        <a:bodyPr/>
        <a:lstStyle/>
        <a:p>
          <a:endParaRPr lang="es-ES"/>
        </a:p>
      </dgm:t>
    </dgm:pt>
    <dgm:pt modelId="{EBD8DAB0-685D-4B77-9520-33AFA42D5912}">
      <dgm:prSet/>
      <dgm:spPr/>
      <dgm:t>
        <a:bodyPr/>
        <a:lstStyle/>
        <a:p>
          <a:pPr rtl="0"/>
          <a:r>
            <a:rPr lang="es-CO" dirty="0"/>
            <a:t>Superar los miedos</a:t>
          </a:r>
        </a:p>
      </dgm:t>
    </dgm:pt>
    <dgm:pt modelId="{11F2EE86-4D03-4D40-933C-36703D0A686E}" type="parTrans" cxnId="{9450A9FE-4ABD-4F25-96E1-915B68524343}">
      <dgm:prSet/>
      <dgm:spPr/>
      <dgm:t>
        <a:bodyPr/>
        <a:lstStyle/>
        <a:p>
          <a:endParaRPr lang="es-ES"/>
        </a:p>
      </dgm:t>
    </dgm:pt>
    <dgm:pt modelId="{9BA97603-65C6-43D2-B46A-27A6A786F5D1}" type="sibTrans" cxnId="{9450A9FE-4ABD-4F25-96E1-915B68524343}">
      <dgm:prSet/>
      <dgm:spPr/>
      <dgm:t>
        <a:bodyPr/>
        <a:lstStyle/>
        <a:p>
          <a:endParaRPr lang="es-ES"/>
        </a:p>
      </dgm:t>
    </dgm:pt>
    <dgm:pt modelId="{2AD1F6E3-224D-4988-9212-7A66BC0F93E9}">
      <dgm:prSet/>
      <dgm:spPr/>
      <dgm:t>
        <a:bodyPr/>
        <a:lstStyle/>
        <a:p>
          <a:pPr rtl="0"/>
          <a:r>
            <a:rPr lang="es-CO" dirty="0"/>
            <a:t>Tener más energía vital</a:t>
          </a:r>
        </a:p>
      </dgm:t>
    </dgm:pt>
    <dgm:pt modelId="{DE996F34-C7B9-475B-900A-5C06D858BE47}" type="parTrans" cxnId="{55BE1482-5E54-40C5-A5E5-D04F3EACCE16}">
      <dgm:prSet/>
      <dgm:spPr/>
      <dgm:t>
        <a:bodyPr/>
        <a:lstStyle/>
        <a:p>
          <a:endParaRPr lang="es-ES"/>
        </a:p>
      </dgm:t>
    </dgm:pt>
    <dgm:pt modelId="{E3851FD0-3B34-4413-B165-A2AFE3A48CDC}" type="sibTrans" cxnId="{55BE1482-5E54-40C5-A5E5-D04F3EACCE16}">
      <dgm:prSet/>
      <dgm:spPr/>
      <dgm:t>
        <a:bodyPr/>
        <a:lstStyle/>
        <a:p>
          <a:endParaRPr lang="es-ES"/>
        </a:p>
      </dgm:t>
    </dgm:pt>
    <dgm:pt modelId="{79E0450B-0E55-471B-99FB-DEA6D4F1474E}">
      <dgm:prSet/>
      <dgm:spPr/>
      <dgm:t>
        <a:bodyPr/>
        <a:lstStyle/>
        <a:p>
          <a:pPr rtl="0"/>
          <a:r>
            <a:rPr lang="es-CO" b="1" dirty="0"/>
            <a:t>Relacionado con otras personas</a:t>
          </a:r>
          <a:endParaRPr lang="es-CO" dirty="0"/>
        </a:p>
      </dgm:t>
    </dgm:pt>
    <dgm:pt modelId="{3D682018-D824-456F-82DD-871C3F7D9A41}" type="parTrans" cxnId="{908E2695-683B-4208-B027-1D8B4D384B02}">
      <dgm:prSet/>
      <dgm:spPr/>
      <dgm:t>
        <a:bodyPr/>
        <a:lstStyle/>
        <a:p>
          <a:endParaRPr lang="es-ES"/>
        </a:p>
      </dgm:t>
    </dgm:pt>
    <dgm:pt modelId="{E1B0B319-897C-4B3A-80EF-24F75182E5AC}" type="sibTrans" cxnId="{908E2695-683B-4208-B027-1D8B4D384B02}">
      <dgm:prSet/>
      <dgm:spPr/>
      <dgm:t>
        <a:bodyPr/>
        <a:lstStyle/>
        <a:p>
          <a:endParaRPr lang="es-ES"/>
        </a:p>
      </dgm:t>
    </dgm:pt>
    <dgm:pt modelId="{06672DEF-912C-442D-AC6A-CE5FD60F98B7}">
      <dgm:prSet/>
      <dgm:spPr/>
      <dgm:t>
        <a:bodyPr/>
        <a:lstStyle/>
        <a:p>
          <a:pPr rtl="0"/>
          <a:r>
            <a:rPr lang="es-CO" dirty="0"/>
            <a:t>Encontrar pareja</a:t>
          </a:r>
        </a:p>
      </dgm:t>
    </dgm:pt>
    <dgm:pt modelId="{9B9B35E0-C2F1-477E-A30B-88628E9965A6}" type="parTrans" cxnId="{39955F80-00D5-4B72-B106-3688D0016A80}">
      <dgm:prSet/>
      <dgm:spPr/>
      <dgm:t>
        <a:bodyPr/>
        <a:lstStyle/>
        <a:p>
          <a:endParaRPr lang="es-ES"/>
        </a:p>
      </dgm:t>
    </dgm:pt>
    <dgm:pt modelId="{5D3E31C7-6080-4FCA-B639-EA2A7F73F52B}" type="sibTrans" cxnId="{39955F80-00D5-4B72-B106-3688D0016A80}">
      <dgm:prSet/>
      <dgm:spPr/>
      <dgm:t>
        <a:bodyPr/>
        <a:lstStyle/>
        <a:p>
          <a:endParaRPr lang="es-ES"/>
        </a:p>
      </dgm:t>
    </dgm:pt>
    <dgm:pt modelId="{02C6E84D-A4CB-4C84-B127-EF65E6F37B08}">
      <dgm:prSet/>
      <dgm:spPr/>
      <dgm:t>
        <a:bodyPr/>
        <a:lstStyle/>
        <a:p>
          <a:pPr rtl="0"/>
          <a:r>
            <a:rPr lang="es-CO" dirty="0"/>
            <a:t>Lograr reconocimiento y respeto de los demás</a:t>
          </a:r>
        </a:p>
      </dgm:t>
    </dgm:pt>
    <dgm:pt modelId="{FEB26C53-EA75-4B97-87AD-E0B17D8769C7}" type="parTrans" cxnId="{083743BC-34CC-4322-9951-117B6F402134}">
      <dgm:prSet/>
      <dgm:spPr/>
      <dgm:t>
        <a:bodyPr/>
        <a:lstStyle/>
        <a:p>
          <a:endParaRPr lang="es-ES"/>
        </a:p>
      </dgm:t>
    </dgm:pt>
    <dgm:pt modelId="{45887BD2-7B27-4270-94FD-D1EF8B55F736}" type="sibTrans" cxnId="{083743BC-34CC-4322-9951-117B6F402134}">
      <dgm:prSet/>
      <dgm:spPr/>
      <dgm:t>
        <a:bodyPr/>
        <a:lstStyle/>
        <a:p>
          <a:endParaRPr lang="es-ES"/>
        </a:p>
      </dgm:t>
    </dgm:pt>
    <dgm:pt modelId="{B18D20A3-1077-46A8-B15A-212ED88532D7}">
      <dgm:prSet/>
      <dgm:spPr/>
      <dgm:t>
        <a:bodyPr/>
        <a:lstStyle/>
        <a:p>
          <a:pPr rtl="0"/>
          <a:r>
            <a:rPr lang="es-CO" dirty="0"/>
            <a:t>Hacer amigos</a:t>
          </a:r>
        </a:p>
      </dgm:t>
    </dgm:pt>
    <dgm:pt modelId="{92D94A6A-31FA-40BE-B619-BDC172C6C264}" type="parTrans" cxnId="{1D9662F8-346D-4C6B-8915-420E6F57DA2B}">
      <dgm:prSet/>
      <dgm:spPr/>
      <dgm:t>
        <a:bodyPr/>
        <a:lstStyle/>
        <a:p>
          <a:endParaRPr lang="es-ES"/>
        </a:p>
      </dgm:t>
    </dgm:pt>
    <dgm:pt modelId="{08484225-6285-4D52-A543-48B8790EAA1C}" type="sibTrans" cxnId="{1D9662F8-346D-4C6B-8915-420E6F57DA2B}">
      <dgm:prSet/>
      <dgm:spPr/>
      <dgm:t>
        <a:bodyPr/>
        <a:lstStyle/>
        <a:p>
          <a:endParaRPr lang="es-ES"/>
        </a:p>
      </dgm:t>
    </dgm:pt>
    <dgm:pt modelId="{DE5C2234-F23F-40A5-B1D5-59C7169CB42C}">
      <dgm:prSet/>
      <dgm:spPr/>
      <dgm:t>
        <a:bodyPr/>
        <a:lstStyle/>
        <a:p>
          <a:pPr rtl="0"/>
          <a:r>
            <a:rPr lang="es-CO" dirty="0"/>
            <a:t>Mejorar las relaciones familiares</a:t>
          </a:r>
        </a:p>
      </dgm:t>
    </dgm:pt>
    <dgm:pt modelId="{1C305B6C-D187-4F98-9D83-5DD8C212C07E}" type="parTrans" cxnId="{6C9E17FE-1562-4284-9D11-0076C62B6654}">
      <dgm:prSet/>
      <dgm:spPr/>
      <dgm:t>
        <a:bodyPr/>
        <a:lstStyle/>
        <a:p>
          <a:endParaRPr lang="es-ES"/>
        </a:p>
      </dgm:t>
    </dgm:pt>
    <dgm:pt modelId="{7D9AABAD-6B68-41D3-BE95-1BC71C9005D4}" type="sibTrans" cxnId="{6C9E17FE-1562-4284-9D11-0076C62B6654}">
      <dgm:prSet/>
      <dgm:spPr/>
      <dgm:t>
        <a:bodyPr/>
        <a:lstStyle/>
        <a:p>
          <a:endParaRPr lang="es-ES"/>
        </a:p>
      </dgm:t>
    </dgm:pt>
    <dgm:pt modelId="{1D1F48C9-DD29-4483-80FA-34DD75AFA3A6}" type="pres">
      <dgm:prSet presAssocID="{76EE6DBE-6934-4817-8F82-487A8D8EA70D}" presName="Name0" presStyleCnt="0">
        <dgm:presLayoutVars>
          <dgm:dir/>
          <dgm:resizeHandles val="exact"/>
        </dgm:presLayoutVars>
      </dgm:prSet>
      <dgm:spPr/>
    </dgm:pt>
    <dgm:pt modelId="{081244C9-2E88-42F3-BFB9-1A721F2372AD}" type="pres">
      <dgm:prSet presAssocID="{54D88C6E-866A-4199-87EF-6C26915CDCB7}" presName="node" presStyleLbl="node1" presStyleIdx="0" presStyleCnt="4">
        <dgm:presLayoutVars>
          <dgm:bulletEnabled val="1"/>
        </dgm:presLayoutVars>
      </dgm:prSet>
      <dgm:spPr/>
    </dgm:pt>
    <dgm:pt modelId="{4EEE34EB-8FE4-4585-8D75-7070EB7AFC20}" type="pres">
      <dgm:prSet presAssocID="{BE184F5E-8849-458F-901A-BAB01A017251}" presName="sibTrans" presStyleLbl="sibTrans2D1" presStyleIdx="0" presStyleCnt="3"/>
      <dgm:spPr/>
    </dgm:pt>
    <dgm:pt modelId="{65B40AC2-7ECC-4C71-98AF-F4CE0C84B292}" type="pres">
      <dgm:prSet presAssocID="{BE184F5E-8849-458F-901A-BAB01A017251}" presName="connectorText" presStyleLbl="sibTrans2D1" presStyleIdx="0" presStyleCnt="3"/>
      <dgm:spPr/>
    </dgm:pt>
    <dgm:pt modelId="{02D1C680-FCAC-4B58-B8C3-D2E7413794C7}" type="pres">
      <dgm:prSet presAssocID="{BABC4A6F-6443-4A8F-B435-68B1D2530871}" presName="node" presStyleLbl="node1" presStyleIdx="1" presStyleCnt="4">
        <dgm:presLayoutVars>
          <dgm:bulletEnabled val="1"/>
        </dgm:presLayoutVars>
      </dgm:prSet>
      <dgm:spPr/>
    </dgm:pt>
    <dgm:pt modelId="{1523A26A-2B64-4DBD-8207-42049156872C}" type="pres">
      <dgm:prSet presAssocID="{A234ADE0-6DBA-455A-94EF-149DE237BDB5}" presName="sibTrans" presStyleLbl="sibTrans2D1" presStyleIdx="1" presStyleCnt="3"/>
      <dgm:spPr/>
    </dgm:pt>
    <dgm:pt modelId="{96E1010C-4BEB-4D4D-AD0B-5BB52A04CCB1}" type="pres">
      <dgm:prSet presAssocID="{A234ADE0-6DBA-455A-94EF-149DE237BDB5}" presName="connectorText" presStyleLbl="sibTrans2D1" presStyleIdx="1" presStyleCnt="3"/>
      <dgm:spPr/>
    </dgm:pt>
    <dgm:pt modelId="{1F64EDC9-5CA2-4A2D-B043-49591AF7EB60}" type="pres">
      <dgm:prSet presAssocID="{2AFEFC8F-F62C-4F9C-9059-C2A8B64DDC5E}" presName="node" presStyleLbl="node1" presStyleIdx="2" presStyleCnt="4">
        <dgm:presLayoutVars>
          <dgm:bulletEnabled val="1"/>
        </dgm:presLayoutVars>
      </dgm:prSet>
      <dgm:spPr/>
    </dgm:pt>
    <dgm:pt modelId="{FB5524B3-2EA8-4BAA-B538-B6EF48DDDCDF}" type="pres">
      <dgm:prSet presAssocID="{BF862182-3FD0-41EA-BBB7-104BFE4D32D7}" presName="sibTrans" presStyleLbl="sibTrans2D1" presStyleIdx="2" presStyleCnt="3"/>
      <dgm:spPr/>
    </dgm:pt>
    <dgm:pt modelId="{29AE5A34-8C15-4DF8-9ED6-45E9C2EAE6E3}" type="pres">
      <dgm:prSet presAssocID="{BF862182-3FD0-41EA-BBB7-104BFE4D32D7}" presName="connectorText" presStyleLbl="sibTrans2D1" presStyleIdx="2" presStyleCnt="3"/>
      <dgm:spPr/>
    </dgm:pt>
    <dgm:pt modelId="{00F89FA7-A998-4F53-AD82-09F4FD226A59}" type="pres">
      <dgm:prSet presAssocID="{79E0450B-0E55-471B-99FB-DEA6D4F1474E}" presName="node" presStyleLbl="node1" presStyleIdx="3" presStyleCnt="4">
        <dgm:presLayoutVars>
          <dgm:bulletEnabled val="1"/>
        </dgm:presLayoutVars>
      </dgm:prSet>
      <dgm:spPr/>
    </dgm:pt>
  </dgm:ptLst>
  <dgm:cxnLst>
    <dgm:cxn modelId="{50309E01-D582-4C22-B413-808AF7558217}" type="presOf" srcId="{A234ADE0-6DBA-455A-94EF-149DE237BDB5}" destId="{1523A26A-2B64-4DBD-8207-42049156872C}" srcOrd="0" destOrd="0" presId="urn:microsoft.com/office/officeart/2005/8/layout/process1"/>
    <dgm:cxn modelId="{3DE93B10-13A2-4EF5-81FA-30E84E2DA29E}" type="presOf" srcId="{FED49CFC-D155-4B8D-9671-1640629236CF}" destId="{1F64EDC9-5CA2-4A2D-B043-49591AF7EB60}" srcOrd="0" destOrd="3" presId="urn:microsoft.com/office/officeart/2005/8/layout/process1"/>
    <dgm:cxn modelId="{06154E12-99DF-49D2-AE0E-8D4915E1FC69}" srcId="{76EE6DBE-6934-4817-8F82-487A8D8EA70D}" destId="{54D88C6E-866A-4199-87EF-6C26915CDCB7}" srcOrd="0" destOrd="0" parTransId="{78D28DE4-DEF6-413B-9A56-7C383801E52F}" sibTransId="{BE184F5E-8849-458F-901A-BAB01A017251}"/>
    <dgm:cxn modelId="{CA800115-6455-419D-A73F-81E9AA0D7E60}" srcId="{BABC4A6F-6443-4A8F-B435-68B1D2530871}" destId="{2CE56E74-2CF5-4FFB-B360-D259DCC1282B}" srcOrd="0" destOrd="0" parTransId="{AF142CF5-4AC6-4BE5-AC4E-EB760858ABA5}" sibTransId="{577EAE56-82DD-4392-AE8E-85C98514ACCD}"/>
    <dgm:cxn modelId="{98C3A016-E197-4D70-9B17-A3AFF619471E}" type="presOf" srcId="{EAE77FB4-8688-4BB9-AB9B-997E5CBC801C}" destId="{1F64EDC9-5CA2-4A2D-B043-49591AF7EB60}" srcOrd="0" destOrd="1" presId="urn:microsoft.com/office/officeart/2005/8/layout/process1"/>
    <dgm:cxn modelId="{02686A17-7EC0-483B-8C5B-C02055FF6069}" type="presOf" srcId="{EBD8DAB0-685D-4B77-9520-33AFA42D5912}" destId="{1F64EDC9-5CA2-4A2D-B043-49591AF7EB60}" srcOrd="0" destOrd="7" presId="urn:microsoft.com/office/officeart/2005/8/layout/process1"/>
    <dgm:cxn modelId="{22B7702B-EC51-4B49-AAAB-91576D3D0E74}" type="presOf" srcId="{02C6E84D-A4CB-4C84-B127-EF65E6F37B08}" destId="{00F89FA7-A998-4F53-AD82-09F4FD226A59}" srcOrd="0" destOrd="2" presId="urn:microsoft.com/office/officeart/2005/8/layout/process1"/>
    <dgm:cxn modelId="{C3E81F3D-02F4-4482-AE59-90FEBE529831}" type="presOf" srcId="{B18D20A3-1077-46A8-B15A-212ED88532D7}" destId="{00F89FA7-A998-4F53-AD82-09F4FD226A59}" srcOrd="0" destOrd="3" presId="urn:microsoft.com/office/officeart/2005/8/layout/process1"/>
    <dgm:cxn modelId="{633AA544-7A6E-4446-AA99-8EDAB9CE5F7B}" type="presOf" srcId="{BF862182-3FD0-41EA-BBB7-104BFE4D32D7}" destId="{29AE5A34-8C15-4DF8-9ED6-45E9C2EAE6E3}" srcOrd="1" destOrd="0" presId="urn:microsoft.com/office/officeart/2005/8/layout/process1"/>
    <dgm:cxn modelId="{1DD88946-B1CA-4136-8A6E-AB1AF6A4E31F}" srcId="{2AFEFC8F-F62C-4F9C-9059-C2A8B64DDC5E}" destId="{1CE557CC-0081-4CC8-99E2-5D096493AF2D}" srcOrd="1" destOrd="0" parTransId="{FC9A6B0F-47D3-42F7-917F-B7AE6FD636A4}" sibTransId="{6E154FBB-7BC5-4382-ABA0-D8117F146E62}"/>
    <dgm:cxn modelId="{5FA35D48-64D2-4A9D-A4A2-1353C5CE73A3}" type="presOf" srcId="{4A112FA7-E8FB-4312-8302-CD5630825979}" destId="{02D1C680-FCAC-4B58-B8C3-D2E7413794C7}" srcOrd="0" destOrd="2" presId="urn:microsoft.com/office/officeart/2005/8/layout/process1"/>
    <dgm:cxn modelId="{CF272351-E729-456A-92F0-755033FE2261}" type="presOf" srcId="{BE184F5E-8849-458F-901A-BAB01A017251}" destId="{4EEE34EB-8FE4-4585-8D75-7070EB7AFC20}" srcOrd="0" destOrd="0" presId="urn:microsoft.com/office/officeart/2005/8/layout/process1"/>
    <dgm:cxn modelId="{E3ED4C55-CDB1-4A18-80ED-4D0C9FD8BA9F}" srcId="{BABC4A6F-6443-4A8F-B435-68B1D2530871}" destId="{933E12BC-FC3A-4D4D-887D-9D46505A48AB}" srcOrd="2" destOrd="0" parTransId="{79DAB7C1-4525-451D-A577-7BFA73379209}" sibTransId="{6AC51B6F-59BA-4072-8185-66875C667A23}"/>
    <dgm:cxn modelId="{1C052165-1E1F-46CD-8C15-7DCCEF9F1E6A}" type="presOf" srcId="{99A8B087-63A6-4D46-87A8-C7F9054F7738}" destId="{1F64EDC9-5CA2-4A2D-B043-49591AF7EB60}" srcOrd="0" destOrd="5" presId="urn:microsoft.com/office/officeart/2005/8/layout/process1"/>
    <dgm:cxn modelId="{9002DC66-BF55-4393-AB3B-2276CC477000}" type="presOf" srcId="{2CE56E74-2CF5-4FFB-B360-D259DCC1282B}" destId="{02D1C680-FCAC-4B58-B8C3-D2E7413794C7}" srcOrd="0" destOrd="1" presId="urn:microsoft.com/office/officeart/2005/8/layout/process1"/>
    <dgm:cxn modelId="{E03E3D67-FB44-4195-8FA6-84A1B489D1D5}" srcId="{BABC4A6F-6443-4A8F-B435-68B1D2530871}" destId="{4A112FA7-E8FB-4312-8302-CD5630825979}" srcOrd="1" destOrd="0" parTransId="{32EFED97-EA90-498A-AFB8-77B2D0B401A5}" sibTransId="{4069FD42-BC62-42BE-93E8-9DDA8E2415B6}"/>
    <dgm:cxn modelId="{6E525E67-4CB9-4722-BD3C-6D12633FD9BD}" srcId="{54D88C6E-866A-4199-87EF-6C26915CDCB7}" destId="{6D0607A5-586D-413F-A9FF-22683DEEE122}" srcOrd="1" destOrd="0" parTransId="{31D0A45E-B82F-4510-B0A9-5E2DF92E5F4C}" sibTransId="{F9270427-483D-4899-B74C-D2067DC5959A}"/>
    <dgm:cxn modelId="{C445F06E-238B-464C-BD38-F23D6A4F343E}" type="presOf" srcId="{06672DEF-912C-442D-AC6A-CE5FD60F98B7}" destId="{00F89FA7-A998-4F53-AD82-09F4FD226A59}" srcOrd="0" destOrd="1" presId="urn:microsoft.com/office/officeart/2005/8/layout/process1"/>
    <dgm:cxn modelId="{0B1B9D75-25EA-4AB6-B295-CB031E0C8447}" type="presOf" srcId="{07AED085-5BAC-4CC2-9B15-1CD21FED1CD9}" destId="{1F64EDC9-5CA2-4A2D-B043-49591AF7EB60}" srcOrd="0" destOrd="6" presId="urn:microsoft.com/office/officeart/2005/8/layout/process1"/>
    <dgm:cxn modelId="{FD1CE17A-1BD3-49D3-8DE3-802AD8F105F4}" type="presOf" srcId="{1CE557CC-0081-4CC8-99E2-5D096493AF2D}" destId="{1F64EDC9-5CA2-4A2D-B043-49591AF7EB60}" srcOrd="0" destOrd="2" presId="urn:microsoft.com/office/officeart/2005/8/layout/process1"/>
    <dgm:cxn modelId="{39955F80-00D5-4B72-B106-3688D0016A80}" srcId="{79E0450B-0E55-471B-99FB-DEA6D4F1474E}" destId="{06672DEF-912C-442D-AC6A-CE5FD60F98B7}" srcOrd="0" destOrd="0" parTransId="{9B9B35E0-C2F1-477E-A30B-88628E9965A6}" sibTransId="{5D3E31C7-6080-4FCA-B639-EA2A7F73F52B}"/>
    <dgm:cxn modelId="{55BE1482-5E54-40C5-A5E5-D04F3EACCE16}" srcId="{2AFEFC8F-F62C-4F9C-9059-C2A8B64DDC5E}" destId="{2AD1F6E3-224D-4988-9212-7A66BC0F93E9}" srcOrd="7" destOrd="0" parTransId="{DE996F34-C7B9-475B-900A-5C06D858BE47}" sibTransId="{E3851FD0-3B34-4413-B165-A2AFE3A48CDC}"/>
    <dgm:cxn modelId="{BA23AF89-C25B-4750-8314-6B47DA8C601D}" type="presOf" srcId="{2AFEFC8F-F62C-4F9C-9059-C2A8B64DDC5E}" destId="{1F64EDC9-5CA2-4A2D-B043-49591AF7EB60}" srcOrd="0" destOrd="0" presId="urn:microsoft.com/office/officeart/2005/8/layout/process1"/>
    <dgm:cxn modelId="{1A5AA88D-C1F3-417E-A234-DEECF72A71ED}" type="presOf" srcId="{BABC4A6F-6443-4A8F-B435-68B1D2530871}" destId="{02D1C680-FCAC-4B58-B8C3-D2E7413794C7}" srcOrd="0" destOrd="0" presId="urn:microsoft.com/office/officeart/2005/8/layout/process1"/>
    <dgm:cxn modelId="{908E2695-683B-4208-B027-1D8B4D384B02}" srcId="{76EE6DBE-6934-4817-8F82-487A8D8EA70D}" destId="{79E0450B-0E55-471B-99FB-DEA6D4F1474E}" srcOrd="3" destOrd="0" parTransId="{3D682018-D824-456F-82DD-871C3F7D9A41}" sibTransId="{E1B0B319-897C-4B3A-80EF-24F75182E5AC}"/>
    <dgm:cxn modelId="{3F5B5F97-8737-48A5-8015-8A895E30740D}" type="presOf" srcId="{79E0450B-0E55-471B-99FB-DEA6D4F1474E}" destId="{00F89FA7-A998-4F53-AD82-09F4FD226A59}" srcOrd="0" destOrd="0" presId="urn:microsoft.com/office/officeart/2005/8/layout/process1"/>
    <dgm:cxn modelId="{2A1DF299-F53F-499A-BF8A-A4BD8B60FF17}" type="presOf" srcId="{BF862182-3FD0-41EA-BBB7-104BFE4D32D7}" destId="{FB5524B3-2EA8-4BAA-B538-B6EF48DDDCDF}" srcOrd="0" destOrd="0" presId="urn:microsoft.com/office/officeart/2005/8/layout/process1"/>
    <dgm:cxn modelId="{C1E0799A-C3B2-42A7-8CC7-6B4B7A98EB24}" srcId="{54D88C6E-866A-4199-87EF-6C26915CDCB7}" destId="{27CD9C8E-D5EE-4EBA-AEF4-B3785DAE4265}" srcOrd="2" destOrd="0" parTransId="{4D6B672A-15DA-4E73-9B1B-AC9B6D14B9E5}" sibTransId="{09FC4B98-292D-412E-A485-207A32A70C22}"/>
    <dgm:cxn modelId="{97AE749B-582A-47F7-B6EB-FDEC04ED2401}" type="presOf" srcId="{27CD9C8E-D5EE-4EBA-AEF4-B3785DAE4265}" destId="{081244C9-2E88-42F3-BFB9-1A721F2372AD}" srcOrd="0" destOrd="3" presId="urn:microsoft.com/office/officeart/2005/8/layout/process1"/>
    <dgm:cxn modelId="{B6DC66A0-CCA1-4E0E-9D88-5F0AE2C6108B}" type="presOf" srcId="{6D0607A5-586D-413F-A9FF-22683DEEE122}" destId="{081244C9-2E88-42F3-BFB9-1A721F2372AD}" srcOrd="0" destOrd="2" presId="urn:microsoft.com/office/officeart/2005/8/layout/process1"/>
    <dgm:cxn modelId="{8BA098A8-36A4-42C7-A44F-3D870D8A44C0}" type="presOf" srcId="{2AD1F6E3-224D-4988-9212-7A66BC0F93E9}" destId="{1F64EDC9-5CA2-4A2D-B043-49591AF7EB60}" srcOrd="0" destOrd="8" presId="urn:microsoft.com/office/officeart/2005/8/layout/process1"/>
    <dgm:cxn modelId="{C4B439AA-1CEB-4E47-BC04-05939D65D3F7}" type="presOf" srcId="{76EE6DBE-6934-4817-8F82-487A8D8EA70D}" destId="{1D1F48C9-DD29-4483-80FA-34DD75AFA3A6}" srcOrd="0" destOrd="0" presId="urn:microsoft.com/office/officeart/2005/8/layout/process1"/>
    <dgm:cxn modelId="{1B7FEEAA-6A7E-4709-9A51-5D31F92847DD}" type="presOf" srcId="{AA8EB4AA-58A8-4548-A6A7-9C8BFB97A326}" destId="{081244C9-2E88-42F3-BFB9-1A721F2372AD}" srcOrd="0" destOrd="1" presId="urn:microsoft.com/office/officeart/2005/8/layout/process1"/>
    <dgm:cxn modelId="{B2BEEAAD-A3F3-43B9-AB9D-48CC4218F2A9}" srcId="{2AFEFC8F-F62C-4F9C-9059-C2A8B64DDC5E}" destId="{EAE77FB4-8688-4BB9-AB9B-997E5CBC801C}" srcOrd="0" destOrd="0" parTransId="{CD9512E6-8338-4342-91A5-D10FF014E521}" sibTransId="{DBDB9193-9AD7-445F-ACA9-7DEFF88B9C63}"/>
    <dgm:cxn modelId="{670757B0-203F-4EBE-8363-DD26A6D74242}" srcId="{2AFEFC8F-F62C-4F9C-9059-C2A8B64DDC5E}" destId="{07AED085-5BAC-4CC2-9B15-1CD21FED1CD9}" srcOrd="5" destOrd="0" parTransId="{7AA657FA-05AA-4816-9408-1122C930B9B0}" sibTransId="{CA73AC34-2463-4C9E-829E-EAEB31BC9C31}"/>
    <dgm:cxn modelId="{226784B6-3B8E-41C3-B883-51359984D8CB}" srcId="{76EE6DBE-6934-4817-8F82-487A8D8EA70D}" destId="{2AFEFC8F-F62C-4F9C-9059-C2A8B64DDC5E}" srcOrd="2" destOrd="0" parTransId="{FD75386B-9064-4048-895A-CC5FE6066633}" sibTransId="{BF862182-3FD0-41EA-BBB7-104BFE4D32D7}"/>
    <dgm:cxn modelId="{FE98D1B8-9D5A-4DE4-A889-A8CBC9B73C8A}" srcId="{2AFEFC8F-F62C-4F9C-9059-C2A8B64DDC5E}" destId="{99A8B087-63A6-4D46-87A8-C7F9054F7738}" srcOrd="4" destOrd="0" parTransId="{05F0C34E-87B6-4C27-AF48-F9CA21E33334}" sibTransId="{BCCDDE94-4CA3-4C0C-AFC5-3003B37F108F}"/>
    <dgm:cxn modelId="{744B80B9-09D7-4F5A-B552-E82C06081BB8}" srcId="{54D88C6E-866A-4199-87EF-6C26915CDCB7}" destId="{AA8EB4AA-58A8-4548-A6A7-9C8BFB97A326}" srcOrd="0" destOrd="0" parTransId="{986E02C6-64A4-46EF-9F65-35840ABA95A8}" sibTransId="{B6DB52FD-B41A-479C-9623-D1FBA8E9B5D5}"/>
    <dgm:cxn modelId="{083743BC-34CC-4322-9951-117B6F402134}" srcId="{79E0450B-0E55-471B-99FB-DEA6D4F1474E}" destId="{02C6E84D-A4CB-4C84-B127-EF65E6F37B08}" srcOrd="1" destOrd="0" parTransId="{FEB26C53-EA75-4B97-87AD-E0B17D8769C7}" sibTransId="{45887BD2-7B27-4270-94FD-D1EF8B55F736}"/>
    <dgm:cxn modelId="{A1B112BD-7C53-4207-98C3-D3BB0C212204}" type="presOf" srcId="{54D88C6E-866A-4199-87EF-6C26915CDCB7}" destId="{081244C9-2E88-42F3-BFB9-1A721F2372AD}" srcOrd="0" destOrd="0" presId="urn:microsoft.com/office/officeart/2005/8/layout/process1"/>
    <dgm:cxn modelId="{419B20BD-E017-4CC4-81DA-42FC3D4AC794}" type="presOf" srcId="{DE5C2234-F23F-40A5-B1D5-59C7169CB42C}" destId="{00F89FA7-A998-4F53-AD82-09F4FD226A59}" srcOrd="0" destOrd="4" presId="urn:microsoft.com/office/officeart/2005/8/layout/process1"/>
    <dgm:cxn modelId="{686022C0-6418-4D02-AA56-46B3264DE504}" type="presOf" srcId="{BE184F5E-8849-458F-901A-BAB01A017251}" destId="{65B40AC2-7ECC-4C71-98AF-F4CE0C84B292}" srcOrd="1" destOrd="0" presId="urn:microsoft.com/office/officeart/2005/8/layout/process1"/>
    <dgm:cxn modelId="{9C0579D6-0FE0-470A-8139-0803451C9C23}" srcId="{76EE6DBE-6934-4817-8F82-487A8D8EA70D}" destId="{BABC4A6F-6443-4A8F-B435-68B1D2530871}" srcOrd="1" destOrd="0" parTransId="{D92FBD8F-4FF2-4BF7-8CA2-A0A7F16777A7}" sibTransId="{A234ADE0-6DBA-455A-94EF-149DE237BDB5}"/>
    <dgm:cxn modelId="{60AD09DE-FD56-4C00-BB79-EA6FA07308D4}" type="presOf" srcId="{A234ADE0-6DBA-455A-94EF-149DE237BDB5}" destId="{96E1010C-4BEB-4D4D-AD0B-5BB52A04CCB1}" srcOrd="1" destOrd="0" presId="urn:microsoft.com/office/officeart/2005/8/layout/process1"/>
    <dgm:cxn modelId="{FDF4B2E8-47B0-4231-A125-D5DD7C183F82}" type="presOf" srcId="{D1BD9333-F361-494B-8DBD-EB7FFDFBAA80}" destId="{1F64EDC9-5CA2-4A2D-B043-49591AF7EB60}" srcOrd="0" destOrd="4" presId="urn:microsoft.com/office/officeart/2005/8/layout/process1"/>
    <dgm:cxn modelId="{6D75C1EC-8ADC-4F35-B5C1-607CE689E5BC}" srcId="{2AFEFC8F-F62C-4F9C-9059-C2A8B64DDC5E}" destId="{D1BD9333-F361-494B-8DBD-EB7FFDFBAA80}" srcOrd="3" destOrd="0" parTransId="{A7F80FC1-94D5-4037-8596-F026B9BE460A}" sibTransId="{836ED6D8-432A-4D49-8850-A174D2C1DA2E}"/>
    <dgm:cxn modelId="{430F59EE-BC48-4FB9-B2CD-D49C0F87A3E7}" srcId="{2AFEFC8F-F62C-4F9C-9059-C2A8B64DDC5E}" destId="{FED49CFC-D155-4B8D-9671-1640629236CF}" srcOrd="2" destOrd="0" parTransId="{E97BFB75-4D8D-433A-B66F-10408CD11C3E}" sibTransId="{DB3B0FDC-F4A7-4C6F-9C01-AB23EC455933}"/>
    <dgm:cxn modelId="{1D9662F8-346D-4C6B-8915-420E6F57DA2B}" srcId="{79E0450B-0E55-471B-99FB-DEA6D4F1474E}" destId="{B18D20A3-1077-46A8-B15A-212ED88532D7}" srcOrd="2" destOrd="0" parTransId="{92D94A6A-31FA-40BE-B619-BDC172C6C264}" sibTransId="{08484225-6285-4D52-A543-48B8790EAA1C}"/>
    <dgm:cxn modelId="{6C9E17FE-1562-4284-9D11-0076C62B6654}" srcId="{79E0450B-0E55-471B-99FB-DEA6D4F1474E}" destId="{DE5C2234-F23F-40A5-B1D5-59C7169CB42C}" srcOrd="3" destOrd="0" parTransId="{1C305B6C-D187-4F98-9D83-5DD8C212C07E}" sibTransId="{7D9AABAD-6B68-41D3-BE95-1BC71C9005D4}"/>
    <dgm:cxn modelId="{9450A9FE-4ABD-4F25-96E1-915B68524343}" srcId="{2AFEFC8F-F62C-4F9C-9059-C2A8B64DDC5E}" destId="{EBD8DAB0-685D-4B77-9520-33AFA42D5912}" srcOrd="6" destOrd="0" parTransId="{11F2EE86-4D03-4D40-933C-36703D0A686E}" sibTransId="{9BA97603-65C6-43D2-B46A-27A6A786F5D1}"/>
    <dgm:cxn modelId="{D3D7FEFE-CF35-44BD-A5D6-CD82FF030665}" type="presOf" srcId="{933E12BC-FC3A-4D4D-887D-9D46505A48AB}" destId="{02D1C680-FCAC-4B58-B8C3-D2E7413794C7}" srcOrd="0" destOrd="3" presId="urn:microsoft.com/office/officeart/2005/8/layout/process1"/>
    <dgm:cxn modelId="{EE644A7A-7523-49B6-B564-CEB7819A4FE6}" type="presParOf" srcId="{1D1F48C9-DD29-4483-80FA-34DD75AFA3A6}" destId="{081244C9-2E88-42F3-BFB9-1A721F2372AD}" srcOrd="0" destOrd="0" presId="urn:microsoft.com/office/officeart/2005/8/layout/process1"/>
    <dgm:cxn modelId="{5CAF0B81-FA90-4D76-AD3F-869075A43DAA}" type="presParOf" srcId="{1D1F48C9-DD29-4483-80FA-34DD75AFA3A6}" destId="{4EEE34EB-8FE4-4585-8D75-7070EB7AFC20}" srcOrd="1" destOrd="0" presId="urn:microsoft.com/office/officeart/2005/8/layout/process1"/>
    <dgm:cxn modelId="{44DE24F3-A6E4-419B-A1DA-F52BA223A3E8}" type="presParOf" srcId="{4EEE34EB-8FE4-4585-8D75-7070EB7AFC20}" destId="{65B40AC2-7ECC-4C71-98AF-F4CE0C84B292}" srcOrd="0" destOrd="0" presId="urn:microsoft.com/office/officeart/2005/8/layout/process1"/>
    <dgm:cxn modelId="{B19FD4F1-35D7-4854-B462-5DF6871C62A6}" type="presParOf" srcId="{1D1F48C9-DD29-4483-80FA-34DD75AFA3A6}" destId="{02D1C680-FCAC-4B58-B8C3-D2E7413794C7}" srcOrd="2" destOrd="0" presId="urn:microsoft.com/office/officeart/2005/8/layout/process1"/>
    <dgm:cxn modelId="{B298315B-6578-4797-B061-7AF456691D04}" type="presParOf" srcId="{1D1F48C9-DD29-4483-80FA-34DD75AFA3A6}" destId="{1523A26A-2B64-4DBD-8207-42049156872C}" srcOrd="3" destOrd="0" presId="urn:microsoft.com/office/officeart/2005/8/layout/process1"/>
    <dgm:cxn modelId="{5156E7EE-B8AD-4910-B311-7E0E4282860E}" type="presParOf" srcId="{1523A26A-2B64-4DBD-8207-42049156872C}" destId="{96E1010C-4BEB-4D4D-AD0B-5BB52A04CCB1}" srcOrd="0" destOrd="0" presId="urn:microsoft.com/office/officeart/2005/8/layout/process1"/>
    <dgm:cxn modelId="{C772AEC6-81FD-472B-A368-1A50E6FE656B}" type="presParOf" srcId="{1D1F48C9-DD29-4483-80FA-34DD75AFA3A6}" destId="{1F64EDC9-5CA2-4A2D-B043-49591AF7EB60}" srcOrd="4" destOrd="0" presId="urn:microsoft.com/office/officeart/2005/8/layout/process1"/>
    <dgm:cxn modelId="{62AF11A5-7956-4FB2-A439-9DEAEEC4BBAF}" type="presParOf" srcId="{1D1F48C9-DD29-4483-80FA-34DD75AFA3A6}" destId="{FB5524B3-2EA8-4BAA-B538-B6EF48DDDCDF}" srcOrd="5" destOrd="0" presId="urn:microsoft.com/office/officeart/2005/8/layout/process1"/>
    <dgm:cxn modelId="{FDD01960-15DD-4D93-AA15-E5D802ADBD7F}" type="presParOf" srcId="{FB5524B3-2EA8-4BAA-B538-B6EF48DDDCDF}" destId="{29AE5A34-8C15-4DF8-9ED6-45E9C2EAE6E3}" srcOrd="0" destOrd="0" presId="urn:microsoft.com/office/officeart/2005/8/layout/process1"/>
    <dgm:cxn modelId="{30C6DA6B-21B2-4676-BD25-FC0A1DAB2CD4}" type="presParOf" srcId="{1D1F48C9-DD29-4483-80FA-34DD75AFA3A6}" destId="{00F89FA7-A998-4F53-AD82-09F4FD226A5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E1F1C-28E3-264D-A100-A613E6B02307}"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s-ES"/>
        </a:p>
      </dgm:t>
    </dgm:pt>
    <dgm:pt modelId="{30E2319F-6521-9A49-A71F-B3D859200225}">
      <dgm:prSet/>
      <dgm:spPr/>
      <dgm:t>
        <a:bodyPr/>
        <a:lstStyle/>
        <a:p>
          <a:r>
            <a:rPr lang="es-ES"/>
            <a:t>Orientados a las ganancias: </a:t>
          </a:r>
          <a:endParaRPr lang="es-CO"/>
        </a:p>
      </dgm:t>
    </dgm:pt>
    <dgm:pt modelId="{F48E0F26-5DC8-7E4D-9F9E-914A8548079B}" type="parTrans" cxnId="{F22116BC-5AA5-FC42-919A-AB20F36BF59F}">
      <dgm:prSet/>
      <dgm:spPr/>
      <dgm:t>
        <a:bodyPr/>
        <a:lstStyle/>
        <a:p>
          <a:endParaRPr lang="es-ES"/>
        </a:p>
      </dgm:t>
    </dgm:pt>
    <dgm:pt modelId="{A4599833-7849-0748-87E6-7C80D3F1EE56}" type="sibTrans" cxnId="{F22116BC-5AA5-FC42-919A-AB20F36BF59F}">
      <dgm:prSet/>
      <dgm:spPr/>
      <dgm:t>
        <a:bodyPr/>
        <a:lstStyle/>
        <a:p>
          <a:endParaRPr lang="es-ES"/>
        </a:p>
      </dgm:t>
    </dgm:pt>
    <dgm:pt modelId="{47827F48-2E72-3D45-9BFB-DC3126E6476B}">
      <dgm:prSet/>
      <dgm:spPr/>
      <dgm:t>
        <a:bodyPr/>
        <a:lstStyle/>
        <a:p>
          <a:r>
            <a:rPr lang="es-ES"/>
            <a:t>Lograr una retribución meta </a:t>
          </a:r>
          <a:endParaRPr lang="es-CO"/>
        </a:p>
      </dgm:t>
    </dgm:pt>
    <dgm:pt modelId="{E464F3CD-DB43-234D-87C4-4A130B1EDCD9}" type="parTrans" cxnId="{B5C04A9E-1BDB-454C-9D33-5CC7F725C7C7}">
      <dgm:prSet/>
      <dgm:spPr/>
      <dgm:t>
        <a:bodyPr/>
        <a:lstStyle/>
        <a:p>
          <a:endParaRPr lang="es-ES"/>
        </a:p>
      </dgm:t>
    </dgm:pt>
    <dgm:pt modelId="{7B3769D3-E5A6-9246-990D-FDEBC70E70CC}" type="sibTrans" cxnId="{B5C04A9E-1BDB-454C-9D33-5CC7F725C7C7}">
      <dgm:prSet/>
      <dgm:spPr/>
      <dgm:t>
        <a:bodyPr/>
        <a:lstStyle/>
        <a:p>
          <a:endParaRPr lang="es-ES"/>
        </a:p>
      </dgm:t>
    </dgm:pt>
    <dgm:pt modelId="{CF2B12CE-4938-AD40-968B-20FC09B0DC28}">
      <dgm:prSet/>
      <dgm:spPr/>
      <dgm:t>
        <a:bodyPr/>
        <a:lstStyle/>
        <a:p>
          <a:r>
            <a:rPr lang="es-ES"/>
            <a:t>Maximizar las utilidades </a:t>
          </a:r>
          <a:endParaRPr lang="es-CO"/>
        </a:p>
      </dgm:t>
    </dgm:pt>
    <dgm:pt modelId="{767E1B66-8CD7-6344-A510-4897F6B4CC06}" type="parTrans" cxnId="{90EDC849-D3E0-2D4B-B5DA-2A0B24BBCA27}">
      <dgm:prSet/>
      <dgm:spPr/>
      <dgm:t>
        <a:bodyPr/>
        <a:lstStyle/>
        <a:p>
          <a:endParaRPr lang="es-ES"/>
        </a:p>
      </dgm:t>
    </dgm:pt>
    <dgm:pt modelId="{677AACF8-F33F-D447-84FE-4E4580CF8B29}" type="sibTrans" cxnId="{90EDC849-D3E0-2D4B-B5DA-2A0B24BBCA27}">
      <dgm:prSet/>
      <dgm:spPr/>
      <dgm:t>
        <a:bodyPr/>
        <a:lstStyle/>
        <a:p>
          <a:endParaRPr lang="es-ES"/>
        </a:p>
      </dgm:t>
    </dgm:pt>
    <dgm:pt modelId="{3B9994E2-FF30-3149-ACB4-922FA758853A}">
      <dgm:prSet/>
      <dgm:spPr/>
      <dgm:t>
        <a:bodyPr/>
        <a:lstStyle/>
        <a:p>
          <a:r>
            <a:rPr lang="es-ES"/>
            <a:t>Orientados a las ventas: </a:t>
          </a:r>
          <a:endParaRPr lang="es-CO"/>
        </a:p>
      </dgm:t>
    </dgm:pt>
    <dgm:pt modelId="{911E1C64-C9B6-5942-B8C0-3D799F464580}" type="parTrans" cxnId="{0256907C-7222-0643-8068-1CC44D5287BB}">
      <dgm:prSet/>
      <dgm:spPr/>
      <dgm:t>
        <a:bodyPr/>
        <a:lstStyle/>
        <a:p>
          <a:endParaRPr lang="es-ES"/>
        </a:p>
      </dgm:t>
    </dgm:pt>
    <dgm:pt modelId="{11AD5688-DA42-F342-A6CB-CF4B307E69A9}" type="sibTrans" cxnId="{0256907C-7222-0643-8068-1CC44D5287BB}">
      <dgm:prSet/>
      <dgm:spPr/>
      <dgm:t>
        <a:bodyPr/>
        <a:lstStyle/>
        <a:p>
          <a:endParaRPr lang="es-ES"/>
        </a:p>
      </dgm:t>
    </dgm:pt>
    <dgm:pt modelId="{68AE51E8-6310-8D41-8DF4-FE95C851FA3A}">
      <dgm:prSet/>
      <dgm:spPr/>
      <dgm:t>
        <a:bodyPr/>
        <a:lstStyle/>
        <a:p>
          <a:r>
            <a:rPr lang="es-ES"/>
            <a:t>Crecer  el volumen de ventas </a:t>
          </a:r>
          <a:endParaRPr lang="es-CO"/>
        </a:p>
      </dgm:t>
    </dgm:pt>
    <dgm:pt modelId="{D59DA47E-8A54-1C4B-88BB-7718A4D39474}" type="parTrans" cxnId="{C66444A2-51F9-4A44-839D-12677FAECEEB}">
      <dgm:prSet/>
      <dgm:spPr/>
      <dgm:t>
        <a:bodyPr/>
        <a:lstStyle/>
        <a:p>
          <a:endParaRPr lang="es-ES"/>
        </a:p>
      </dgm:t>
    </dgm:pt>
    <dgm:pt modelId="{7346DC0B-E868-3842-988F-CA45CEC3F72C}" type="sibTrans" cxnId="{C66444A2-51F9-4A44-839D-12677FAECEEB}">
      <dgm:prSet/>
      <dgm:spPr/>
      <dgm:t>
        <a:bodyPr/>
        <a:lstStyle/>
        <a:p>
          <a:endParaRPr lang="es-ES"/>
        </a:p>
      </dgm:t>
    </dgm:pt>
    <dgm:pt modelId="{0B3BA567-3FF6-1349-91D1-6025790C1D21}">
      <dgm:prSet/>
      <dgm:spPr/>
      <dgm:t>
        <a:bodyPr/>
        <a:lstStyle/>
        <a:p>
          <a:r>
            <a:rPr lang="es-ES"/>
            <a:t>Mantener o acrecentar la participación de mercado </a:t>
          </a:r>
          <a:endParaRPr lang="es-CO"/>
        </a:p>
      </dgm:t>
    </dgm:pt>
    <dgm:pt modelId="{95E0EB19-7CDB-7F4C-9614-DF98D590B72B}" type="parTrans" cxnId="{9B142CAA-50F3-5741-8353-C6210307751D}">
      <dgm:prSet/>
      <dgm:spPr/>
      <dgm:t>
        <a:bodyPr/>
        <a:lstStyle/>
        <a:p>
          <a:endParaRPr lang="es-ES"/>
        </a:p>
      </dgm:t>
    </dgm:pt>
    <dgm:pt modelId="{A91307A8-6480-3F43-841B-61BD94AEC99A}" type="sibTrans" cxnId="{9B142CAA-50F3-5741-8353-C6210307751D}">
      <dgm:prSet/>
      <dgm:spPr/>
      <dgm:t>
        <a:bodyPr/>
        <a:lstStyle/>
        <a:p>
          <a:endParaRPr lang="es-ES"/>
        </a:p>
      </dgm:t>
    </dgm:pt>
    <dgm:pt modelId="{59937BFC-7D35-E343-88A5-B96E351384E1}">
      <dgm:prSet/>
      <dgm:spPr/>
      <dgm:t>
        <a:bodyPr/>
        <a:lstStyle/>
        <a:p>
          <a:r>
            <a:rPr lang="es-ES"/>
            <a:t>Orientados al status quo </a:t>
          </a:r>
          <a:endParaRPr lang="es-CO"/>
        </a:p>
      </dgm:t>
    </dgm:pt>
    <dgm:pt modelId="{F4B8778F-D801-3B49-AEAD-86CD6C3DE513}" type="parTrans" cxnId="{D9E488C3-4DCF-A14C-A263-3DC6F9EFEA0F}">
      <dgm:prSet/>
      <dgm:spPr/>
      <dgm:t>
        <a:bodyPr/>
        <a:lstStyle/>
        <a:p>
          <a:endParaRPr lang="es-ES"/>
        </a:p>
      </dgm:t>
    </dgm:pt>
    <dgm:pt modelId="{AC4F1DCF-F81D-514A-92E7-7814D514F954}" type="sibTrans" cxnId="{D9E488C3-4DCF-A14C-A263-3DC6F9EFEA0F}">
      <dgm:prSet/>
      <dgm:spPr/>
      <dgm:t>
        <a:bodyPr/>
        <a:lstStyle/>
        <a:p>
          <a:endParaRPr lang="es-ES"/>
        </a:p>
      </dgm:t>
    </dgm:pt>
    <dgm:pt modelId="{A8F3DA1C-67E9-8D41-9237-95C44F150831}">
      <dgm:prSet/>
      <dgm:spPr/>
      <dgm:t>
        <a:bodyPr/>
        <a:lstStyle/>
        <a:p>
          <a:r>
            <a:rPr lang="es-ES"/>
            <a:t>Estabilizar los precios </a:t>
          </a:r>
          <a:endParaRPr lang="es-CO"/>
        </a:p>
      </dgm:t>
    </dgm:pt>
    <dgm:pt modelId="{DC115747-64AF-B14E-8BDC-14E6DA5F6205}" type="parTrans" cxnId="{8C5C2D49-4FC6-4947-88F7-1B7FA97F5CB0}">
      <dgm:prSet/>
      <dgm:spPr/>
      <dgm:t>
        <a:bodyPr/>
        <a:lstStyle/>
        <a:p>
          <a:endParaRPr lang="es-ES"/>
        </a:p>
      </dgm:t>
    </dgm:pt>
    <dgm:pt modelId="{07FE3AFC-6E80-CF46-AF71-1F4BAF7CC05C}" type="sibTrans" cxnId="{8C5C2D49-4FC6-4947-88F7-1B7FA97F5CB0}">
      <dgm:prSet/>
      <dgm:spPr/>
      <dgm:t>
        <a:bodyPr/>
        <a:lstStyle/>
        <a:p>
          <a:endParaRPr lang="es-ES"/>
        </a:p>
      </dgm:t>
    </dgm:pt>
    <dgm:pt modelId="{88CCB64E-06D3-044A-9AE2-069AEFD7A6E8}">
      <dgm:prSet/>
      <dgm:spPr/>
      <dgm:t>
        <a:bodyPr/>
        <a:lstStyle/>
        <a:p>
          <a:r>
            <a:rPr lang="es-ES"/>
            <a:t>Hacer frente a la competencia</a:t>
          </a:r>
          <a:endParaRPr lang="es-CO"/>
        </a:p>
      </dgm:t>
    </dgm:pt>
    <dgm:pt modelId="{8A78AA5A-2B01-CE4F-9DC4-CE39C590AF1A}" type="parTrans" cxnId="{FED71F57-1E77-FD4F-B845-98CDB1F98E42}">
      <dgm:prSet/>
      <dgm:spPr/>
      <dgm:t>
        <a:bodyPr/>
        <a:lstStyle/>
        <a:p>
          <a:endParaRPr lang="es-ES"/>
        </a:p>
      </dgm:t>
    </dgm:pt>
    <dgm:pt modelId="{029C94B6-399B-124B-9307-603B0AEB5C0B}" type="sibTrans" cxnId="{FED71F57-1E77-FD4F-B845-98CDB1F98E42}">
      <dgm:prSet/>
      <dgm:spPr/>
      <dgm:t>
        <a:bodyPr/>
        <a:lstStyle/>
        <a:p>
          <a:endParaRPr lang="es-ES"/>
        </a:p>
      </dgm:t>
    </dgm:pt>
    <dgm:pt modelId="{72B62E59-C83B-394A-B7F4-3EB6D221B836}" type="pres">
      <dgm:prSet presAssocID="{0A4E1F1C-28E3-264D-A100-A613E6B02307}" presName="Name0" presStyleCnt="0">
        <dgm:presLayoutVars>
          <dgm:dir/>
          <dgm:animLvl val="lvl"/>
          <dgm:resizeHandles val="exact"/>
        </dgm:presLayoutVars>
      </dgm:prSet>
      <dgm:spPr/>
    </dgm:pt>
    <dgm:pt modelId="{15F80973-F9C2-434A-9235-1CFAAEC09D20}" type="pres">
      <dgm:prSet presAssocID="{30E2319F-6521-9A49-A71F-B3D859200225}" presName="composite" presStyleCnt="0"/>
      <dgm:spPr/>
    </dgm:pt>
    <dgm:pt modelId="{53987A01-0D48-4343-A302-3179AABD9C57}" type="pres">
      <dgm:prSet presAssocID="{30E2319F-6521-9A49-A71F-B3D859200225}" presName="parTx" presStyleLbl="alignNode1" presStyleIdx="0" presStyleCnt="3">
        <dgm:presLayoutVars>
          <dgm:chMax val="0"/>
          <dgm:chPref val="0"/>
          <dgm:bulletEnabled val="1"/>
        </dgm:presLayoutVars>
      </dgm:prSet>
      <dgm:spPr/>
    </dgm:pt>
    <dgm:pt modelId="{A7B1D94C-510C-2B49-BC49-4C29CAE8E2E9}" type="pres">
      <dgm:prSet presAssocID="{30E2319F-6521-9A49-A71F-B3D859200225}" presName="desTx" presStyleLbl="alignAccFollowNode1" presStyleIdx="0" presStyleCnt="3">
        <dgm:presLayoutVars>
          <dgm:bulletEnabled val="1"/>
        </dgm:presLayoutVars>
      </dgm:prSet>
      <dgm:spPr/>
    </dgm:pt>
    <dgm:pt modelId="{7277B09C-844F-1E47-968F-477AF4CC9ED0}" type="pres">
      <dgm:prSet presAssocID="{A4599833-7849-0748-87E6-7C80D3F1EE56}" presName="space" presStyleCnt="0"/>
      <dgm:spPr/>
    </dgm:pt>
    <dgm:pt modelId="{E00E4D5A-FC88-4E43-8B99-78BE2022EFFB}" type="pres">
      <dgm:prSet presAssocID="{3B9994E2-FF30-3149-ACB4-922FA758853A}" presName="composite" presStyleCnt="0"/>
      <dgm:spPr/>
    </dgm:pt>
    <dgm:pt modelId="{AF066B5E-CBC6-4D40-9D6A-5CEE63AC738D}" type="pres">
      <dgm:prSet presAssocID="{3B9994E2-FF30-3149-ACB4-922FA758853A}" presName="parTx" presStyleLbl="alignNode1" presStyleIdx="1" presStyleCnt="3">
        <dgm:presLayoutVars>
          <dgm:chMax val="0"/>
          <dgm:chPref val="0"/>
          <dgm:bulletEnabled val="1"/>
        </dgm:presLayoutVars>
      </dgm:prSet>
      <dgm:spPr/>
    </dgm:pt>
    <dgm:pt modelId="{F611EEE3-14CF-FA46-A4C0-B4764B21FF91}" type="pres">
      <dgm:prSet presAssocID="{3B9994E2-FF30-3149-ACB4-922FA758853A}" presName="desTx" presStyleLbl="alignAccFollowNode1" presStyleIdx="1" presStyleCnt="3">
        <dgm:presLayoutVars>
          <dgm:bulletEnabled val="1"/>
        </dgm:presLayoutVars>
      </dgm:prSet>
      <dgm:spPr/>
    </dgm:pt>
    <dgm:pt modelId="{9D2EF9AC-1A5C-C343-96AD-87C24141A7BD}" type="pres">
      <dgm:prSet presAssocID="{11AD5688-DA42-F342-A6CB-CF4B307E69A9}" presName="space" presStyleCnt="0"/>
      <dgm:spPr/>
    </dgm:pt>
    <dgm:pt modelId="{520D3869-DE55-914B-A91C-86FCF0FC86BB}" type="pres">
      <dgm:prSet presAssocID="{59937BFC-7D35-E343-88A5-B96E351384E1}" presName="composite" presStyleCnt="0"/>
      <dgm:spPr/>
    </dgm:pt>
    <dgm:pt modelId="{F80435DE-4B29-6244-85EA-34CE042287C0}" type="pres">
      <dgm:prSet presAssocID="{59937BFC-7D35-E343-88A5-B96E351384E1}" presName="parTx" presStyleLbl="alignNode1" presStyleIdx="2" presStyleCnt="3">
        <dgm:presLayoutVars>
          <dgm:chMax val="0"/>
          <dgm:chPref val="0"/>
          <dgm:bulletEnabled val="1"/>
        </dgm:presLayoutVars>
      </dgm:prSet>
      <dgm:spPr/>
    </dgm:pt>
    <dgm:pt modelId="{135BD3A8-B31E-A243-92AF-A8C0430FCC55}" type="pres">
      <dgm:prSet presAssocID="{59937BFC-7D35-E343-88A5-B96E351384E1}" presName="desTx" presStyleLbl="alignAccFollowNode1" presStyleIdx="2" presStyleCnt="3">
        <dgm:presLayoutVars>
          <dgm:bulletEnabled val="1"/>
        </dgm:presLayoutVars>
      </dgm:prSet>
      <dgm:spPr/>
    </dgm:pt>
  </dgm:ptLst>
  <dgm:cxnLst>
    <dgm:cxn modelId="{E6129810-EEBD-4F4E-ABD1-4E6BE5897BDD}" type="presOf" srcId="{0B3BA567-3FF6-1349-91D1-6025790C1D21}" destId="{F611EEE3-14CF-FA46-A4C0-B4764B21FF91}" srcOrd="0" destOrd="1" presId="urn:microsoft.com/office/officeart/2005/8/layout/hList1"/>
    <dgm:cxn modelId="{3E131B45-0613-6D43-9BFC-A0B6F1D4E463}" type="presOf" srcId="{59937BFC-7D35-E343-88A5-B96E351384E1}" destId="{F80435DE-4B29-6244-85EA-34CE042287C0}" srcOrd="0" destOrd="0" presId="urn:microsoft.com/office/officeart/2005/8/layout/hList1"/>
    <dgm:cxn modelId="{6E7E7145-7789-9C46-BABB-EE7211A3B410}" type="presOf" srcId="{3B9994E2-FF30-3149-ACB4-922FA758853A}" destId="{AF066B5E-CBC6-4D40-9D6A-5CEE63AC738D}" srcOrd="0" destOrd="0" presId="urn:microsoft.com/office/officeart/2005/8/layout/hList1"/>
    <dgm:cxn modelId="{8C5C2D49-4FC6-4947-88F7-1B7FA97F5CB0}" srcId="{59937BFC-7D35-E343-88A5-B96E351384E1}" destId="{A8F3DA1C-67E9-8D41-9237-95C44F150831}" srcOrd="0" destOrd="0" parTransId="{DC115747-64AF-B14E-8BDC-14E6DA5F6205}" sibTransId="{07FE3AFC-6E80-CF46-AF71-1F4BAF7CC05C}"/>
    <dgm:cxn modelId="{90EDC849-D3E0-2D4B-B5DA-2A0B24BBCA27}" srcId="{30E2319F-6521-9A49-A71F-B3D859200225}" destId="{CF2B12CE-4938-AD40-968B-20FC09B0DC28}" srcOrd="1" destOrd="0" parTransId="{767E1B66-8CD7-6344-A510-4897F6B4CC06}" sibTransId="{677AACF8-F33F-D447-84FE-4E4580CF8B29}"/>
    <dgm:cxn modelId="{5007684C-AEFE-A544-A0A5-E45ADEB445A8}" type="presOf" srcId="{30E2319F-6521-9A49-A71F-B3D859200225}" destId="{53987A01-0D48-4343-A302-3179AABD9C57}" srcOrd="0" destOrd="0" presId="urn:microsoft.com/office/officeart/2005/8/layout/hList1"/>
    <dgm:cxn modelId="{FED71F57-1E77-FD4F-B845-98CDB1F98E42}" srcId="{59937BFC-7D35-E343-88A5-B96E351384E1}" destId="{88CCB64E-06D3-044A-9AE2-069AEFD7A6E8}" srcOrd="1" destOrd="0" parTransId="{8A78AA5A-2B01-CE4F-9DC4-CE39C590AF1A}" sibTransId="{029C94B6-399B-124B-9307-603B0AEB5C0B}"/>
    <dgm:cxn modelId="{7FB0E860-5460-C04F-8446-27818AB712E5}" type="presOf" srcId="{88CCB64E-06D3-044A-9AE2-069AEFD7A6E8}" destId="{135BD3A8-B31E-A243-92AF-A8C0430FCC55}" srcOrd="0" destOrd="1" presId="urn:microsoft.com/office/officeart/2005/8/layout/hList1"/>
    <dgm:cxn modelId="{9ED93D74-511B-9C4C-B2B8-D91707870807}" type="presOf" srcId="{CF2B12CE-4938-AD40-968B-20FC09B0DC28}" destId="{A7B1D94C-510C-2B49-BC49-4C29CAE8E2E9}" srcOrd="0" destOrd="1" presId="urn:microsoft.com/office/officeart/2005/8/layout/hList1"/>
    <dgm:cxn modelId="{0256907C-7222-0643-8068-1CC44D5287BB}" srcId="{0A4E1F1C-28E3-264D-A100-A613E6B02307}" destId="{3B9994E2-FF30-3149-ACB4-922FA758853A}" srcOrd="1" destOrd="0" parTransId="{911E1C64-C9B6-5942-B8C0-3D799F464580}" sibTransId="{11AD5688-DA42-F342-A6CB-CF4B307E69A9}"/>
    <dgm:cxn modelId="{B5C04A9E-1BDB-454C-9D33-5CC7F725C7C7}" srcId="{30E2319F-6521-9A49-A71F-B3D859200225}" destId="{47827F48-2E72-3D45-9BFB-DC3126E6476B}" srcOrd="0" destOrd="0" parTransId="{E464F3CD-DB43-234D-87C4-4A130B1EDCD9}" sibTransId="{7B3769D3-E5A6-9246-990D-FDEBC70E70CC}"/>
    <dgm:cxn modelId="{C66444A2-51F9-4A44-839D-12677FAECEEB}" srcId="{3B9994E2-FF30-3149-ACB4-922FA758853A}" destId="{68AE51E8-6310-8D41-8DF4-FE95C851FA3A}" srcOrd="0" destOrd="0" parTransId="{D59DA47E-8A54-1C4B-88BB-7718A4D39474}" sibTransId="{7346DC0B-E868-3842-988F-CA45CEC3F72C}"/>
    <dgm:cxn modelId="{9B142CAA-50F3-5741-8353-C6210307751D}" srcId="{3B9994E2-FF30-3149-ACB4-922FA758853A}" destId="{0B3BA567-3FF6-1349-91D1-6025790C1D21}" srcOrd="1" destOrd="0" parTransId="{95E0EB19-7CDB-7F4C-9614-DF98D590B72B}" sibTransId="{A91307A8-6480-3F43-841B-61BD94AEC99A}"/>
    <dgm:cxn modelId="{9B6CDDB6-54C6-A74D-9D3D-62D2948EBAB6}" type="presOf" srcId="{0A4E1F1C-28E3-264D-A100-A613E6B02307}" destId="{72B62E59-C83B-394A-B7F4-3EB6D221B836}" srcOrd="0" destOrd="0" presId="urn:microsoft.com/office/officeart/2005/8/layout/hList1"/>
    <dgm:cxn modelId="{99411DBB-FE5B-C441-80E4-EB1BA0224437}" type="presOf" srcId="{47827F48-2E72-3D45-9BFB-DC3126E6476B}" destId="{A7B1D94C-510C-2B49-BC49-4C29CAE8E2E9}" srcOrd="0" destOrd="0" presId="urn:microsoft.com/office/officeart/2005/8/layout/hList1"/>
    <dgm:cxn modelId="{F22116BC-5AA5-FC42-919A-AB20F36BF59F}" srcId="{0A4E1F1C-28E3-264D-A100-A613E6B02307}" destId="{30E2319F-6521-9A49-A71F-B3D859200225}" srcOrd="0" destOrd="0" parTransId="{F48E0F26-5DC8-7E4D-9F9E-914A8548079B}" sibTransId="{A4599833-7849-0748-87E6-7C80D3F1EE56}"/>
    <dgm:cxn modelId="{D9E488C3-4DCF-A14C-A263-3DC6F9EFEA0F}" srcId="{0A4E1F1C-28E3-264D-A100-A613E6B02307}" destId="{59937BFC-7D35-E343-88A5-B96E351384E1}" srcOrd="2" destOrd="0" parTransId="{F4B8778F-D801-3B49-AEAD-86CD6C3DE513}" sibTransId="{AC4F1DCF-F81D-514A-92E7-7814D514F954}"/>
    <dgm:cxn modelId="{D5ADD5D2-E17A-E649-8E38-D7E81828D983}" type="presOf" srcId="{68AE51E8-6310-8D41-8DF4-FE95C851FA3A}" destId="{F611EEE3-14CF-FA46-A4C0-B4764B21FF91}" srcOrd="0" destOrd="0" presId="urn:microsoft.com/office/officeart/2005/8/layout/hList1"/>
    <dgm:cxn modelId="{785BE8EE-E248-A64B-A76D-0497FC0E5247}" type="presOf" srcId="{A8F3DA1C-67E9-8D41-9237-95C44F150831}" destId="{135BD3A8-B31E-A243-92AF-A8C0430FCC55}" srcOrd="0" destOrd="0" presId="urn:microsoft.com/office/officeart/2005/8/layout/hList1"/>
    <dgm:cxn modelId="{0B8F53DA-BA3E-FB4B-AE2D-D0B4C8F36C65}" type="presParOf" srcId="{72B62E59-C83B-394A-B7F4-3EB6D221B836}" destId="{15F80973-F9C2-434A-9235-1CFAAEC09D20}" srcOrd="0" destOrd="0" presId="urn:microsoft.com/office/officeart/2005/8/layout/hList1"/>
    <dgm:cxn modelId="{1AE4CDC7-20A5-074E-A7E4-43E8B02A624C}" type="presParOf" srcId="{15F80973-F9C2-434A-9235-1CFAAEC09D20}" destId="{53987A01-0D48-4343-A302-3179AABD9C57}" srcOrd="0" destOrd="0" presId="urn:microsoft.com/office/officeart/2005/8/layout/hList1"/>
    <dgm:cxn modelId="{36C53639-2A29-0D43-A487-29457E48FA9F}" type="presParOf" srcId="{15F80973-F9C2-434A-9235-1CFAAEC09D20}" destId="{A7B1D94C-510C-2B49-BC49-4C29CAE8E2E9}" srcOrd="1" destOrd="0" presId="urn:microsoft.com/office/officeart/2005/8/layout/hList1"/>
    <dgm:cxn modelId="{5FAC5749-D542-2749-A120-7C7AC28FBEBD}" type="presParOf" srcId="{72B62E59-C83B-394A-B7F4-3EB6D221B836}" destId="{7277B09C-844F-1E47-968F-477AF4CC9ED0}" srcOrd="1" destOrd="0" presId="urn:microsoft.com/office/officeart/2005/8/layout/hList1"/>
    <dgm:cxn modelId="{E666F69C-2654-CA4A-A9CA-E046546B5817}" type="presParOf" srcId="{72B62E59-C83B-394A-B7F4-3EB6D221B836}" destId="{E00E4D5A-FC88-4E43-8B99-78BE2022EFFB}" srcOrd="2" destOrd="0" presId="urn:microsoft.com/office/officeart/2005/8/layout/hList1"/>
    <dgm:cxn modelId="{AB736903-21B1-1F48-985C-A2EF9ABC6935}" type="presParOf" srcId="{E00E4D5A-FC88-4E43-8B99-78BE2022EFFB}" destId="{AF066B5E-CBC6-4D40-9D6A-5CEE63AC738D}" srcOrd="0" destOrd="0" presId="urn:microsoft.com/office/officeart/2005/8/layout/hList1"/>
    <dgm:cxn modelId="{3C767F51-D5D8-1A4E-AFA0-14EBCF49EEF8}" type="presParOf" srcId="{E00E4D5A-FC88-4E43-8B99-78BE2022EFFB}" destId="{F611EEE3-14CF-FA46-A4C0-B4764B21FF91}" srcOrd="1" destOrd="0" presId="urn:microsoft.com/office/officeart/2005/8/layout/hList1"/>
    <dgm:cxn modelId="{3C4A4ADC-556A-AC40-9F94-1508E5B82C45}" type="presParOf" srcId="{72B62E59-C83B-394A-B7F4-3EB6D221B836}" destId="{9D2EF9AC-1A5C-C343-96AD-87C24141A7BD}" srcOrd="3" destOrd="0" presId="urn:microsoft.com/office/officeart/2005/8/layout/hList1"/>
    <dgm:cxn modelId="{2FD94102-5E10-FE4B-9742-6CF505075396}" type="presParOf" srcId="{72B62E59-C83B-394A-B7F4-3EB6D221B836}" destId="{520D3869-DE55-914B-A91C-86FCF0FC86BB}" srcOrd="4" destOrd="0" presId="urn:microsoft.com/office/officeart/2005/8/layout/hList1"/>
    <dgm:cxn modelId="{7D2DDF62-36DF-B147-8EDD-E660E2086C00}" type="presParOf" srcId="{520D3869-DE55-914B-A91C-86FCF0FC86BB}" destId="{F80435DE-4B29-6244-85EA-34CE042287C0}" srcOrd="0" destOrd="0" presId="urn:microsoft.com/office/officeart/2005/8/layout/hList1"/>
    <dgm:cxn modelId="{78DAD83B-CFE3-1945-84FE-9A4BD557BF07}" type="presParOf" srcId="{520D3869-DE55-914B-A91C-86FCF0FC86BB}" destId="{135BD3A8-B31E-A243-92AF-A8C0430FCC5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E778FE-75EF-45F3-B133-76BEF4BF73B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CO"/>
        </a:p>
      </dgm:t>
    </dgm:pt>
    <dgm:pt modelId="{4289740E-AB30-42BC-A9CA-03080A48951C}">
      <dgm:prSet phldrT="[Texto]"/>
      <dgm:spPr>
        <a:solidFill>
          <a:srgbClr val="FF0000"/>
        </a:solidFill>
      </dgm:spPr>
      <dgm:t>
        <a:bodyPr/>
        <a:lstStyle/>
        <a:p>
          <a:r>
            <a:rPr lang="es-CO" dirty="0"/>
            <a:t>Programa de precios</a:t>
          </a:r>
        </a:p>
        <a:p>
          <a:r>
            <a:rPr lang="es-CO" dirty="0"/>
            <a:t>Status Quo</a:t>
          </a:r>
        </a:p>
        <a:p>
          <a:r>
            <a:rPr lang="es-CO" dirty="0"/>
            <a:t>Premium</a:t>
          </a:r>
        </a:p>
      </dgm:t>
    </dgm:pt>
    <dgm:pt modelId="{2CAE79DD-ED1F-4BC4-B985-3FB785593931}" type="parTrans" cxnId="{F0393546-0348-486E-932D-925C038E1605}">
      <dgm:prSet/>
      <dgm:spPr/>
      <dgm:t>
        <a:bodyPr/>
        <a:lstStyle/>
        <a:p>
          <a:endParaRPr lang="es-CO"/>
        </a:p>
      </dgm:t>
    </dgm:pt>
    <dgm:pt modelId="{17740448-9739-4E3D-A7AC-257D8AA070F2}" type="sibTrans" cxnId="{F0393546-0348-486E-932D-925C038E1605}">
      <dgm:prSet/>
      <dgm:spPr/>
      <dgm:t>
        <a:bodyPr/>
        <a:lstStyle/>
        <a:p>
          <a:endParaRPr lang="es-CO"/>
        </a:p>
      </dgm:t>
    </dgm:pt>
    <dgm:pt modelId="{D289A2C8-AEBF-4461-950F-A7B8232D299C}">
      <dgm:prSet phldrT="[Texto]"/>
      <dgm:spPr>
        <a:solidFill>
          <a:srgbClr val="002060"/>
        </a:solidFill>
      </dgm:spPr>
      <dgm:t>
        <a:bodyPr/>
        <a:lstStyle/>
        <a:p>
          <a:r>
            <a:rPr lang="es-CO" dirty="0"/>
            <a:t>Acciones de los competidores</a:t>
          </a:r>
        </a:p>
      </dgm:t>
    </dgm:pt>
    <dgm:pt modelId="{39D5DE45-091F-477F-B829-95A1B291793A}" type="parTrans" cxnId="{7028E8D7-7E99-42AB-9F19-F10685B87A50}">
      <dgm:prSet/>
      <dgm:spPr/>
      <dgm:t>
        <a:bodyPr/>
        <a:lstStyle/>
        <a:p>
          <a:endParaRPr lang="es-CO"/>
        </a:p>
      </dgm:t>
    </dgm:pt>
    <dgm:pt modelId="{710A2057-96B4-4AB8-9B53-E09A2FF48CF2}" type="sibTrans" cxnId="{7028E8D7-7E99-42AB-9F19-F10685B87A50}">
      <dgm:prSet/>
      <dgm:spPr/>
      <dgm:t>
        <a:bodyPr/>
        <a:lstStyle/>
        <a:p>
          <a:endParaRPr lang="es-CO"/>
        </a:p>
      </dgm:t>
    </dgm:pt>
    <dgm:pt modelId="{CA070218-696A-4C7A-8BB1-76DEF8C1CE87}">
      <dgm:prSet phldrT="[Texto]"/>
      <dgm:spPr>
        <a:solidFill>
          <a:schemeClr val="accent1"/>
        </a:solidFill>
      </dgm:spPr>
      <dgm:t>
        <a:bodyPr/>
        <a:lstStyle/>
        <a:p>
          <a:r>
            <a:rPr lang="es-CO" dirty="0"/>
            <a:t>Análisis del punto de equilibrio</a:t>
          </a:r>
        </a:p>
      </dgm:t>
    </dgm:pt>
    <dgm:pt modelId="{A08482C2-3F05-4063-8B94-DB96FA81A3D8}" type="parTrans" cxnId="{ED6894ED-5DAC-4D63-BB5B-48B6CD333088}">
      <dgm:prSet/>
      <dgm:spPr/>
      <dgm:t>
        <a:bodyPr/>
        <a:lstStyle/>
        <a:p>
          <a:endParaRPr lang="es-CO"/>
        </a:p>
      </dgm:t>
    </dgm:pt>
    <dgm:pt modelId="{784B16FA-0A56-4FC8-9E15-BED4118624FF}" type="sibTrans" cxnId="{ED6894ED-5DAC-4D63-BB5B-48B6CD333088}">
      <dgm:prSet/>
      <dgm:spPr/>
      <dgm:t>
        <a:bodyPr/>
        <a:lstStyle/>
        <a:p>
          <a:endParaRPr lang="es-CO"/>
        </a:p>
      </dgm:t>
    </dgm:pt>
    <dgm:pt modelId="{4686C58C-4735-4426-B444-F1318BF608CC}">
      <dgm:prSet phldrT="[Texto]"/>
      <dgm:spPr/>
      <dgm:t>
        <a:bodyPr/>
        <a:lstStyle/>
        <a:p>
          <a:r>
            <a:rPr lang="es-CO" dirty="0"/>
            <a:t>Costos</a:t>
          </a:r>
        </a:p>
      </dgm:t>
    </dgm:pt>
    <dgm:pt modelId="{92343C18-60C6-4784-BBA3-D932AA426710}" type="parTrans" cxnId="{0CE0B199-498A-42DA-B57B-11B68138DE6F}">
      <dgm:prSet/>
      <dgm:spPr/>
      <dgm:t>
        <a:bodyPr/>
        <a:lstStyle/>
        <a:p>
          <a:endParaRPr lang="es-CO"/>
        </a:p>
      </dgm:t>
    </dgm:pt>
    <dgm:pt modelId="{A539282B-473F-463C-BC16-9C24D6400E9D}" type="sibTrans" cxnId="{0CE0B199-498A-42DA-B57B-11B68138DE6F}">
      <dgm:prSet/>
      <dgm:spPr/>
      <dgm:t>
        <a:bodyPr/>
        <a:lstStyle/>
        <a:p>
          <a:endParaRPr lang="es-CO"/>
        </a:p>
      </dgm:t>
    </dgm:pt>
    <dgm:pt modelId="{8DA691A7-BBA3-4CED-BB3B-CB4840D528B9}">
      <dgm:prSet phldrT="[Texto]"/>
      <dgm:spPr>
        <a:solidFill>
          <a:srgbClr val="7030A0"/>
        </a:solidFill>
      </dgm:spPr>
      <dgm:t>
        <a:bodyPr/>
        <a:lstStyle/>
        <a:p>
          <a:r>
            <a:rPr lang="es-CO" dirty="0"/>
            <a:t>Elasticidad de la demanda y la oferta</a:t>
          </a:r>
        </a:p>
      </dgm:t>
    </dgm:pt>
    <dgm:pt modelId="{17881EBF-0929-4A79-BC36-6F74FA3678D9}" type="parTrans" cxnId="{72BD9535-46C0-4DB8-8067-1B40703AA336}">
      <dgm:prSet/>
      <dgm:spPr/>
      <dgm:t>
        <a:bodyPr/>
        <a:lstStyle/>
        <a:p>
          <a:endParaRPr lang="es-CO"/>
        </a:p>
      </dgm:t>
    </dgm:pt>
    <dgm:pt modelId="{F3EFD6AF-E2CE-417C-ACAE-CC4D82CBF45E}" type="sibTrans" cxnId="{72BD9535-46C0-4DB8-8067-1B40703AA336}">
      <dgm:prSet/>
      <dgm:spPr/>
      <dgm:t>
        <a:bodyPr/>
        <a:lstStyle/>
        <a:p>
          <a:endParaRPr lang="es-CO"/>
        </a:p>
      </dgm:t>
    </dgm:pt>
    <dgm:pt modelId="{11904FDC-183C-4FA9-B53F-363765232478}">
      <dgm:prSet phldrT="[Texto]"/>
      <dgm:spPr>
        <a:solidFill>
          <a:srgbClr val="002060"/>
        </a:solidFill>
      </dgm:spPr>
      <dgm:t>
        <a:bodyPr/>
        <a:lstStyle/>
        <a:p>
          <a:r>
            <a:rPr lang="es-CO" dirty="0"/>
            <a:t>Contribución para lograr la estrategia de marketing</a:t>
          </a:r>
        </a:p>
      </dgm:t>
    </dgm:pt>
    <dgm:pt modelId="{C6F5BB29-EBA8-4CC3-AF50-8DE82D483EA1}" type="parTrans" cxnId="{30080D46-416F-4CF8-924C-BB9C47571717}">
      <dgm:prSet/>
      <dgm:spPr/>
      <dgm:t>
        <a:bodyPr/>
        <a:lstStyle/>
        <a:p>
          <a:endParaRPr lang="es-CO"/>
        </a:p>
      </dgm:t>
    </dgm:pt>
    <dgm:pt modelId="{92E2EE49-D2FD-46DC-96B9-94C426D13A6B}" type="sibTrans" cxnId="{30080D46-416F-4CF8-924C-BB9C47571717}">
      <dgm:prSet/>
      <dgm:spPr/>
      <dgm:t>
        <a:bodyPr/>
        <a:lstStyle/>
        <a:p>
          <a:endParaRPr lang="es-CO"/>
        </a:p>
      </dgm:t>
    </dgm:pt>
    <dgm:pt modelId="{D1781ED7-88C7-4325-994C-4A7ECB1E9E8A}" type="pres">
      <dgm:prSet presAssocID="{3AE778FE-75EF-45F3-B133-76BEF4BF73BB}" presName="diagram" presStyleCnt="0">
        <dgm:presLayoutVars>
          <dgm:dir/>
          <dgm:resizeHandles val="exact"/>
        </dgm:presLayoutVars>
      </dgm:prSet>
      <dgm:spPr/>
    </dgm:pt>
    <dgm:pt modelId="{17A1C0A9-0086-43D2-9D5E-464E3D50D1DF}" type="pres">
      <dgm:prSet presAssocID="{4289740E-AB30-42BC-A9CA-03080A48951C}" presName="node" presStyleLbl="node1" presStyleIdx="0" presStyleCnt="6">
        <dgm:presLayoutVars>
          <dgm:bulletEnabled val="1"/>
        </dgm:presLayoutVars>
      </dgm:prSet>
      <dgm:spPr/>
    </dgm:pt>
    <dgm:pt modelId="{7C2DB3AC-5D52-42AA-A1A0-5DF2E28C47A7}" type="pres">
      <dgm:prSet presAssocID="{17740448-9739-4E3D-A7AC-257D8AA070F2}" presName="sibTrans" presStyleCnt="0"/>
      <dgm:spPr/>
    </dgm:pt>
    <dgm:pt modelId="{2A05003F-F512-4092-BB1C-7A1C51BAF9EE}" type="pres">
      <dgm:prSet presAssocID="{D289A2C8-AEBF-4461-950F-A7B8232D299C}" presName="node" presStyleLbl="node1" presStyleIdx="1" presStyleCnt="6">
        <dgm:presLayoutVars>
          <dgm:bulletEnabled val="1"/>
        </dgm:presLayoutVars>
      </dgm:prSet>
      <dgm:spPr/>
    </dgm:pt>
    <dgm:pt modelId="{C6480E1D-A40B-4C6A-B6EA-E29C53E14B08}" type="pres">
      <dgm:prSet presAssocID="{710A2057-96B4-4AB8-9B53-E09A2FF48CF2}" presName="sibTrans" presStyleCnt="0"/>
      <dgm:spPr/>
    </dgm:pt>
    <dgm:pt modelId="{BBDFCDBA-67B5-4AC4-A70F-6A755A267CC1}" type="pres">
      <dgm:prSet presAssocID="{CA070218-696A-4C7A-8BB1-76DEF8C1CE87}" presName="node" presStyleLbl="node1" presStyleIdx="2" presStyleCnt="6">
        <dgm:presLayoutVars>
          <dgm:bulletEnabled val="1"/>
        </dgm:presLayoutVars>
      </dgm:prSet>
      <dgm:spPr/>
    </dgm:pt>
    <dgm:pt modelId="{1991F4B9-EA4D-47A7-837B-93982455950F}" type="pres">
      <dgm:prSet presAssocID="{784B16FA-0A56-4FC8-9E15-BED4118624FF}" presName="sibTrans" presStyleCnt="0"/>
      <dgm:spPr/>
    </dgm:pt>
    <dgm:pt modelId="{F8E39F61-0FCA-4544-B0E1-6A32BA85B571}" type="pres">
      <dgm:prSet presAssocID="{4686C58C-4735-4426-B444-F1318BF608CC}" presName="node" presStyleLbl="node1" presStyleIdx="3" presStyleCnt="6">
        <dgm:presLayoutVars>
          <dgm:bulletEnabled val="1"/>
        </dgm:presLayoutVars>
      </dgm:prSet>
      <dgm:spPr/>
    </dgm:pt>
    <dgm:pt modelId="{FF0FBB97-8433-43F0-8BA9-DB4AD502CD27}" type="pres">
      <dgm:prSet presAssocID="{A539282B-473F-463C-BC16-9C24D6400E9D}" presName="sibTrans" presStyleCnt="0"/>
      <dgm:spPr/>
    </dgm:pt>
    <dgm:pt modelId="{D4C94E14-FD26-4438-811D-21433D75FCAC}" type="pres">
      <dgm:prSet presAssocID="{11904FDC-183C-4FA9-B53F-363765232478}" presName="node" presStyleLbl="node1" presStyleIdx="4" presStyleCnt="6">
        <dgm:presLayoutVars>
          <dgm:bulletEnabled val="1"/>
        </dgm:presLayoutVars>
      </dgm:prSet>
      <dgm:spPr/>
    </dgm:pt>
    <dgm:pt modelId="{6CBA915D-1AF7-4967-9EB9-1298BC1599AA}" type="pres">
      <dgm:prSet presAssocID="{92E2EE49-D2FD-46DC-96B9-94C426D13A6B}" presName="sibTrans" presStyleCnt="0"/>
      <dgm:spPr/>
    </dgm:pt>
    <dgm:pt modelId="{68296438-4741-490E-B3AB-394F3082F601}" type="pres">
      <dgm:prSet presAssocID="{8DA691A7-BBA3-4CED-BB3B-CB4840D528B9}" presName="node" presStyleLbl="node1" presStyleIdx="5" presStyleCnt="6">
        <dgm:presLayoutVars>
          <dgm:bulletEnabled val="1"/>
        </dgm:presLayoutVars>
      </dgm:prSet>
      <dgm:spPr/>
    </dgm:pt>
  </dgm:ptLst>
  <dgm:cxnLst>
    <dgm:cxn modelId="{2E57230A-7FF6-4E78-8857-08DBE071977F}" type="presOf" srcId="{8DA691A7-BBA3-4CED-BB3B-CB4840D528B9}" destId="{68296438-4741-490E-B3AB-394F3082F601}" srcOrd="0" destOrd="0" presId="urn:microsoft.com/office/officeart/2005/8/layout/default"/>
    <dgm:cxn modelId="{AFEC900F-B457-48C0-92C1-0F3F79E44573}" type="presOf" srcId="{CA070218-696A-4C7A-8BB1-76DEF8C1CE87}" destId="{BBDFCDBA-67B5-4AC4-A70F-6A755A267CC1}" srcOrd="0" destOrd="0" presId="urn:microsoft.com/office/officeart/2005/8/layout/default"/>
    <dgm:cxn modelId="{67BCA218-9989-405E-9FE4-837D82AAAEB1}" type="presOf" srcId="{3AE778FE-75EF-45F3-B133-76BEF4BF73BB}" destId="{D1781ED7-88C7-4325-994C-4A7ECB1E9E8A}" srcOrd="0" destOrd="0" presId="urn:microsoft.com/office/officeart/2005/8/layout/default"/>
    <dgm:cxn modelId="{72BD9535-46C0-4DB8-8067-1B40703AA336}" srcId="{3AE778FE-75EF-45F3-B133-76BEF4BF73BB}" destId="{8DA691A7-BBA3-4CED-BB3B-CB4840D528B9}" srcOrd="5" destOrd="0" parTransId="{17881EBF-0929-4A79-BC36-6F74FA3678D9}" sibTransId="{F3EFD6AF-E2CE-417C-ACAE-CC4D82CBF45E}"/>
    <dgm:cxn modelId="{6059E641-5FCD-4BA0-A3ED-96AC271A79DE}" type="presOf" srcId="{D289A2C8-AEBF-4461-950F-A7B8232D299C}" destId="{2A05003F-F512-4092-BB1C-7A1C51BAF9EE}" srcOrd="0" destOrd="0" presId="urn:microsoft.com/office/officeart/2005/8/layout/default"/>
    <dgm:cxn modelId="{30080D46-416F-4CF8-924C-BB9C47571717}" srcId="{3AE778FE-75EF-45F3-B133-76BEF4BF73BB}" destId="{11904FDC-183C-4FA9-B53F-363765232478}" srcOrd="4" destOrd="0" parTransId="{C6F5BB29-EBA8-4CC3-AF50-8DE82D483EA1}" sibTransId="{92E2EE49-D2FD-46DC-96B9-94C426D13A6B}"/>
    <dgm:cxn modelId="{F0393546-0348-486E-932D-925C038E1605}" srcId="{3AE778FE-75EF-45F3-B133-76BEF4BF73BB}" destId="{4289740E-AB30-42BC-A9CA-03080A48951C}" srcOrd="0" destOrd="0" parTransId="{2CAE79DD-ED1F-4BC4-B985-3FB785593931}" sibTransId="{17740448-9739-4E3D-A7AC-257D8AA070F2}"/>
    <dgm:cxn modelId="{0CE0B199-498A-42DA-B57B-11B68138DE6F}" srcId="{3AE778FE-75EF-45F3-B133-76BEF4BF73BB}" destId="{4686C58C-4735-4426-B444-F1318BF608CC}" srcOrd="3" destOrd="0" parTransId="{92343C18-60C6-4784-BBA3-D932AA426710}" sibTransId="{A539282B-473F-463C-BC16-9C24D6400E9D}"/>
    <dgm:cxn modelId="{55C5F8A8-7AFA-402A-BEF3-5393A903486C}" type="presOf" srcId="{4686C58C-4735-4426-B444-F1318BF608CC}" destId="{F8E39F61-0FCA-4544-B0E1-6A32BA85B571}" srcOrd="0" destOrd="0" presId="urn:microsoft.com/office/officeart/2005/8/layout/default"/>
    <dgm:cxn modelId="{BD4F11C8-9538-4837-8A30-7B8C46FFA50C}" type="presOf" srcId="{4289740E-AB30-42BC-A9CA-03080A48951C}" destId="{17A1C0A9-0086-43D2-9D5E-464E3D50D1DF}" srcOrd="0" destOrd="0" presId="urn:microsoft.com/office/officeart/2005/8/layout/default"/>
    <dgm:cxn modelId="{7028E8D7-7E99-42AB-9F19-F10685B87A50}" srcId="{3AE778FE-75EF-45F3-B133-76BEF4BF73BB}" destId="{D289A2C8-AEBF-4461-950F-A7B8232D299C}" srcOrd="1" destOrd="0" parTransId="{39D5DE45-091F-477F-B829-95A1B291793A}" sibTransId="{710A2057-96B4-4AB8-9B53-E09A2FF48CF2}"/>
    <dgm:cxn modelId="{ED6894ED-5DAC-4D63-BB5B-48B6CD333088}" srcId="{3AE778FE-75EF-45F3-B133-76BEF4BF73BB}" destId="{CA070218-696A-4C7A-8BB1-76DEF8C1CE87}" srcOrd="2" destOrd="0" parTransId="{A08482C2-3F05-4063-8B94-DB96FA81A3D8}" sibTransId="{784B16FA-0A56-4FC8-9E15-BED4118624FF}"/>
    <dgm:cxn modelId="{92A51EFC-375C-45AE-8072-F906D3AF400C}" type="presOf" srcId="{11904FDC-183C-4FA9-B53F-363765232478}" destId="{D4C94E14-FD26-4438-811D-21433D75FCAC}" srcOrd="0" destOrd="0" presId="urn:microsoft.com/office/officeart/2005/8/layout/default"/>
    <dgm:cxn modelId="{457669E2-A514-4BDE-8CDA-E45E348CE125}" type="presParOf" srcId="{D1781ED7-88C7-4325-994C-4A7ECB1E9E8A}" destId="{17A1C0A9-0086-43D2-9D5E-464E3D50D1DF}" srcOrd="0" destOrd="0" presId="urn:microsoft.com/office/officeart/2005/8/layout/default"/>
    <dgm:cxn modelId="{93C7E333-F89D-479F-BCF9-291C277DE345}" type="presParOf" srcId="{D1781ED7-88C7-4325-994C-4A7ECB1E9E8A}" destId="{7C2DB3AC-5D52-42AA-A1A0-5DF2E28C47A7}" srcOrd="1" destOrd="0" presId="urn:microsoft.com/office/officeart/2005/8/layout/default"/>
    <dgm:cxn modelId="{FA83A0E1-40CD-45B2-B70C-C070D469A647}" type="presParOf" srcId="{D1781ED7-88C7-4325-994C-4A7ECB1E9E8A}" destId="{2A05003F-F512-4092-BB1C-7A1C51BAF9EE}" srcOrd="2" destOrd="0" presId="urn:microsoft.com/office/officeart/2005/8/layout/default"/>
    <dgm:cxn modelId="{7AFACA20-E307-4113-A681-B41BAEB3CD0C}" type="presParOf" srcId="{D1781ED7-88C7-4325-994C-4A7ECB1E9E8A}" destId="{C6480E1D-A40B-4C6A-B6EA-E29C53E14B08}" srcOrd="3" destOrd="0" presId="urn:microsoft.com/office/officeart/2005/8/layout/default"/>
    <dgm:cxn modelId="{A97EE7F5-F97C-4CD6-81B1-B84780F9E4AA}" type="presParOf" srcId="{D1781ED7-88C7-4325-994C-4A7ECB1E9E8A}" destId="{BBDFCDBA-67B5-4AC4-A70F-6A755A267CC1}" srcOrd="4" destOrd="0" presId="urn:microsoft.com/office/officeart/2005/8/layout/default"/>
    <dgm:cxn modelId="{5E302DFF-23B7-4049-B17B-1E6AA547CD47}" type="presParOf" srcId="{D1781ED7-88C7-4325-994C-4A7ECB1E9E8A}" destId="{1991F4B9-EA4D-47A7-837B-93982455950F}" srcOrd="5" destOrd="0" presId="urn:microsoft.com/office/officeart/2005/8/layout/default"/>
    <dgm:cxn modelId="{834EF336-6DEA-4F0E-AABC-BC849C3DB9EF}" type="presParOf" srcId="{D1781ED7-88C7-4325-994C-4A7ECB1E9E8A}" destId="{F8E39F61-0FCA-4544-B0E1-6A32BA85B571}" srcOrd="6" destOrd="0" presId="urn:microsoft.com/office/officeart/2005/8/layout/default"/>
    <dgm:cxn modelId="{45F100CE-013D-48F3-B4FC-13370C0190EA}" type="presParOf" srcId="{D1781ED7-88C7-4325-994C-4A7ECB1E9E8A}" destId="{FF0FBB97-8433-43F0-8BA9-DB4AD502CD27}" srcOrd="7" destOrd="0" presId="urn:microsoft.com/office/officeart/2005/8/layout/default"/>
    <dgm:cxn modelId="{785360B8-A96D-4B20-A932-FB16E9CDACC5}" type="presParOf" srcId="{D1781ED7-88C7-4325-994C-4A7ECB1E9E8A}" destId="{D4C94E14-FD26-4438-811D-21433D75FCAC}" srcOrd="8" destOrd="0" presId="urn:microsoft.com/office/officeart/2005/8/layout/default"/>
    <dgm:cxn modelId="{E6BFFBD9-580F-42AB-903C-AACB1C810929}" type="presParOf" srcId="{D1781ED7-88C7-4325-994C-4A7ECB1E9E8A}" destId="{6CBA915D-1AF7-4967-9EB9-1298BC1599AA}" srcOrd="9" destOrd="0" presId="urn:microsoft.com/office/officeart/2005/8/layout/default"/>
    <dgm:cxn modelId="{EEB89CAE-2470-4FAE-B1D8-F4207AFC9E4E}" type="presParOf" srcId="{D1781ED7-88C7-4325-994C-4A7ECB1E9E8A}" destId="{68296438-4741-490E-B3AB-394F3082F60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4E1F1C-28E3-264D-A100-A613E6B02307}"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s-ES"/>
        </a:p>
      </dgm:t>
    </dgm:pt>
    <dgm:pt modelId="{30E2319F-6521-9A49-A71F-B3D859200225}">
      <dgm:prSet/>
      <dgm:spPr/>
      <dgm:t>
        <a:bodyPr/>
        <a:lstStyle/>
        <a:p>
          <a:r>
            <a:rPr lang="es-ES"/>
            <a:t>Orientados a las ganancias: </a:t>
          </a:r>
          <a:endParaRPr lang="es-CO"/>
        </a:p>
      </dgm:t>
    </dgm:pt>
    <dgm:pt modelId="{F48E0F26-5DC8-7E4D-9F9E-914A8548079B}" type="parTrans" cxnId="{F22116BC-5AA5-FC42-919A-AB20F36BF59F}">
      <dgm:prSet/>
      <dgm:spPr/>
      <dgm:t>
        <a:bodyPr/>
        <a:lstStyle/>
        <a:p>
          <a:endParaRPr lang="es-ES"/>
        </a:p>
      </dgm:t>
    </dgm:pt>
    <dgm:pt modelId="{A4599833-7849-0748-87E6-7C80D3F1EE56}" type="sibTrans" cxnId="{F22116BC-5AA5-FC42-919A-AB20F36BF59F}">
      <dgm:prSet/>
      <dgm:spPr/>
      <dgm:t>
        <a:bodyPr/>
        <a:lstStyle/>
        <a:p>
          <a:endParaRPr lang="es-ES"/>
        </a:p>
      </dgm:t>
    </dgm:pt>
    <dgm:pt modelId="{47827F48-2E72-3D45-9BFB-DC3126E6476B}">
      <dgm:prSet/>
      <dgm:spPr/>
      <dgm:t>
        <a:bodyPr/>
        <a:lstStyle/>
        <a:p>
          <a:r>
            <a:rPr lang="es-ES"/>
            <a:t>Lograr una retribución meta </a:t>
          </a:r>
          <a:endParaRPr lang="es-CO"/>
        </a:p>
      </dgm:t>
    </dgm:pt>
    <dgm:pt modelId="{E464F3CD-DB43-234D-87C4-4A130B1EDCD9}" type="parTrans" cxnId="{B5C04A9E-1BDB-454C-9D33-5CC7F725C7C7}">
      <dgm:prSet/>
      <dgm:spPr/>
      <dgm:t>
        <a:bodyPr/>
        <a:lstStyle/>
        <a:p>
          <a:endParaRPr lang="es-ES"/>
        </a:p>
      </dgm:t>
    </dgm:pt>
    <dgm:pt modelId="{7B3769D3-E5A6-9246-990D-FDEBC70E70CC}" type="sibTrans" cxnId="{B5C04A9E-1BDB-454C-9D33-5CC7F725C7C7}">
      <dgm:prSet/>
      <dgm:spPr/>
      <dgm:t>
        <a:bodyPr/>
        <a:lstStyle/>
        <a:p>
          <a:endParaRPr lang="es-ES"/>
        </a:p>
      </dgm:t>
    </dgm:pt>
    <dgm:pt modelId="{CF2B12CE-4938-AD40-968B-20FC09B0DC28}">
      <dgm:prSet/>
      <dgm:spPr/>
      <dgm:t>
        <a:bodyPr/>
        <a:lstStyle/>
        <a:p>
          <a:r>
            <a:rPr lang="es-ES"/>
            <a:t>Maximizar las utilidades </a:t>
          </a:r>
          <a:endParaRPr lang="es-CO"/>
        </a:p>
      </dgm:t>
    </dgm:pt>
    <dgm:pt modelId="{767E1B66-8CD7-6344-A510-4897F6B4CC06}" type="parTrans" cxnId="{90EDC849-D3E0-2D4B-B5DA-2A0B24BBCA27}">
      <dgm:prSet/>
      <dgm:spPr/>
      <dgm:t>
        <a:bodyPr/>
        <a:lstStyle/>
        <a:p>
          <a:endParaRPr lang="es-ES"/>
        </a:p>
      </dgm:t>
    </dgm:pt>
    <dgm:pt modelId="{677AACF8-F33F-D447-84FE-4E4580CF8B29}" type="sibTrans" cxnId="{90EDC849-D3E0-2D4B-B5DA-2A0B24BBCA27}">
      <dgm:prSet/>
      <dgm:spPr/>
      <dgm:t>
        <a:bodyPr/>
        <a:lstStyle/>
        <a:p>
          <a:endParaRPr lang="es-ES"/>
        </a:p>
      </dgm:t>
    </dgm:pt>
    <dgm:pt modelId="{3B9994E2-FF30-3149-ACB4-922FA758853A}">
      <dgm:prSet/>
      <dgm:spPr/>
      <dgm:t>
        <a:bodyPr/>
        <a:lstStyle/>
        <a:p>
          <a:r>
            <a:rPr lang="es-ES"/>
            <a:t>Orientados a las ventas: </a:t>
          </a:r>
          <a:endParaRPr lang="es-CO"/>
        </a:p>
      </dgm:t>
    </dgm:pt>
    <dgm:pt modelId="{911E1C64-C9B6-5942-B8C0-3D799F464580}" type="parTrans" cxnId="{0256907C-7222-0643-8068-1CC44D5287BB}">
      <dgm:prSet/>
      <dgm:spPr/>
      <dgm:t>
        <a:bodyPr/>
        <a:lstStyle/>
        <a:p>
          <a:endParaRPr lang="es-ES"/>
        </a:p>
      </dgm:t>
    </dgm:pt>
    <dgm:pt modelId="{11AD5688-DA42-F342-A6CB-CF4B307E69A9}" type="sibTrans" cxnId="{0256907C-7222-0643-8068-1CC44D5287BB}">
      <dgm:prSet/>
      <dgm:spPr/>
      <dgm:t>
        <a:bodyPr/>
        <a:lstStyle/>
        <a:p>
          <a:endParaRPr lang="es-ES"/>
        </a:p>
      </dgm:t>
    </dgm:pt>
    <dgm:pt modelId="{68AE51E8-6310-8D41-8DF4-FE95C851FA3A}">
      <dgm:prSet/>
      <dgm:spPr/>
      <dgm:t>
        <a:bodyPr/>
        <a:lstStyle/>
        <a:p>
          <a:r>
            <a:rPr lang="es-ES"/>
            <a:t>Crecer  el volumen de ventas </a:t>
          </a:r>
          <a:endParaRPr lang="es-CO"/>
        </a:p>
      </dgm:t>
    </dgm:pt>
    <dgm:pt modelId="{D59DA47E-8A54-1C4B-88BB-7718A4D39474}" type="parTrans" cxnId="{C66444A2-51F9-4A44-839D-12677FAECEEB}">
      <dgm:prSet/>
      <dgm:spPr/>
      <dgm:t>
        <a:bodyPr/>
        <a:lstStyle/>
        <a:p>
          <a:endParaRPr lang="es-ES"/>
        </a:p>
      </dgm:t>
    </dgm:pt>
    <dgm:pt modelId="{7346DC0B-E868-3842-988F-CA45CEC3F72C}" type="sibTrans" cxnId="{C66444A2-51F9-4A44-839D-12677FAECEEB}">
      <dgm:prSet/>
      <dgm:spPr/>
      <dgm:t>
        <a:bodyPr/>
        <a:lstStyle/>
        <a:p>
          <a:endParaRPr lang="es-ES"/>
        </a:p>
      </dgm:t>
    </dgm:pt>
    <dgm:pt modelId="{0B3BA567-3FF6-1349-91D1-6025790C1D21}">
      <dgm:prSet/>
      <dgm:spPr/>
      <dgm:t>
        <a:bodyPr/>
        <a:lstStyle/>
        <a:p>
          <a:r>
            <a:rPr lang="es-ES"/>
            <a:t>Mantener o acrecentar la participación de mercado </a:t>
          </a:r>
          <a:endParaRPr lang="es-CO"/>
        </a:p>
      </dgm:t>
    </dgm:pt>
    <dgm:pt modelId="{95E0EB19-7CDB-7F4C-9614-DF98D590B72B}" type="parTrans" cxnId="{9B142CAA-50F3-5741-8353-C6210307751D}">
      <dgm:prSet/>
      <dgm:spPr/>
      <dgm:t>
        <a:bodyPr/>
        <a:lstStyle/>
        <a:p>
          <a:endParaRPr lang="es-ES"/>
        </a:p>
      </dgm:t>
    </dgm:pt>
    <dgm:pt modelId="{A91307A8-6480-3F43-841B-61BD94AEC99A}" type="sibTrans" cxnId="{9B142CAA-50F3-5741-8353-C6210307751D}">
      <dgm:prSet/>
      <dgm:spPr/>
      <dgm:t>
        <a:bodyPr/>
        <a:lstStyle/>
        <a:p>
          <a:endParaRPr lang="es-ES"/>
        </a:p>
      </dgm:t>
    </dgm:pt>
    <dgm:pt modelId="{59937BFC-7D35-E343-88A5-B96E351384E1}">
      <dgm:prSet/>
      <dgm:spPr/>
      <dgm:t>
        <a:bodyPr/>
        <a:lstStyle/>
        <a:p>
          <a:r>
            <a:rPr lang="es-ES"/>
            <a:t>Orientados al status quo </a:t>
          </a:r>
          <a:endParaRPr lang="es-CO"/>
        </a:p>
      </dgm:t>
    </dgm:pt>
    <dgm:pt modelId="{F4B8778F-D801-3B49-AEAD-86CD6C3DE513}" type="parTrans" cxnId="{D9E488C3-4DCF-A14C-A263-3DC6F9EFEA0F}">
      <dgm:prSet/>
      <dgm:spPr/>
      <dgm:t>
        <a:bodyPr/>
        <a:lstStyle/>
        <a:p>
          <a:endParaRPr lang="es-ES"/>
        </a:p>
      </dgm:t>
    </dgm:pt>
    <dgm:pt modelId="{AC4F1DCF-F81D-514A-92E7-7814D514F954}" type="sibTrans" cxnId="{D9E488C3-4DCF-A14C-A263-3DC6F9EFEA0F}">
      <dgm:prSet/>
      <dgm:spPr/>
      <dgm:t>
        <a:bodyPr/>
        <a:lstStyle/>
        <a:p>
          <a:endParaRPr lang="es-ES"/>
        </a:p>
      </dgm:t>
    </dgm:pt>
    <dgm:pt modelId="{A8F3DA1C-67E9-8D41-9237-95C44F150831}">
      <dgm:prSet/>
      <dgm:spPr/>
      <dgm:t>
        <a:bodyPr/>
        <a:lstStyle/>
        <a:p>
          <a:r>
            <a:rPr lang="es-ES"/>
            <a:t>Estabilizar los precios </a:t>
          </a:r>
          <a:endParaRPr lang="es-CO"/>
        </a:p>
      </dgm:t>
    </dgm:pt>
    <dgm:pt modelId="{DC115747-64AF-B14E-8BDC-14E6DA5F6205}" type="parTrans" cxnId="{8C5C2D49-4FC6-4947-88F7-1B7FA97F5CB0}">
      <dgm:prSet/>
      <dgm:spPr/>
      <dgm:t>
        <a:bodyPr/>
        <a:lstStyle/>
        <a:p>
          <a:endParaRPr lang="es-ES"/>
        </a:p>
      </dgm:t>
    </dgm:pt>
    <dgm:pt modelId="{07FE3AFC-6E80-CF46-AF71-1F4BAF7CC05C}" type="sibTrans" cxnId="{8C5C2D49-4FC6-4947-88F7-1B7FA97F5CB0}">
      <dgm:prSet/>
      <dgm:spPr/>
      <dgm:t>
        <a:bodyPr/>
        <a:lstStyle/>
        <a:p>
          <a:endParaRPr lang="es-ES"/>
        </a:p>
      </dgm:t>
    </dgm:pt>
    <dgm:pt modelId="{88CCB64E-06D3-044A-9AE2-069AEFD7A6E8}">
      <dgm:prSet/>
      <dgm:spPr/>
      <dgm:t>
        <a:bodyPr/>
        <a:lstStyle/>
        <a:p>
          <a:r>
            <a:rPr lang="es-ES"/>
            <a:t>Hacer frente a la competencia</a:t>
          </a:r>
          <a:endParaRPr lang="es-CO"/>
        </a:p>
      </dgm:t>
    </dgm:pt>
    <dgm:pt modelId="{8A78AA5A-2B01-CE4F-9DC4-CE39C590AF1A}" type="parTrans" cxnId="{FED71F57-1E77-FD4F-B845-98CDB1F98E42}">
      <dgm:prSet/>
      <dgm:spPr/>
      <dgm:t>
        <a:bodyPr/>
        <a:lstStyle/>
        <a:p>
          <a:endParaRPr lang="es-ES"/>
        </a:p>
      </dgm:t>
    </dgm:pt>
    <dgm:pt modelId="{029C94B6-399B-124B-9307-603B0AEB5C0B}" type="sibTrans" cxnId="{FED71F57-1E77-FD4F-B845-98CDB1F98E42}">
      <dgm:prSet/>
      <dgm:spPr/>
      <dgm:t>
        <a:bodyPr/>
        <a:lstStyle/>
        <a:p>
          <a:endParaRPr lang="es-ES"/>
        </a:p>
      </dgm:t>
    </dgm:pt>
    <dgm:pt modelId="{72B62E59-C83B-394A-B7F4-3EB6D221B836}" type="pres">
      <dgm:prSet presAssocID="{0A4E1F1C-28E3-264D-A100-A613E6B02307}" presName="Name0" presStyleCnt="0">
        <dgm:presLayoutVars>
          <dgm:dir/>
          <dgm:animLvl val="lvl"/>
          <dgm:resizeHandles val="exact"/>
        </dgm:presLayoutVars>
      </dgm:prSet>
      <dgm:spPr/>
    </dgm:pt>
    <dgm:pt modelId="{15F80973-F9C2-434A-9235-1CFAAEC09D20}" type="pres">
      <dgm:prSet presAssocID="{30E2319F-6521-9A49-A71F-B3D859200225}" presName="composite" presStyleCnt="0"/>
      <dgm:spPr/>
    </dgm:pt>
    <dgm:pt modelId="{53987A01-0D48-4343-A302-3179AABD9C57}" type="pres">
      <dgm:prSet presAssocID="{30E2319F-6521-9A49-A71F-B3D859200225}" presName="parTx" presStyleLbl="alignNode1" presStyleIdx="0" presStyleCnt="3">
        <dgm:presLayoutVars>
          <dgm:chMax val="0"/>
          <dgm:chPref val="0"/>
          <dgm:bulletEnabled val="1"/>
        </dgm:presLayoutVars>
      </dgm:prSet>
      <dgm:spPr/>
    </dgm:pt>
    <dgm:pt modelId="{A7B1D94C-510C-2B49-BC49-4C29CAE8E2E9}" type="pres">
      <dgm:prSet presAssocID="{30E2319F-6521-9A49-A71F-B3D859200225}" presName="desTx" presStyleLbl="alignAccFollowNode1" presStyleIdx="0" presStyleCnt="3">
        <dgm:presLayoutVars>
          <dgm:bulletEnabled val="1"/>
        </dgm:presLayoutVars>
      </dgm:prSet>
      <dgm:spPr/>
    </dgm:pt>
    <dgm:pt modelId="{7277B09C-844F-1E47-968F-477AF4CC9ED0}" type="pres">
      <dgm:prSet presAssocID="{A4599833-7849-0748-87E6-7C80D3F1EE56}" presName="space" presStyleCnt="0"/>
      <dgm:spPr/>
    </dgm:pt>
    <dgm:pt modelId="{E00E4D5A-FC88-4E43-8B99-78BE2022EFFB}" type="pres">
      <dgm:prSet presAssocID="{3B9994E2-FF30-3149-ACB4-922FA758853A}" presName="composite" presStyleCnt="0"/>
      <dgm:spPr/>
    </dgm:pt>
    <dgm:pt modelId="{AF066B5E-CBC6-4D40-9D6A-5CEE63AC738D}" type="pres">
      <dgm:prSet presAssocID="{3B9994E2-FF30-3149-ACB4-922FA758853A}" presName="parTx" presStyleLbl="alignNode1" presStyleIdx="1" presStyleCnt="3">
        <dgm:presLayoutVars>
          <dgm:chMax val="0"/>
          <dgm:chPref val="0"/>
          <dgm:bulletEnabled val="1"/>
        </dgm:presLayoutVars>
      </dgm:prSet>
      <dgm:spPr/>
    </dgm:pt>
    <dgm:pt modelId="{F611EEE3-14CF-FA46-A4C0-B4764B21FF91}" type="pres">
      <dgm:prSet presAssocID="{3B9994E2-FF30-3149-ACB4-922FA758853A}" presName="desTx" presStyleLbl="alignAccFollowNode1" presStyleIdx="1" presStyleCnt="3">
        <dgm:presLayoutVars>
          <dgm:bulletEnabled val="1"/>
        </dgm:presLayoutVars>
      </dgm:prSet>
      <dgm:spPr/>
    </dgm:pt>
    <dgm:pt modelId="{9D2EF9AC-1A5C-C343-96AD-87C24141A7BD}" type="pres">
      <dgm:prSet presAssocID="{11AD5688-DA42-F342-A6CB-CF4B307E69A9}" presName="space" presStyleCnt="0"/>
      <dgm:spPr/>
    </dgm:pt>
    <dgm:pt modelId="{520D3869-DE55-914B-A91C-86FCF0FC86BB}" type="pres">
      <dgm:prSet presAssocID="{59937BFC-7D35-E343-88A5-B96E351384E1}" presName="composite" presStyleCnt="0"/>
      <dgm:spPr/>
    </dgm:pt>
    <dgm:pt modelId="{F80435DE-4B29-6244-85EA-34CE042287C0}" type="pres">
      <dgm:prSet presAssocID="{59937BFC-7D35-E343-88A5-B96E351384E1}" presName="parTx" presStyleLbl="alignNode1" presStyleIdx="2" presStyleCnt="3">
        <dgm:presLayoutVars>
          <dgm:chMax val="0"/>
          <dgm:chPref val="0"/>
          <dgm:bulletEnabled val="1"/>
        </dgm:presLayoutVars>
      </dgm:prSet>
      <dgm:spPr/>
    </dgm:pt>
    <dgm:pt modelId="{135BD3A8-B31E-A243-92AF-A8C0430FCC55}" type="pres">
      <dgm:prSet presAssocID="{59937BFC-7D35-E343-88A5-B96E351384E1}" presName="desTx" presStyleLbl="alignAccFollowNode1" presStyleIdx="2" presStyleCnt="3">
        <dgm:presLayoutVars>
          <dgm:bulletEnabled val="1"/>
        </dgm:presLayoutVars>
      </dgm:prSet>
      <dgm:spPr/>
    </dgm:pt>
  </dgm:ptLst>
  <dgm:cxnLst>
    <dgm:cxn modelId="{E6129810-EEBD-4F4E-ABD1-4E6BE5897BDD}" type="presOf" srcId="{0B3BA567-3FF6-1349-91D1-6025790C1D21}" destId="{F611EEE3-14CF-FA46-A4C0-B4764B21FF91}" srcOrd="0" destOrd="1" presId="urn:microsoft.com/office/officeart/2005/8/layout/hList1"/>
    <dgm:cxn modelId="{3E131B45-0613-6D43-9BFC-A0B6F1D4E463}" type="presOf" srcId="{59937BFC-7D35-E343-88A5-B96E351384E1}" destId="{F80435DE-4B29-6244-85EA-34CE042287C0}" srcOrd="0" destOrd="0" presId="urn:microsoft.com/office/officeart/2005/8/layout/hList1"/>
    <dgm:cxn modelId="{6E7E7145-7789-9C46-BABB-EE7211A3B410}" type="presOf" srcId="{3B9994E2-FF30-3149-ACB4-922FA758853A}" destId="{AF066B5E-CBC6-4D40-9D6A-5CEE63AC738D}" srcOrd="0" destOrd="0" presId="urn:microsoft.com/office/officeart/2005/8/layout/hList1"/>
    <dgm:cxn modelId="{8C5C2D49-4FC6-4947-88F7-1B7FA97F5CB0}" srcId="{59937BFC-7D35-E343-88A5-B96E351384E1}" destId="{A8F3DA1C-67E9-8D41-9237-95C44F150831}" srcOrd="0" destOrd="0" parTransId="{DC115747-64AF-B14E-8BDC-14E6DA5F6205}" sibTransId="{07FE3AFC-6E80-CF46-AF71-1F4BAF7CC05C}"/>
    <dgm:cxn modelId="{90EDC849-D3E0-2D4B-B5DA-2A0B24BBCA27}" srcId="{30E2319F-6521-9A49-A71F-B3D859200225}" destId="{CF2B12CE-4938-AD40-968B-20FC09B0DC28}" srcOrd="1" destOrd="0" parTransId="{767E1B66-8CD7-6344-A510-4897F6B4CC06}" sibTransId="{677AACF8-F33F-D447-84FE-4E4580CF8B29}"/>
    <dgm:cxn modelId="{5007684C-AEFE-A544-A0A5-E45ADEB445A8}" type="presOf" srcId="{30E2319F-6521-9A49-A71F-B3D859200225}" destId="{53987A01-0D48-4343-A302-3179AABD9C57}" srcOrd="0" destOrd="0" presId="urn:microsoft.com/office/officeart/2005/8/layout/hList1"/>
    <dgm:cxn modelId="{FED71F57-1E77-FD4F-B845-98CDB1F98E42}" srcId="{59937BFC-7D35-E343-88A5-B96E351384E1}" destId="{88CCB64E-06D3-044A-9AE2-069AEFD7A6E8}" srcOrd="1" destOrd="0" parTransId="{8A78AA5A-2B01-CE4F-9DC4-CE39C590AF1A}" sibTransId="{029C94B6-399B-124B-9307-603B0AEB5C0B}"/>
    <dgm:cxn modelId="{7FB0E860-5460-C04F-8446-27818AB712E5}" type="presOf" srcId="{88CCB64E-06D3-044A-9AE2-069AEFD7A6E8}" destId="{135BD3A8-B31E-A243-92AF-A8C0430FCC55}" srcOrd="0" destOrd="1" presId="urn:microsoft.com/office/officeart/2005/8/layout/hList1"/>
    <dgm:cxn modelId="{9ED93D74-511B-9C4C-B2B8-D91707870807}" type="presOf" srcId="{CF2B12CE-4938-AD40-968B-20FC09B0DC28}" destId="{A7B1D94C-510C-2B49-BC49-4C29CAE8E2E9}" srcOrd="0" destOrd="1" presId="urn:microsoft.com/office/officeart/2005/8/layout/hList1"/>
    <dgm:cxn modelId="{0256907C-7222-0643-8068-1CC44D5287BB}" srcId="{0A4E1F1C-28E3-264D-A100-A613E6B02307}" destId="{3B9994E2-FF30-3149-ACB4-922FA758853A}" srcOrd="1" destOrd="0" parTransId="{911E1C64-C9B6-5942-B8C0-3D799F464580}" sibTransId="{11AD5688-DA42-F342-A6CB-CF4B307E69A9}"/>
    <dgm:cxn modelId="{B5C04A9E-1BDB-454C-9D33-5CC7F725C7C7}" srcId="{30E2319F-6521-9A49-A71F-B3D859200225}" destId="{47827F48-2E72-3D45-9BFB-DC3126E6476B}" srcOrd="0" destOrd="0" parTransId="{E464F3CD-DB43-234D-87C4-4A130B1EDCD9}" sibTransId="{7B3769D3-E5A6-9246-990D-FDEBC70E70CC}"/>
    <dgm:cxn modelId="{C66444A2-51F9-4A44-839D-12677FAECEEB}" srcId="{3B9994E2-FF30-3149-ACB4-922FA758853A}" destId="{68AE51E8-6310-8D41-8DF4-FE95C851FA3A}" srcOrd="0" destOrd="0" parTransId="{D59DA47E-8A54-1C4B-88BB-7718A4D39474}" sibTransId="{7346DC0B-E868-3842-988F-CA45CEC3F72C}"/>
    <dgm:cxn modelId="{9B142CAA-50F3-5741-8353-C6210307751D}" srcId="{3B9994E2-FF30-3149-ACB4-922FA758853A}" destId="{0B3BA567-3FF6-1349-91D1-6025790C1D21}" srcOrd="1" destOrd="0" parTransId="{95E0EB19-7CDB-7F4C-9614-DF98D590B72B}" sibTransId="{A91307A8-6480-3F43-841B-61BD94AEC99A}"/>
    <dgm:cxn modelId="{9B6CDDB6-54C6-A74D-9D3D-62D2948EBAB6}" type="presOf" srcId="{0A4E1F1C-28E3-264D-A100-A613E6B02307}" destId="{72B62E59-C83B-394A-B7F4-3EB6D221B836}" srcOrd="0" destOrd="0" presId="urn:microsoft.com/office/officeart/2005/8/layout/hList1"/>
    <dgm:cxn modelId="{99411DBB-FE5B-C441-80E4-EB1BA0224437}" type="presOf" srcId="{47827F48-2E72-3D45-9BFB-DC3126E6476B}" destId="{A7B1D94C-510C-2B49-BC49-4C29CAE8E2E9}" srcOrd="0" destOrd="0" presId="urn:microsoft.com/office/officeart/2005/8/layout/hList1"/>
    <dgm:cxn modelId="{F22116BC-5AA5-FC42-919A-AB20F36BF59F}" srcId="{0A4E1F1C-28E3-264D-A100-A613E6B02307}" destId="{30E2319F-6521-9A49-A71F-B3D859200225}" srcOrd="0" destOrd="0" parTransId="{F48E0F26-5DC8-7E4D-9F9E-914A8548079B}" sibTransId="{A4599833-7849-0748-87E6-7C80D3F1EE56}"/>
    <dgm:cxn modelId="{D9E488C3-4DCF-A14C-A263-3DC6F9EFEA0F}" srcId="{0A4E1F1C-28E3-264D-A100-A613E6B02307}" destId="{59937BFC-7D35-E343-88A5-B96E351384E1}" srcOrd="2" destOrd="0" parTransId="{F4B8778F-D801-3B49-AEAD-86CD6C3DE513}" sibTransId="{AC4F1DCF-F81D-514A-92E7-7814D514F954}"/>
    <dgm:cxn modelId="{D5ADD5D2-E17A-E649-8E38-D7E81828D983}" type="presOf" srcId="{68AE51E8-6310-8D41-8DF4-FE95C851FA3A}" destId="{F611EEE3-14CF-FA46-A4C0-B4764B21FF91}" srcOrd="0" destOrd="0" presId="urn:microsoft.com/office/officeart/2005/8/layout/hList1"/>
    <dgm:cxn modelId="{785BE8EE-E248-A64B-A76D-0497FC0E5247}" type="presOf" srcId="{A8F3DA1C-67E9-8D41-9237-95C44F150831}" destId="{135BD3A8-B31E-A243-92AF-A8C0430FCC55}" srcOrd="0" destOrd="0" presId="urn:microsoft.com/office/officeart/2005/8/layout/hList1"/>
    <dgm:cxn modelId="{0B8F53DA-BA3E-FB4B-AE2D-D0B4C8F36C65}" type="presParOf" srcId="{72B62E59-C83B-394A-B7F4-3EB6D221B836}" destId="{15F80973-F9C2-434A-9235-1CFAAEC09D20}" srcOrd="0" destOrd="0" presId="urn:microsoft.com/office/officeart/2005/8/layout/hList1"/>
    <dgm:cxn modelId="{1AE4CDC7-20A5-074E-A7E4-43E8B02A624C}" type="presParOf" srcId="{15F80973-F9C2-434A-9235-1CFAAEC09D20}" destId="{53987A01-0D48-4343-A302-3179AABD9C57}" srcOrd="0" destOrd="0" presId="urn:microsoft.com/office/officeart/2005/8/layout/hList1"/>
    <dgm:cxn modelId="{36C53639-2A29-0D43-A487-29457E48FA9F}" type="presParOf" srcId="{15F80973-F9C2-434A-9235-1CFAAEC09D20}" destId="{A7B1D94C-510C-2B49-BC49-4C29CAE8E2E9}" srcOrd="1" destOrd="0" presId="urn:microsoft.com/office/officeart/2005/8/layout/hList1"/>
    <dgm:cxn modelId="{5FAC5749-D542-2749-A120-7C7AC28FBEBD}" type="presParOf" srcId="{72B62E59-C83B-394A-B7F4-3EB6D221B836}" destId="{7277B09C-844F-1E47-968F-477AF4CC9ED0}" srcOrd="1" destOrd="0" presId="urn:microsoft.com/office/officeart/2005/8/layout/hList1"/>
    <dgm:cxn modelId="{E666F69C-2654-CA4A-A9CA-E046546B5817}" type="presParOf" srcId="{72B62E59-C83B-394A-B7F4-3EB6D221B836}" destId="{E00E4D5A-FC88-4E43-8B99-78BE2022EFFB}" srcOrd="2" destOrd="0" presId="urn:microsoft.com/office/officeart/2005/8/layout/hList1"/>
    <dgm:cxn modelId="{AB736903-21B1-1F48-985C-A2EF9ABC6935}" type="presParOf" srcId="{E00E4D5A-FC88-4E43-8B99-78BE2022EFFB}" destId="{AF066B5E-CBC6-4D40-9D6A-5CEE63AC738D}" srcOrd="0" destOrd="0" presId="urn:microsoft.com/office/officeart/2005/8/layout/hList1"/>
    <dgm:cxn modelId="{3C767F51-D5D8-1A4E-AFA0-14EBCF49EEF8}" type="presParOf" srcId="{E00E4D5A-FC88-4E43-8B99-78BE2022EFFB}" destId="{F611EEE3-14CF-FA46-A4C0-B4764B21FF91}" srcOrd="1" destOrd="0" presId="urn:microsoft.com/office/officeart/2005/8/layout/hList1"/>
    <dgm:cxn modelId="{3C4A4ADC-556A-AC40-9F94-1508E5B82C45}" type="presParOf" srcId="{72B62E59-C83B-394A-B7F4-3EB6D221B836}" destId="{9D2EF9AC-1A5C-C343-96AD-87C24141A7BD}" srcOrd="3" destOrd="0" presId="urn:microsoft.com/office/officeart/2005/8/layout/hList1"/>
    <dgm:cxn modelId="{2FD94102-5E10-FE4B-9742-6CF505075396}" type="presParOf" srcId="{72B62E59-C83B-394A-B7F4-3EB6D221B836}" destId="{520D3869-DE55-914B-A91C-86FCF0FC86BB}" srcOrd="4" destOrd="0" presId="urn:microsoft.com/office/officeart/2005/8/layout/hList1"/>
    <dgm:cxn modelId="{7D2DDF62-36DF-B147-8EDD-E660E2086C00}" type="presParOf" srcId="{520D3869-DE55-914B-A91C-86FCF0FC86BB}" destId="{F80435DE-4B29-6244-85EA-34CE042287C0}" srcOrd="0" destOrd="0" presId="urn:microsoft.com/office/officeart/2005/8/layout/hList1"/>
    <dgm:cxn modelId="{78DAD83B-CFE3-1945-84FE-9A4BD557BF07}" type="presParOf" srcId="{520D3869-DE55-914B-A91C-86FCF0FC86BB}" destId="{135BD3A8-B31E-A243-92AF-A8C0430FCC5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E778FE-75EF-45F3-B133-76BEF4BF73B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CO"/>
        </a:p>
      </dgm:t>
    </dgm:pt>
    <dgm:pt modelId="{4289740E-AB30-42BC-A9CA-03080A48951C}">
      <dgm:prSet phldrT="[Texto]"/>
      <dgm:spPr>
        <a:solidFill>
          <a:srgbClr val="FF0000"/>
        </a:solidFill>
      </dgm:spPr>
      <dgm:t>
        <a:bodyPr/>
        <a:lstStyle/>
        <a:p>
          <a:r>
            <a:rPr lang="es-CO" dirty="0"/>
            <a:t>Programa de precios</a:t>
          </a:r>
        </a:p>
        <a:p>
          <a:r>
            <a:rPr lang="es-CO" dirty="0"/>
            <a:t>Status Quo</a:t>
          </a:r>
        </a:p>
        <a:p>
          <a:r>
            <a:rPr lang="es-CO" dirty="0"/>
            <a:t>Premium</a:t>
          </a:r>
        </a:p>
      </dgm:t>
    </dgm:pt>
    <dgm:pt modelId="{2CAE79DD-ED1F-4BC4-B985-3FB785593931}" type="parTrans" cxnId="{F0393546-0348-486E-932D-925C038E1605}">
      <dgm:prSet/>
      <dgm:spPr/>
      <dgm:t>
        <a:bodyPr/>
        <a:lstStyle/>
        <a:p>
          <a:endParaRPr lang="es-CO"/>
        </a:p>
      </dgm:t>
    </dgm:pt>
    <dgm:pt modelId="{17740448-9739-4E3D-A7AC-257D8AA070F2}" type="sibTrans" cxnId="{F0393546-0348-486E-932D-925C038E1605}">
      <dgm:prSet/>
      <dgm:spPr/>
      <dgm:t>
        <a:bodyPr/>
        <a:lstStyle/>
        <a:p>
          <a:endParaRPr lang="es-CO"/>
        </a:p>
      </dgm:t>
    </dgm:pt>
    <dgm:pt modelId="{D289A2C8-AEBF-4461-950F-A7B8232D299C}">
      <dgm:prSet phldrT="[Texto]"/>
      <dgm:spPr>
        <a:solidFill>
          <a:srgbClr val="002060"/>
        </a:solidFill>
      </dgm:spPr>
      <dgm:t>
        <a:bodyPr/>
        <a:lstStyle/>
        <a:p>
          <a:r>
            <a:rPr lang="es-CO" dirty="0"/>
            <a:t>Acciones de los competidores</a:t>
          </a:r>
        </a:p>
      </dgm:t>
    </dgm:pt>
    <dgm:pt modelId="{39D5DE45-091F-477F-B829-95A1B291793A}" type="parTrans" cxnId="{7028E8D7-7E99-42AB-9F19-F10685B87A50}">
      <dgm:prSet/>
      <dgm:spPr/>
      <dgm:t>
        <a:bodyPr/>
        <a:lstStyle/>
        <a:p>
          <a:endParaRPr lang="es-CO"/>
        </a:p>
      </dgm:t>
    </dgm:pt>
    <dgm:pt modelId="{710A2057-96B4-4AB8-9B53-E09A2FF48CF2}" type="sibTrans" cxnId="{7028E8D7-7E99-42AB-9F19-F10685B87A50}">
      <dgm:prSet/>
      <dgm:spPr/>
      <dgm:t>
        <a:bodyPr/>
        <a:lstStyle/>
        <a:p>
          <a:endParaRPr lang="es-CO"/>
        </a:p>
      </dgm:t>
    </dgm:pt>
    <dgm:pt modelId="{CA070218-696A-4C7A-8BB1-76DEF8C1CE87}">
      <dgm:prSet phldrT="[Texto]"/>
      <dgm:spPr>
        <a:solidFill>
          <a:schemeClr val="accent1"/>
        </a:solidFill>
      </dgm:spPr>
      <dgm:t>
        <a:bodyPr/>
        <a:lstStyle/>
        <a:p>
          <a:r>
            <a:rPr lang="es-CO" dirty="0"/>
            <a:t>Análisis del punto de equilibrio</a:t>
          </a:r>
        </a:p>
      </dgm:t>
    </dgm:pt>
    <dgm:pt modelId="{A08482C2-3F05-4063-8B94-DB96FA81A3D8}" type="parTrans" cxnId="{ED6894ED-5DAC-4D63-BB5B-48B6CD333088}">
      <dgm:prSet/>
      <dgm:spPr/>
      <dgm:t>
        <a:bodyPr/>
        <a:lstStyle/>
        <a:p>
          <a:endParaRPr lang="es-CO"/>
        </a:p>
      </dgm:t>
    </dgm:pt>
    <dgm:pt modelId="{784B16FA-0A56-4FC8-9E15-BED4118624FF}" type="sibTrans" cxnId="{ED6894ED-5DAC-4D63-BB5B-48B6CD333088}">
      <dgm:prSet/>
      <dgm:spPr/>
      <dgm:t>
        <a:bodyPr/>
        <a:lstStyle/>
        <a:p>
          <a:endParaRPr lang="es-CO"/>
        </a:p>
      </dgm:t>
    </dgm:pt>
    <dgm:pt modelId="{4686C58C-4735-4426-B444-F1318BF608CC}">
      <dgm:prSet phldrT="[Texto]"/>
      <dgm:spPr/>
      <dgm:t>
        <a:bodyPr/>
        <a:lstStyle/>
        <a:p>
          <a:r>
            <a:rPr lang="es-CO" dirty="0"/>
            <a:t>Costos</a:t>
          </a:r>
        </a:p>
      </dgm:t>
    </dgm:pt>
    <dgm:pt modelId="{92343C18-60C6-4784-BBA3-D932AA426710}" type="parTrans" cxnId="{0CE0B199-498A-42DA-B57B-11B68138DE6F}">
      <dgm:prSet/>
      <dgm:spPr/>
      <dgm:t>
        <a:bodyPr/>
        <a:lstStyle/>
        <a:p>
          <a:endParaRPr lang="es-CO"/>
        </a:p>
      </dgm:t>
    </dgm:pt>
    <dgm:pt modelId="{A539282B-473F-463C-BC16-9C24D6400E9D}" type="sibTrans" cxnId="{0CE0B199-498A-42DA-B57B-11B68138DE6F}">
      <dgm:prSet/>
      <dgm:spPr/>
      <dgm:t>
        <a:bodyPr/>
        <a:lstStyle/>
        <a:p>
          <a:endParaRPr lang="es-CO"/>
        </a:p>
      </dgm:t>
    </dgm:pt>
    <dgm:pt modelId="{8DA691A7-BBA3-4CED-BB3B-CB4840D528B9}">
      <dgm:prSet phldrT="[Texto]"/>
      <dgm:spPr>
        <a:solidFill>
          <a:srgbClr val="7030A0"/>
        </a:solidFill>
      </dgm:spPr>
      <dgm:t>
        <a:bodyPr/>
        <a:lstStyle/>
        <a:p>
          <a:r>
            <a:rPr lang="es-CO" dirty="0"/>
            <a:t>Elasticidad de la demanda y la oferta</a:t>
          </a:r>
        </a:p>
      </dgm:t>
    </dgm:pt>
    <dgm:pt modelId="{17881EBF-0929-4A79-BC36-6F74FA3678D9}" type="parTrans" cxnId="{72BD9535-46C0-4DB8-8067-1B40703AA336}">
      <dgm:prSet/>
      <dgm:spPr/>
      <dgm:t>
        <a:bodyPr/>
        <a:lstStyle/>
        <a:p>
          <a:endParaRPr lang="es-CO"/>
        </a:p>
      </dgm:t>
    </dgm:pt>
    <dgm:pt modelId="{F3EFD6AF-E2CE-417C-ACAE-CC4D82CBF45E}" type="sibTrans" cxnId="{72BD9535-46C0-4DB8-8067-1B40703AA336}">
      <dgm:prSet/>
      <dgm:spPr/>
      <dgm:t>
        <a:bodyPr/>
        <a:lstStyle/>
        <a:p>
          <a:endParaRPr lang="es-CO"/>
        </a:p>
      </dgm:t>
    </dgm:pt>
    <dgm:pt modelId="{11904FDC-183C-4FA9-B53F-363765232478}">
      <dgm:prSet phldrT="[Texto]"/>
      <dgm:spPr>
        <a:solidFill>
          <a:srgbClr val="002060"/>
        </a:solidFill>
      </dgm:spPr>
      <dgm:t>
        <a:bodyPr/>
        <a:lstStyle/>
        <a:p>
          <a:r>
            <a:rPr lang="es-CO" dirty="0"/>
            <a:t>Contribución para lograr la estrategia de marketing</a:t>
          </a:r>
        </a:p>
      </dgm:t>
    </dgm:pt>
    <dgm:pt modelId="{C6F5BB29-EBA8-4CC3-AF50-8DE82D483EA1}" type="parTrans" cxnId="{30080D46-416F-4CF8-924C-BB9C47571717}">
      <dgm:prSet/>
      <dgm:spPr/>
      <dgm:t>
        <a:bodyPr/>
        <a:lstStyle/>
        <a:p>
          <a:endParaRPr lang="es-CO"/>
        </a:p>
      </dgm:t>
    </dgm:pt>
    <dgm:pt modelId="{92E2EE49-D2FD-46DC-96B9-94C426D13A6B}" type="sibTrans" cxnId="{30080D46-416F-4CF8-924C-BB9C47571717}">
      <dgm:prSet/>
      <dgm:spPr/>
      <dgm:t>
        <a:bodyPr/>
        <a:lstStyle/>
        <a:p>
          <a:endParaRPr lang="es-CO"/>
        </a:p>
      </dgm:t>
    </dgm:pt>
    <dgm:pt modelId="{D1781ED7-88C7-4325-994C-4A7ECB1E9E8A}" type="pres">
      <dgm:prSet presAssocID="{3AE778FE-75EF-45F3-B133-76BEF4BF73BB}" presName="diagram" presStyleCnt="0">
        <dgm:presLayoutVars>
          <dgm:dir/>
          <dgm:resizeHandles val="exact"/>
        </dgm:presLayoutVars>
      </dgm:prSet>
      <dgm:spPr/>
    </dgm:pt>
    <dgm:pt modelId="{17A1C0A9-0086-43D2-9D5E-464E3D50D1DF}" type="pres">
      <dgm:prSet presAssocID="{4289740E-AB30-42BC-A9CA-03080A48951C}" presName="node" presStyleLbl="node1" presStyleIdx="0" presStyleCnt="6">
        <dgm:presLayoutVars>
          <dgm:bulletEnabled val="1"/>
        </dgm:presLayoutVars>
      </dgm:prSet>
      <dgm:spPr/>
    </dgm:pt>
    <dgm:pt modelId="{7C2DB3AC-5D52-42AA-A1A0-5DF2E28C47A7}" type="pres">
      <dgm:prSet presAssocID="{17740448-9739-4E3D-A7AC-257D8AA070F2}" presName="sibTrans" presStyleCnt="0"/>
      <dgm:spPr/>
    </dgm:pt>
    <dgm:pt modelId="{2A05003F-F512-4092-BB1C-7A1C51BAF9EE}" type="pres">
      <dgm:prSet presAssocID="{D289A2C8-AEBF-4461-950F-A7B8232D299C}" presName="node" presStyleLbl="node1" presStyleIdx="1" presStyleCnt="6">
        <dgm:presLayoutVars>
          <dgm:bulletEnabled val="1"/>
        </dgm:presLayoutVars>
      </dgm:prSet>
      <dgm:spPr/>
    </dgm:pt>
    <dgm:pt modelId="{C6480E1D-A40B-4C6A-B6EA-E29C53E14B08}" type="pres">
      <dgm:prSet presAssocID="{710A2057-96B4-4AB8-9B53-E09A2FF48CF2}" presName="sibTrans" presStyleCnt="0"/>
      <dgm:spPr/>
    </dgm:pt>
    <dgm:pt modelId="{BBDFCDBA-67B5-4AC4-A70F-6A755A267CC1}" type="pres">
      <dgm:prSet presAssocID="{CA070218-696A-4C7A-8BB1-76DEF8C1CE87}" presName="node" presStyleLbl="node1" presStyleIdx="2" presStyleCnt="6">
        <dgm:presLayoutVars>
          <dgm:bulletEnabled val="1"/>
        </dgm:presLayoutVars>
      </dgm:prSet>
      <dgm:spPr/>
    </dgm:pt>
    <dgm:pt modelId="{1991F4B9-EA4D-47A7-837B-93982455950F}" type="pres">
      <dgm:prSet presAssocID="{784B16FA-0A56-4FC8-9E15-BED4118624FF}" presName="sibTrans" presStyleCnt="0"/>
      <dgm:spPr/>
    </dgm:pt>
    <dgm:pt modelId="{F8E39F61-0FCA-4544-B0E1-6A32BA85B571}" type="pres">
      <dgm:prSet presAssocID="{4686C58C-4735-4426-B444-F1318BF608CC}" presName="node" presStyleLbl="node1" presStyleIdx="3" presStyleCnt="6">
        <dgm:presLayoutVars>
          <dgm:bulletEnabled val="1"/>
        </dgm:presLayoutVars>
      </dgm:prSet>
      <dgm:spPr/>
    </dgm:pt>
    <dgm:pt modelId="{FF0FBB97-8433-43F0-8BA9-DB4AD502CD27}" type="pres">
      <dgm:prSet presAssocID="{A539282B-473F-463C-BC16-9C24D6400E9D}" presName="sibTrans" presStyleCnt="0"/>
      <dgm:spPr/>
    </dgm:pt>
    <dgm:pt modelId="{D4C94E14-FD26-4438-811D-21433D75FCAC}" type="pres">
      <dgm:prSet presAssocID="{11904FDC-183C-4FA9-B53F-363765232478}" presName="node" presStyleLbl="node1" presStyleIdx="4" presStyleCnt="6">
        <dgm:presLayoutVars>
          <dgm:bulletEnabled val="1"/>
        </dgm:presLayoutVars>
      </dgm:prSet>
      <dgm:spPr/>
    </dgm:pt>
    <dgm:pt modelId="{6CBA915D-1AF7-4967-9EB9-1298BC1599AA}" type="pres">
      <dgm:prSet presAssocID="{92E2EE49-D2FD-46DC-96B9-94C426D13A6B}" presName="sibTrans" presStyleCnt="0"/>
      <dgm:spPr/>
    </dgm:pt>
    <dgm:pt modelId="{68296438-4741-490E-B3AB-394F3082F601}" type="pres">
      <dgm:prSet presAssocID="{8DA691A7-BBA3-4CED-BB3B-CB4840D528B9}" presName="node" presStyleLbl="node1" presStyleIdx="5" presStyleCnt="6">
        <dgm:presLayoutVars>
          <dgm:bulletEnabled val="1"/>
        </dgm:presLayoutVars>
      </dgm:prSet>
      <dgm:spPr/>
    </dgm:pt>
  </dgm:ptLst>
  <dgm:cxnLst>
    <dgm:cxn modelId="{2E57230A-7FF6-4E78-8857-08DBE071977F}" type="presOf" srcId="{8DA691A7-BBA3-4CED-BB3B-CB4840D528B9}" destId="{68296438-4741-490E-B3AB-394F3082F601}" srcOrd="0" destOrd="0" presId="urn:microsoft.com/office/officeart/2005/8/layout/default"/>
    <dgm:cxn modelId="{AFEC900F-B457-48C0-92C1-0F3F79E44573}" type="presOf" srcId="{CA070218-696A-4C7A-8BB1-76DEF8C1CE87}" destId="{BBDFCDBA-67B5-4AC4-A70F-6A755A267CC1}" srcOrd="0" destOrd="0" presId="urn:microsoft.com/office/officeart/2005/8/layout/default"/>
    <dgm:cxn modelId="{67BCA218-9989-405E-9FE4-837D82AAAEB1}" type="presOf" srcId="{3AE778FE-75EF-45F3-B133-76BEF4BF73BB}" destId="{D1781ED7-88C7-4325-994C-4A7ECB1E9E8A}" srcOrd="0" destOrd="0" presId="urn:microsoft.com/office/officeart/2005/8/layout/default"/>
    <dgm:cxn modelId="{72BD9535-46C0-4DB8-8067-1B40703AA336}" srcId="{3AE778FE-75EF-45F3-B133-76BEF4BF73BB}" destId="{8DA691A7-BBA3-4CED-BB3B-CB4840D528B9}" srcOrd="5" destOrd="0" parTransId="{17881EBF-0929-4A79-BC36-6F74FA3678D9}" sibTransId="{F3EFD6AF-E2CE-417C-ACAE-CC4D82CBF45E}"/>
    <dgm:cxn modelId="{6059E641-5FCD-4BA0-A3ED-96AC271A79DE}" type="presOf" srcId="{D289A2C8-AEBF-4461-950F-A7B8232D299C}" destId="{2A05003F-F512-4092-BB1C-7A1C51BAF9EE}" srcOrd="0" destOrd="0" presId="urn:microsoft.com/office/officeart/2005/8/layout/default"/>
    <dgm:cxn modelId="{30080D46-416F-4CF8-924C-BB9C47571717}" srcId="{3AE778FE-75EF-45F3-B133-76BEF4BF73BB}" destId="{11904FDC-183C-4FA9-B53F-363765232478}" srcOrd="4" destOrd="0" parTransId="{C6F5BB29-EBA8-4CC3-AF50-8DE82D483EA1}" sibTransId="{92E2EE49-D2FD-46DC-96B9-94C426D13A6B}"/>
    <dgm:cxn modelId="{F0393546-0348-486E-932D-925C038E1605}" srcId="{3AE778FE-75EF-45F3-B133-76BEF4BF73BB}" destId="{4289740E-AB30-42BC-A9CA-03080A48951C}" srcOrd="0" destOrd="0" parTransId="{2CAE79DD-ED1F-4BC4-B985-3FB785593931}" sibTransId="{17740448-9739-4E3D-A7AC-257D8AA070F2}"/>
    <dgm:cxn modelId="{0CE0B199-498A-42DA-B57B-11B68138DE6F}" srcId="{3AE778FE-75EF-45F3-B133-76BEF4BF73BB}" destId="{4686C58C-4735-4426-B444-F1318BF608CC}" srcOrd="3" destOrd="0" parTransId="{92343C18-60C6-4784-BBA3-D932AA426710}" sibTransId="{A539282B-473F-463C-BC16-9C24D6400E9D}"/>
    <dgm:cxn modelId="{55C5F8A8-7AFA-402A-BEF3-5393A903486C}" type="presOf" srcId="{4686C58C-4735-4426-B444-F1318BF608CC}" destId="{F8E39F61-0FCA-4544-B0E1-6A32BA85B571}" srcOrd="0" destOrd="0" presId="urn:microsoft.com/office/officeart/2005/8/layout/default"/>
    <dgm:cxn modelId="{BD4F11C8-9538-4837-8A30-7B8C46FFA50C}" type="presOf" srcId="{4289740E-AB30-42BC-A9CA-03080A48951C}" destId="{17A1C0A9-0086-43D2-9D5E-464E3D50D1DF}" srcOrd="0" destOrd="0" presId="urn:microsoft.com/office/officeart/2005/8/layout/default"/>
    <dgm:cxn modelId="{7028E8D7-7E99-42AB-9F19-F10685B87A50}" srcId="{3AE778FE-75EF-45F3-B133-76BEF4BF73BB}" destId="{D289A2C8-AEBF-4461-950F-A7B8232D299C}" srcOrd="1" destOrd="0" parTransId="{39D5DE45-091F-477F-B829-95A1B291793A}" sibTransId="{710A2057-96B4-4AB8-9B53-E09A2FF48CF2}"/>
    <dgm:cxn modelId="{ED6894ED-5DAC-4D63-BB5B-48B6CD333088}" srcId="{3AE778FE-75EF-45F3-B133-76BEF4BF73BB}" destId="{CA070218-696A-4C7A-8BB1-76DEF8C1CE87}" srcOrd="2" destOrd="0" parTransId="{A08482C2-3F05-4063-8B94-DB96FA81A3D8}" sibTransId="{784B16FA-0A56-4FC8-9E15-BED4118624FF}"/>
    <dgm:cxn modelId="{92A51EFC-375C-45AE-8072-F906D3AF400C}" type="presOf" srcId="{11904FDC-183C-4FA9-B53F-363765232478}" destId="{D4C94E14-FD26-4438-811D-21433D75FCAC}" srcOrd="0" destOrd="0" presId="urn:microsoft.com/office/officeart/2005/8/layout/default"/>
    <dgm:cxn modelId="{457669E2-A514-4BDE-8CDA-E45E348CE125}" type="presParOf" srcId="{D1781ED7-88C7-4325-994C-4A7ECB1E9E8A}" destId="{17A1C0A9-0086-43D2-9D5E-464E3D50D1DF}" srcOrd="0" destOrd="0" presId="urn:microsoft.com/office/officeart/2005/8/layout/default"/>
    <dgm:cxn modelId="{93C7E333-F89D-479F-BCF9-291C277DE345}" type="presParOf" srcId="{D1781ED7-88C7-4325-994C-4A7ECB1E9E8A}" destId="{7C2DB3AC-5D52-42AA-A1A0-5DF2E28C47A7}" srcOrd="1" destOrd="0" presId="urn:microsoft.com/office/officeart/2005/8/layout/default"/>
    <dgm:cxn modelId="{FA83A0E1-40CD-45B2-B70C-C070D469A647}" type="presParOf" srcId="{D1781ED7-88C7-4325-994C-4A7ECB1E9E8A}" destId="{2A05003F-F512-4092-BB1C-7A1C51BAF9EE}" srcOrd="2" destOrd="0" presId="urn:microsoft.com/office/officeart/2005/8/layout/default"/>
    <dgm:cxn modelId="{7AFACA20-E307-4113-A681-B41BAEB3CD0C}" type="presParOf" srcId="{D1781ED7-88C7-4325-994C-4A7ECB1E9E8A}" destId="{C6480E1D-A40B-4C6A-B6EA-E29C53E14B08}" srcOrd="3" destOrd="0" presId="urn:microsoft.com/office/officeart/2005/8/layout/default"/>
    <dgm:cxn modelId="{A97EE7F5-F97C-4CD6-81B1-B84780F9E4AA}" type="presParOf" srcId="{D1781ED7-88C7-4325-994C-4A7ECB1E9E8A}" destId="{BBDFCDBA-67B5-4AC4-A70F-6A755A267CC1}" srcOrd="4" destOrd="0" presId="urn:microsoft.com/office/officeart/2005/8/layout/default"/>
    <dgm:cxn modelId="{5E302DFF-23B7-4049-B17B-1E6AA547CD47}" type="presParOf" srcId="{D1781ED7-88C7-4325-994C-4A7ECB1E9E8A}" destId="{1991F4B9-EA4D-47A7-837B-93982455950F}" srcOrd="5" destOrd="0" presId="urn:microsoft.com/office/officeart/2005/8/layout/default"/>
    <dgm:cxn modelId="{834EF336-6DEA-4F0E-AABC-BC849C3DB9EF}" type="presParOf" srcId="{D1781ED7-88C7-4325-994C-4A7ECB1E9E8A}" destId="{F8E39F61-0FCA-4544-B0E1-6A32BA85B571}" srcOrd="6" destOrd="0" presId="urn:microsoft.com/office/officeart/2005/8/layout/default"/>
    <dgm:cxn modelId="{45F100CE-013D-48F3-B4FC-13370C0190EA}" type="presParOf" srcId="{D1781ED7-88C7-4325-994C-4A7ECB1E9E8A}" destId="{FF0FBB97-8433-43F0-8BA9-DB4AD502CD27}" srcOrd="7" destOrd="0" presId="urn:microsoft.com/office/officeart/2005/8/layout/default"/>
    <dgm:cxn modelId="{785360B8-A96D-4B20-A932-FB16E9CDACC5}" type="presParOf" srcId="{D1781ED7-88C7-4325-994C-4A7ECB1E9E8A}" destId="{D4C94E14-FD26-4438-811D-21433D75FCAC}" srcOrd="8" destOrd="0" presId="urn:microsoft.com/office/officeart/2005/8/layout/default"/>
    <dgm:cxn modelId="{E6BFFBD9-580F-42AB-903C-AACB1C810929}" type="presParOf" srcId="{D1781ED7-88C7-4325-994C-4A7ECB1E9E8A}" destId="{6CBA915D-1AF7-4967-9EB9-1298BC1599AA}" srcOrd="9" destOrd="0" presId="urn:microsoft.com/office/officeart/2005/8/layout/default"/>
    <dgm:cxn modelId="{EEB89CAE-2470-4FAE-B1D8-F4207AFC9E4E}" type="presParOf" srcId="{D1781ED7-88C7-4325-994C-4A7ECB1E9E8A}" destId="{68296438-4741-490E-B3AB-394F3082F60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F23D70-95B7-406E-B7C4-17F102379B9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80EE7E66-DA13-4961-ADA7-B009739FD43D}">
      <dgm:prSet/>
      <dgm:spPr/>
      <dgm:t>
        <a:bodyPr/>
        <a:lstStyle/>
        <a:p>
          <a:pPr rtl="0"/>
          <a:r>
            <a:rPr lang="es-ES" b="1"/>
            <a:t>Efectos Directos: </a:t>
          </a:r>
          <a:r>
            <a:rPr lang="es-ES"/>
            <a:t>Respuesta durante e inmediatamente posterior a la campaña, hoy e día toma mayor importancia con los medios digitales, SEO, SEM, redes sociales, en donde se busca conseguir prospectos o generar ventas a través de modelos de comercio electrónico. </a:t>
          </a:r>
        </a:p>
      </dgm:t>
    </dgm:pt>
    <dgm:pt modelId="{8D9108AD-8999-412A-98FC-789C2157FE06}" type="parTrans" cxnId="{FE3677B1-CA61-4577-807F-CA144712120F}">
      <dgm:prSet/>
      <dgm:spPr/>
      <dgm:t>
        <a:bodyPr/>
        <a:lstStyle/>
        <a:p>
          <a:endParaRPr lang="es-ES"/>
        </a:p>
      </dgm:t>
    </dgm:pt>
    <dgm:pt modelId="{337C6DFD-9AD6-4401-BCCA-FF2D45F34720}" type="sibTrans" cxnId="{FE3677B1-CA61-4577-807F-CA144712120F}">
      <dgm:prSet/>
      <dgm:spPr/>
      <dgm:t>
        <a:bodyPr/>
        <a:lstStyle/>
        <a:p>
          <a:endParaRPr lang="es-ES"/>
        </a:p>
      </dgm:t>
    </dgm:pt>
    <dgm:pt modelId="{01BB020A-2053-46D5-84FA-D7131EBF0E35}">
      <dgm:prSet/>
      <dgm:spPr/>
      <dgm:t>
        <a:bodyPr/>
        <a:lstStyle/>
        <a:p>
          <a:pPr rtl="0"/>
          <a:r>
            <a:rPr lang="es-ES" b="1"/>
            <a:t>Efectos de corto plazo</a:t>
          </a:r>
          <a:r>
            <a:rPr lang="es-ES"/>
            <a:t>: Relacionados con la respuesta obtenida frente a una o más publicidades durante una campaña, normalmente un período de un año es necesario para notar los efectos. Normalmente tienen que ver con campañas de branding, dar a conocer los beneficios y las características y generar vínculos emocionales. </a:t>
          </a:r>
        </a:p>
      </dgm:t>
    </dgm:pt>
    <dgm:pt modelId="{F8245FF8-B4E3-4000-A552-D027E72D5A1A}" type="parTrans" cxnId="{7427C38F-1A43-486E-89BB-8A846B28875E}">
      <dgm:prSet/>
      <dgm:spPr/>
      <dgm:t>
        <a:bodyPr/>
        <a:lstStyle/>
        <a:p>
          <a:endParaRPr lang="es-ES"/>
        </a:p>
      </dgm:t>
    </dgm:pt>
    <dgm:pt modelId="{9DDA8D3F-A828-4CED-808F-9D5A5FE8B63B}" type="sibTrans" cxnId="{7427C38F-1A43-486E-89BB-8A846B28875E}">
      <dgm:prSet/>
      <dgm:spPr/>
      <dgm:t>
        <a:bodyPr/>
        <a:lstStyle/>
        <a:p>
          <a:endParaRPr lang="es-ES"/>
        </a:p>
      </dgm:t>
    </dgm:pt>
    <dgm:pt modelId="{6EE791C2-ED97-4D1A-96D3-666C22DBD4F7}">
      <dgm:prSet/>
      <dgm:spPr/>
      <dgm:t>
        <a:bodyPr/>
        <a:lstStyle/>
        <a:p>
          <a:pPr rtl="0"/>
          <a:r>
            <a:rPr lang="es-ES" b="1"/>
            <a:t>Efectos de largo plazo: </a:t>
          </a:r>
          <a:r>
            <a:rPr lang="es-ES"/>
            <a:t>es el resultado de la acumulación de efectos de corto plazo, que son el resultado de exposiciones de diferentes campañas para la marca a lo largo de los años. Es la construcción del equity de la marca en el larfo plazo a través de múltiples campañas. </a:t>
          </a:r>
        </a:p>
      </dgm:t>
    </dgm:pt>
    <dgm:pt modelId="{EFF7CDAC-A62F-4A04-88BD-DA8007CA9196}" type="parTrans" cxnId="{4F5674DF-A6CC-4933-8E11-9F6A8B58A6F4}">
      <dgm:prSet/>
      <dgm:spPr/>
      <dgm:t>
        <a:bodyPr/>
        <a:lstStyle/>
        <a:p>
          <a:endParaRPr lang="es-ES"/>
        </a:p>
      </dgm:t>
    </dgm:pt>
    <dgm:pt modelId="{8AE68070-95B6-425E-87D3-8FC0D2CB19AE}" type="sibTrans" cxnId="{4F5674DF-A6CC-4933-8E11-9F6A8B58A6F4}">
      <dgm:prSet/>
      <dgm:spPr/>
      <dgm:t>
        <a:bodyPr/>
        <a:lstStyle/>
        <a:p>
          <a:endParaRPr lang="es-ES"/>
        </a:p>
      </dgm:t>
    </dgm:pt>
    <dgm:pt modelId="{C51C3CD0-4AA8-4330-866A-CE1FC333E387}" type="pres">
      <dgm:prSet presAssocID="{BDF23D70-95B7-406E-B7C4-17F102379B9D}" presName="linearFlow" presStyleCnt="0">
        <dgm:presLayoutVars>
          <dgm:dir/>
          <dgm:resizeHandles val="exact"/>
        </dgm:presLayoutVars>
      </dgm:prSet>
      <dgm:spPr/>
    </dgm:pt>
    <dgm:pt modelId="{AFFBF7C2-D178-44D6-BD23-0651153A8304}" type="pres">
      <dgm:prSet presAssocID="{80EE7E66-DA13-4961-ADA7-B009739FD43D}" presName="composite" presStyleCnt="0"/>
      <dgm:spPr/>
    </dgm:pt>
    <dgm:pt modelId="{CAF7DE60-9FF4-4622-BC7F-69D92D1D542B}" type="pres">
      <dgm:prSet presAssocID="{80EE7E66-DA13-4961-ADA7-B009739FD43D}"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4BCE1275-EFCF-4FA0-A3E7-9B5C088D7678}" type="pres">
      <dgm:prSet presAssocID="{80EE7E66-DA13-4961-ADA7-B009739FD43D}" presName="txShp" presStyleLbl="node1" presStyleIdx="0" presStyleCnt="3">
        <dgm:presLayoutVars>
          <dgm:bulletEnabled val="1"/>
        </dgm:presLayoutVars>
      </dgm:prSet>
      <dgm:spPr/>
    </dgm:pt>
    <dgm:pt modelId="{08FA6E2F-033B-404B-9546-59714F6ADC18}" type="pres">
      <dgm:prSet presAssocID="{337C6DFD-9AD6-4401-BCCA-FF2D45F34720}" presName="spacing" presStyleCnt="0"/>
      <dgm:spPr/>
    </dgm:pt>
    <dgm:pt modelId="{4578D4FF-8EDA-4A40-84E2-6809DAAFCDBD}" type="pres">
      <dgm:prSet presAssocID="{01BB020A-2053-46D5-84FA-D7131EBF0E35}" presName="composite" presStyleCnt="0"/>
      <dgm:spPr/>
    </dgm:pt>
    <dgm:pt modelId="{9C353280-A7F5-4476-B616-F8A8AE4FB9BB}" type="pres">
      <dgm:prSet presAssocID="{01BB020A-2053-46D5-84FA-D7131EBF0E3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25D96FA2-BA1A-4E1A-AE21-8083299D9C89}" type="pres">
      <dgm:prSet presAssocID="{01BB020A-2053-46D5-84FA-D7131EBF0E35}" presName="txShp" presStyleLbl="node1" presStyleIdx="1" presStyleCnt="3">
        <dgm:presLayoutVars>
          <dgm:bulletEnabled val="1"/>
        </dgm:presLayoutVars>
      </dgm:prSet>
      <dgm:spPr/>
    </dgm:pt>
    <dgm:pt modelId="{A4810E5C-F662-4AFE-AD4A-69C68DC07EAF}" type="pres">
      <dgm:prSet presAssocID="{9DDA8D3F-A828-4CED-808F-9D5A5FE8B63B}" presName="spacing" presStyleCnt="0"/>
      <dgm:spPr/>
    </dgm:pt>
    <dgm:pt modelId="{BDFF6907-E61F-46C5-87C3-EF8E7224D20C}" type="pres">
      <dgm:prSet presAssocID="{6EE791C2-ED97-4D1A-96D3-666C22DBD4F7}" presName="composite" presStyleCnt="0"/>
      <dgm:spPr/>
    </dgm:pt>
    <dgm:pt modelId="{B5B6383A-8D43-4878-97EA-A906EA283453}" type="pres">
      <dgm:prSet presAssocID="{6EE791C2-ED97-4D1A-96D3-666C22DBD4F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dgm:spPr>
    </dgm:pt>
    <dgm:pt modelId="{89E3D4F4-DC34-4063-9AE7-25998377E5F6}" type="pres">
      <dgm:prSet presAssocID="{6EE791C2-ED97-4D1A-96D3-666C22DBD4F7}" presName="txShp" presStyleLbl="node1" presStyleIdx="2" presStyleCnt="3">
        <dgm:presLayoutVars>
          <dgm:bulletEnabled val="1"/>
        </dgm:presLayoutVars>
      </dgm:prSet>
      <dgm:spPr/>
    </dgm:pt>
  </dgm:ptLst>
  <dgm:cxnLst>
    <dgm:cxn modelId="{DD559643-1E42-4AA9-A36D-E9D5B0720BD3}" type="presOf" srcId="{BDF23D70-95B7-406E-B7C4-17F102379B9D}" destId="{C51C3CD0-4AA8-4330-866A-CE1FC333E387}" srcOrd="0" destOrd="0" presId="urn:microsoft.com/office/officeart/2005/8/layout/vList3"/>
    <dgm:cxn modelId="{B42DAB8B-800B-4A01-B052-9BA7380D3B0D}" type="presOf" srcId="{01BB020A-2053-46D5-84FA-D7131EBF0E35}" destId="{25D96FA2-BA1A-4E1A-AE21-8083299D9C89}" srcOrd="0" destOrd="0" presId="urn:microsoft.com/office/officeart/2005/8/layout/vList3"/>
    <dgm:cxn modelId="{7427C38F-1A43-486E-89BB-8A846B28875E}" srcId="{BDF23D70-95B7-406E-B7C4-17F102379B9D}" destId="{01BB020A-2053-46D5-84FA-D7131EBF0E35}" srcOrd="1" destOrd="0" parTransId="{F8245FF8-B4E3-4000-A552-D027E72D5A1A}" sibTransId="{9DDA8D3F-A828-4CED-808F-9D5A5FE8B63B}"/>
    <dgm:cxn modelId="{FE3677B1-CA61-4577-807F-CA144712120F}" srcId="{BDF23D70-95B7-406E-B7C4-17F102379B9D}" destId="{80EE7E66-DA13-4961-ADA7-B009739FD43D}" srcOrd="0" destOrd="0" parTransId="{8D9108AD-8999-412A-98FC-789C2157FE06}" sibTransId="{337C6DFD-9AD6-4401-BCCA-FF2D45F34720}"/>
    <dgm:cxn modelId="{4F5674DF-A6CC-4933-8E11-9F6A8B58A6F4}" srcId="{BDF23D70-95B7-406E-B7C4-17F102379B9D}" destId="{6EE791C2-ED97-4D1A-96D3-666C22DBD4F7}" srcOrd="2" destOrd="0" parTransId="{EFF7CDAC-A62F-4A04-88BD-DA8007CA9196}" sibTransId="{8AE68070-95B6-425E-87D3-8FC0D2CB19AE}"/>
    <dgm:cxn modelId="{D221DDE5-E335-4930-A59C-1A1B4DB904F6}" type="presOf" srcId="{80EE7E66-DA13-4961-ADA7-B009739FD43D}" destId="{4BCE1275-EFCF-4FA0-A3E7-9B5C088D7678}" srcOrd="0" destOrd="0" presId="urn:microsoft.com/office/officeart/2005/8/layout/vList3"/>
    <dgm:cxn modelId="{8EAC69F5-31B7-49F6-B071-7DF22D11DFD6}" type="presOf" srcId="{6EE791C2-ED97-4D1A-96D3-666C22DBD4F7}" destId="{89E3D4F4-DC34-4063-9AE7-25998377E5F6}" srcOrd="0" destOrd="0" presId="urn:microsoft.com/office/officeart/2005/8/layout/vList3"/>
    <dgm:cxn modelId="{C1CD2AAA-6B7E-4D52-A11C-52261AD5C818}" type="presParOf" srcId="{C51C3CD0-4AA8-4330-866A-CE1FC333E387}" destId="{AFFBF7C2-D178-44D6-BD23-0651153A8304}" srcOrd="0" destOrd="0" presId="urn:microsoft.com/office/officeart/2005/8/layout/vList3"/>
    <dgm:cxn modelId="{83A72AAE-1745-45DD-9CC3-F12475C4B62D}" type="presParOf" srcId="{AFFBF7C2-D178-44D6-BD23-0651153A8304}" destId="{CAF7DE60-9FF4-4622-BC7F-69D92D1D542B}" srcOrd="0" destOrd="0" presId="urn:microsoft.com/office/officeart/2005/8/layout/vList3"/>
    <dgm:cxn modelId="{6916D73F-FFF2-4BA0-80F5-A137402B6110}" type="presParOf" srcId="{AFFBF7C2-D178-44D6-BD23-0651153A8304}" destId="{4BCE1275-EFCF-4FA0-A3E7-9B5C088D7678}" srcOrd="1" destOrd="0" presId="urn:microsoft.com/office/officeart/2005/8/layout/vList3"/>
    <dgm:cxn modelId="{3D245D5A-8A1D-48F3-870A-0069A4D5A2D7}" type="presParOf" srcId="{C51C3CD0-4AA8-4330-866A-CE1FC333E387}" destId="{08FA6E2F-033B-404B-9546-59714F6ADC18}" srcOrd="1" destOrd="0" presId="urn:microsoft.com/office/officeart/2005/8/layout/vList3"/>
    <dgm:cxn modelId="{8BC1F0EB-62E1-461D-BD16-B7C3194B90C1}" type="presParOf" srcId="{C51C3CD0-4AA8-4330-866A-CE1FC333E387}" destId="{4578D4FF-8EDA-4A40-84E2-6809DAAFCDBD}" srcOrd="2" destOrd="0" presId="urn:microsoft.com/office/officeart/2005/8/layout/vList3"/>
    <dgm:cxn modelId="{42B20E18-F045-4C60-B093-871C35337C91}" type="presParOf" srcId="{4578D4FF-8EDA-4A40-84E2-6809DAAFCDBD}" destId="{9C353280-A7F5-4476-B616-F8A8AE4FB9BB}" srcOrd="0" destOrd="0" presId="urn:microsoft.com/office/officeart/2005/8/layout/vList3"/>
    <dgm:cxn modelId="{1DE61379-941C-4F8E-83BB-C5B8CBA344B0}" type="presParOf" srcId="{4578D4FF-8EDA-4A40-84E2-6809DAAFCDBD}" destId="{25D96FA2-BA1A-4E1A-AE21-8083299D9C89}" srcOrd="1" destOrd="0" presId="urn:microsoft.com/office/officeart/2005/8/layout/vList3"/>
    <dgm:cxn modelId="{7F95FCF5-0A0E-402A-9EC0-0079171D79E2}" type="presParOf" srcId="{C51C3CD0-4AA8-4330-866A-CE1FC333E387}" destId="{A4810E5C-F662-4AFE-AD4A-69C68DC07EAF}" srcOrd="3" destOrd="0" presId="urn:microsoft.com/office/officeart/2005/8/layout/vList3"/>
    <dgm:cxn modelId="{E71D9907-E7C7-4A95-98ED-7F6D2BA47D75}" type="presParOf" srcId="{C51C3CD0-4AA8-4330-866A-CE1FC333E387}" destId="{BDFF6907-E61F-46C5-87C3-EF8E7224D20C}" srcOrd="4" destOrd="0" presId="urn:microsoft.com/office/officeart/2005/8/layout/vList3"/>
    <dgm:cxn modelId="{7F8502ED-B2D6-4937-9282-C229E6F5B8C9}" type="presParOf" srcId="{BDFF6907-E61F-46C5-87C3-EF8E7224D20C}" destId="{B5B6383A-8D43-4878-97EA-A906EA283453}" srcOrd="0" destOrd="0" presId="urn:microsoft.com/office/officeart/2005/8/layout/vList3"/>
    <dgm:cxn modelId="{A5F0C85D-E891-473E-8543-D57E45B447BD}" type="presParOf" srcId="{BDFF6907-E61F-46C5-87C3-EF8E7224D20C}" destId="{89E3D4F4-DC34-4063-9AE7-25998377E5F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EA717-5693-BA44-A03E-72315B94C0D8}">
      <dsp:nvSpPr>
        <dsp:cNvPr id="0" name=""/>
        <dsp:cNvSpPr/>
      </dsp:nvSpPr>
      <dsp:spPr>
        <a:xfrm>
          <a:off x="0" y="78367"/>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dirty="0"/>
            <a:t>Es aquello que se ofrece al consumidor (Cliente), </a:t>
          </a:r>
          <a:r>
            <a:rPr lang="es-CO" sz="1800" b="1" kern="1200" dirty="0"/>
            <a:t>por lo que cobra una cantidad de dinero. </a:t>
          </a:r>
          <a:endParaRPr lang="es-CO" sz="1800" kern="1200" dirty="0"/>
        </a:p>
      </dsp:txBody>
      <dsp:txXfrm>
        <a:off x="49154" y="127521"/>
        <a:ext cx="6037346" cy="908623"/>
      </dsp:txXfrm>
    </dsp:sp>
    <dsp:sp modelId="{8B358B87-2AF5-EC45-8220-6A5E5622E4A0}">
      <dsp:nvSpPr>
        <dsp:cNvPr id="0" name=""/>
        <dsp:cNvSpPr/>
      </dsp:nvSpPr>
      <dsp:spPr>
        <a:xfrm>
          <a:off x="0" y="1137139"/>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a:t>Es un bien o servicio que reúne una serie de </a:t>
          </a:r>
          <a:r>
            <a:rPr lang="es-CO" sz="1800" b="1" kern="1200"/>
            <a:t>características y atributos </a:t>
          </a:r>
          <a:r>
            <a:rPr lang="es-CO" sz="1800" kern="1200"/>
            <a:t>que permiten su venta en el mercado.  </a:t>
          </a:r>
        </a:p>
      </dsp:txBody>
      <dsp:txXfrm>
        <a:off x="49154" y="1186293"/>
        <a:ext cx="6037346" cy="908623"/>
      </dsp:txXfrm>
    </dsp:sp>
    <dsp:sp modelId="{8BE807A7-095E-7F4D-A79C-0EEC6DFAD478}">
      <dsp:nvSpPr>
        <dsp:cNvPr id="0" name=""/>
        <dsp:cNvSpPr/>
      </dsp:nvSpPr>
      <dsp:spPr>
        <a:xfrm>
          <a:off x="0" y="2195910"/>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a:t>Todo bien o servicio capaz de cubrir o satisfacer una </a:t>
          </a:r>
          <a:r>
            <a:rPr lang="es-CO" sz="1800" b="1" kern="1200"/>
            <a:t>necesidad en el consumidor. </a:t>
          </a:r>
          <a:endParaRPr lang="es-CO" sz="1800" kern="1200"/>
        </a:p>
      </dsp:txBody>
      <dsp:txXfrm>
        <a:off x="49154" y="2245064"/>
        <a:ext cx="6037346" cy="908623"/>
      </dsp:txXfrm>
    </dsp:sp>
    <dsp:sp modelId="{E3EEC1DE-4B2F-4945-B0C3-DE02833816B8}">
      <dsp:nvSpPr>
        <dsp:cNvPr id="0" name=""/>
        <dsp:cNvSpPr/>
      </dsp:nvSpPr>
      <dsp:spPr>
        <a:xfrm>
          <a:off x="0" y="3254681"/>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a:t>Es el </a:t>
          </a:r>
          <a:r>
            <a:rPr lang="es-CO" sz="1800" b="1" kern="1200"/>
            <a:t>objeto del proceso de intercambio</a:t>
          </a:r>
          <a:r>
            <a:rPr lang="es-CO" sz="1800" kern="1200"/>
            <a:t>, lo que el productor o proveedor ofrece a un cliente potencial a cambio de otra cosa que el proveedor percibe como </a:t>
          </a:r>
          <a:r>
            <a:rPr lang="es-CO" sz="1800" b="1" kern="1200"/>
            <a:t>de valor equivalente o mayor.</a:t>
          </a:r>
          <a:endParaRPr lang="es-CO" sz="1800" kern="1200"/>
        </a:p>
      </dsp:txBody>
      <dsp:txXfrm>
        <a:off x="49154" y="3303835"/>
        <a:ext cx="6037346" cy="908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244C9-2E88-42F3-BFB9-1A721F2372AD}">
      <dsp:nvSpPr>
        <dsp:cNvPr id="0" name=""/>
        <dsp:cNvSpPr/>
      </dsp:nvSpPr>
      <dsp:spPr>
        <a:xfrm>
          <a:off x="4621"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Beneficios.</a:t>
          </a:r>
          <a:endParaRPr lang="es-CO" sz="1700" kern="1200" dirty="0"/>
        </a:p>
        <a:p>
          <a:pPr marL="114300" lvl="1" indent="-114300" algn="l" defTabSz="577850" rtl="0">
            <a:lnSpc>
              <a:spcPct val="90000"/>
            </a:lnSpc>
            <a:spcBef>
              <a:spcPct val="0"/>
            </a:spcBef>
            <a:spcAft>
              <a:spcPct val="15000"/>
            </a:spcAft>
            <a:buChar char="•"/>
          </a:pPr>
          <a:r>
            <a:rPr lang="es-CO" sz="1300" kern="1200" dirty="0"/>
            <a:t>El problema que desaparece cuando lo compra.</a:t>
          </a:r>
        </a:p>
        <a:p>
          <a:pPr marL="114300" lvl="1" indent="-114300" algn="l" defTabSz="577850" rtl="0">
            <a:lnSpc>
              <a:spcPct val="90000"/>
            </a:lnSpc>
            <a:spcBef>
              <a:spcPct val="0"/>
            </a:spcBef>
            <a:spcAft>
              <a:spcPct val="15000"/>
            </a:spcAft>
            <a:buChar char="•"/>
          </a:pPr>
          <a:r>
            <a:rPr lang="es-CO" sz="1300" kern="1200" dirty="0"/>
            <a:t>Lo que está perdiendo por no tenerlo.</a:t>
          </a:r>
        </a:p>
        <a:p>
          <a:pPr marL="114300" lvl="1" indent="-114300" algn="l" defTabSz="577850" rtl="0">
            <a:lnSpc>
              <a:spcPct val="90000"/>
            </a:lnSpc>
            <a:spcBef>
              <a:spcPct val="0"/>
            </a:spcBef>
            <a:spcAft>
              <a:spcPct val="15000"/>
            </a:spcAft>
            <a:buChar char="•"/>
          </a:pPr>
          <a:r>
            <a:rPr lang="es-CO" sz="1300" kern="1200" dirty="0"/>
            <a:t>Lo que aporta en la vida del cliente si lo compra.</a:t>
          </a:r>
        </a:p>
      </dsp:txBody>
      <dsp:txXfrm>
        <a:off x="63798" y="801747"/>
        <a:ext cx="1902099" cy="2747843"/>
      </dsp:txXfrm>
    </dsp:sp>
    <dsp:sp modelId="{4EEE34EB-8FE4-4585-8D75-7070EB7AFC20}">
      <dsp:nvSpPr>
        <dsp:cNvPr id="0" name=""/>
        <dsp:cNvSpPr/>
      </dsp:nvSpPr>
      <dsp:spPr>
        <a:xfrm>
          <a:off x="2227119" y="1925132"/>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2227119" y="2025346"/>
        <a:ext cx="299835" cy="300644"/>
      </dsp:txXfrm>
    </dsp:sp>
    <dsp:sp modelId="{02D1C680-FCAC-4B58-B8C3-D2E7413794C7}">
      <dsp:nvSpPr>
        <dsp:cNvPr id="0" name=""/>
        <dsp:cNvSpPr/>
      </dsp:nvSpPr>
      <dsp:spPr>
        <a:xfrm>
          <a:off x="2833255"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Relacionado con el dinero o el tiempo</a:t>
          </a:r>
          <a:endParaRPr lang="es-CO" sz="1700" kern="1200" dirty="0"/>
        </a:p>
        <a:p>
          <a:pPr marL="114300" lvl="1" indent="-114300" algn="l" defTabSz="577850" rtl="0">
            <a:lnSpc>
              <a:spcPct val="90000"/>
            </a:lnSpc>
            <a:spcBef>
              <a:spcPct val="0"/>
            </a:spcBef>
            <a:spcAft>
              <a:spcPct val="15000"/>
            </a:spcAft>
            <a:buChar char="•"/>
          </a:pPr>
          <a:r>
            <a:rPr lang="es-CO" sz="1300" kern="1200" dirty="0"/>
            <a:t>Todo lo que implique ganar dinero, ahorrar o invertir</a:t>
          </a:r>
        </a:p>
        <a:p>
          <a:pPr marL="114300" lvl="1" indent="-114300" algn="l" defTabSz="577850" rtl="0">
            <a:lnSpc>
              <a:spcPct val="90000"/>
            </a:lnSpc>
            <a:spcBef>
              <a:spcPct val="0"/>
            </a:spcBef>
            <a:spcAft>
              <a:spcPct val="15000"/>
            </a:spcAft>
            <a:buChar char="•"/>
          </a:pPr>
          <a:r>
            <a:rPr lang="es-CO" sz="1300" kern="1200" dirty="0"/>
            <a:t>Conseguir más tiempo libre</a:t>
          </a:r>
        </a:p>
        <a:p>
          <a:pPr marL="114300" lvl="1" indent="-114300" algn="l" defTabSz="577850" rtl="0">
            <a:lnSpc>
              <a:spcPct val="90000"/>
            </a:lnSpc>
            <a:spcBef>
              <a:spcPct val="0"/>
            </a:spcBef>
            <a:spcAft>
              <a:spcPct val="15000"/>
            </a:spcAft>
            <a:buChar char="•"/>
          </a:pPr>
          <a:r>
            <a:rPr lang="es-CO" sz="1300" kern="1200" dirty="0"/>
            <a:t>Poder tener periodos de vacaciones más largos</a:t>
          </a:r>
        </a:p>
      </dsp:txBody>
      <dsp:txXfrm>
        <a:off x="2892432" y="801747"/>
        <a:ext cx="1902099" cy="2747843"/>
      </dsp:txXfrm>
    </dsp:sp>
    <dsp:sp modelId="{1523A26A-2B64-4DBD-8207-42049156872C}">
      <dsp:nvSpPr>
        <dsp:cNvPr id="0" name=""/>
        <dsp:cNvSpPr/>
      </dsp:nvSpPr>
      <dsp:spPr>
        <a:xfrm>
          <a:off x="5055754" y="1925132"/>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5055754" y="2025346"/>
        <a:ext cx="299835" cy="300644"/>
      </dsp:txXfrm>
    </dsp:sp>
    <dsp:sp modelId="{1F64EDC9-5CA2-4A2D-B043-49591AF7EB60}">
      <dsp:nvSpPr>
        <dsp:cNvPr id="0" name=""/>
        <dsp:cNvSpPr/>
      </dsp:nvSpPr>
      <dsp:spPr>
        <a:xfrm>
          <a:off x="5661890"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Relacionado con la salud y el bienestar</a:t>
          </a:r>
          <a:endParaRPr lang="es-CO" sz="1700" kern="1200" dirty="0"/>
        </a:p>
        <a:p>
          <a:pPr marL="114300" lvl="1" indent="-114300" algn="l" defTabSz="577850" rtl="0">
            <a:lnSpc>
              <a:spcPct val="90000"/>
            </a:lnSpc>
            <a:spcBef>
              <a:spcPct val="0"/>
            </a:spcBef>
            <a:spcAft>
              <a:spcPct val="15000"/>
            </a:spcAft>
            <a:buChar char="•"/>
          </a:pPr>
          <a:r>
            <a:rPr lang="es-CO" sz="1300" kern="1200" dirty="0"/>
            <a:t>Dormir mejor</a:t>
          </a:r>
        </a:p>
        <a:p>
          <a:pPr marL="114300" lvl="1" indent="-114300" algn="l" defTabSz="577850" rtl="0">
            <a:lnSpc>
              <a:spcPct val="90000"/>
            </a:lnSpc>
            <a:spcBef>
              <a:spcPct val="0"/>
            </a:spcBef>
            <a:spcAft>
              <a:spcPct val="15000"/>
            </a:spcAft>
            <a:buChar char="•"/>
          </a:pPr>
          <a:r>
            <a:rPr lang="es-CO" sz="1300" kern="1200" dirty="0"/>
            <a:t>Perder peso</a:t>
          </a:r>
        </a:p>
        <a:p>
          <a:pPr marL="114300" lvl="1" indent="-114300" algn="l" defTabSz="577850" rtl="0">
            <a:lnSpc>
              <a:spcPct val="90000"/>
            </a:lnSpc>
            <a:spcBef>
              <a:spcPct val="0"/>
            </a:spcBef>
            <a:spcAft>
              <a:spcPct val="15000"/>
            </a:spcAft>
            <a:buChar char="•"/>
          </a:pPr>
          <a:r>
            <a:rPr lang="es-CO" sz="1300" kern="1200" dirty="0"/>
            <a:t>Controlar el estrés y la ansiedad</a:t>
          </a:r>
        </a:p>
        <a:p>
          <a:pPr marL="114300" lvl="1" indent="-114300" algn="l" defTabSz="577850" rtl="0">
            <a:lnSpc>
              <a:spcPct val="90000"/>
            </a:lnSpc>
            <a:spcBef>
              <a:spcPct val="0"/>
            </a:spcBef>
            <a:spcAft>
              <a:spcPct val="15000"/>
            </a:spcAft>
            <a:buChar char="•"/>
          </a:pPr>
          <a:r>
            <a:rPr lang="es-CO" sz="1300" kern="1200" dirty="0"/>
            <a:t>Eliminar el dolor</a:t>
          </a:r>
        </a:p>
        <a:p>
          <a:pPr marL="114300" lvl="1" indent="-114300" algn="l" defTabSz="577850" rtl="0">
            <a:lnSpc>
              <a:spcPct val="90000"/>
            </a:lnSpc>
            <a:spcBef>
              <a:spcPct val="0"/>
            </a:spcBef>
            <a:spcAft>
              <a:spcPct val="15000"/>
            </a:spcAft>
            <a:buChar char="•"/>
          </a:pPr>
          <a:r>
            <a:rPr lang="es-CO" sz="1300" kern="1200" dirty="0"/>
            <a:t>Ser más feliz</a:t>
          </a:r>
        </a:p>
        <a:p>
          <a:pPr marL="114300" lvl="1" indent="-114300" algn="l" defTabSz="577850" rtl="0">
            <a:lnSpc>
              <a:spcPct val="90000"/>
            </a:lnSpc>
            <a:spcBef>
              <a:spcPct val="0"/>
            </a:spcBef>
            <a:spcAft>
              <a:spcPct val="15000"/>
            </a:spcAft>
            <a:buChar char="•"/>
          </a:pPr>
          <a:r>
            <a:rPr lang="es-CO" sz="1300" kern="1200" dirty="0"/>
            <a:t>Controlar las preocupaciones</a:t>
          </a:r>
        </a:p>
        <a:p>
          <a:pPr marL="114300" lvl="1" indent="-114300" algn="l" defTabSz="577850" rtl="0">
            <a:lnSpc>
              <a:spcPct val="90000"/>
            </a:lnSpc>
            <a:spcBef>
              <a:spcPct val="0"/>
            </a:spcBef>
            <a:spcAft>
              <a:spcPct val="15000"/>
            </a:spcAft>
            <a:buChar char="•"/>
          </a:pPr>
          <a:r>
            <a:rPr lang="es-CO" sz="1300" kern="1200" dirty="0"/>
            <a:t>Superar los miedos</a:t>
          </a:r>
        </a:p>
        <a:p>
          <a:pPr marL="114300" lvl="1" indent="-114300" algn="l" defTabSz="577850" rtl="0">
            <a:lnSpc>
              <a:spcPct val="90000"/>
            </a:lnSpc>
            <a:spcBef>
              <a:spcPct val="0"/>
            </a:spcBef>
            <a:spcAft>
              <a:spcPct val="15000"/>
            </a:spcAft>
            <a:buChar char="•"/>
          </a:pPr>
          <a:r>
            <a:rPr lang="es-CO" sz="1300" kern="1200" dirty="0"/>
            <a:t>Tener más energía vital</a:t>
          </a:r>
        </a:p>
      </dsp:txBody>
      <dsp:txXfrm>
        <a:off x="5721067" y="801747"/>
        <a:ext cx="1902099" cy="2747843"/>
      </dsp:txXfrm>
    </dsp:sp>
    <dsp:sp modelId="{FB5524B3-2EA8-4BAA-B538-B6EF48DDDCDF}">
      <dsp:nvSpPr>
        <dsp:cNvPr id="0" name=""/>
        <dsp:cNvSpPr/>
      </dsp:nvSpPr>
      <dsp:spPr>
        <a:xfrm>
          <a:off x="7884389" y="1925132"/>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7884389" y="2025346"/>
        <a:ext cx="299835" cy="300644"/>
      </dsp:txXfrm>
    </dsp:sp>
    <dsp:sp modelId="{00F89FA7-A998-4F53-AD82-09F4FD226A59}">
      <dsp:nvSpPr>
        <dsp:cNvPr id="0" name=""/>
        <dsp:cNvSpPr/>
      </dsp:nvSpPr>
      <dsp:spPr>
        <a:xfrm>
          <a:off x="8490525"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Relacionado con otras personas</a:t>
          </a:r>
          <a:endParaRPr lang="es-CO" sz="1700" kern="1200" dirty="0"/>
        </a:p>
        <a:p>
          <a:pPr marL="114300" lvl="1" indent="-114300" algn="l" defTabSz="577850" rtl="0">
            <a:lnSpc>
              <a:spcPct val="90000"/>
            </a:lnSpc>
            <a:spcBef>
              <a:spcPct val="0"/>
            </a:spcBef>
            <a:spcAft>
              <a:spcPct val="15000"/>
            </a:spcAft>
            <a:buChar char="•"/>
          </a:pPr>
          <a:r>
            <a:rPr lang="es-CO" sz="1300" kern="1200" dirty="0"/>
            <a:t>Encontrar pareja</a:t>
          </a:r>
        </a:p>
        <a:p>
          <a:pPr marL="114300" lvl="1" indent="-114300" algn="l" defTabSz="577850" rtl="0">
            <a:lnSpc>
              <a:spcPct val="90000"/>
            </a:lnSpc>
            <a:spcBef>
              <a:spcPct val="0"/>
            </a:spcBef>
            <a:spcAft>
              <a:spcPct val="15000"/>
            </a:spcAft>
            <a:buChar char="•"/>
          </a:pPr>
          <a:r>
            <a:rPr lang="es-CO" sz="1300" kern="1200" dirty="0"/>
            <a:t>Lograr reconocimiento y respeto de los demás</a:t>
          </a:r>
        </a:p>
        <a:p>
          <a:pPr marL="114300" lvl="1" indent="-114300" algn="l" defTabSz="577850" rtl="0">
            <a:lnSpc>
              <a:spcPct val="90000"/>
            </a:lnSpc>
            <a:spcBef>
              <a:spcPct val="0"/>
            </a:spcBef>
            <a:spcAft>
              <a:spcPct val="15000"/>
            </a:spcAft>
            <a:buChar char="•"/>
          </a:pPr>
          <a:r>
            <a:rPr lang="es-CO" sz="1300" kern="1200" dirty="0"/>
            <a:t>Hacer amigos</a:t>
          </a:r>
        </a:p>
        <a:p>
          <a:pPr marL="114300" lvl="1" indent="-114300" algn="l" defTabSz="577850" rtl="0">
            <a:lnSpc>
              <a:spcPct val="90000"/>
            </a:lnSpc>
            <a:spcBef>
              <a:spcPct val="0"/>
            </a:spcBef>
            <a:spcAft>
              <a:spcPct val="15000"/>
            </a:spcAft>
            <a:buChar char="•"/>
          </a:pPr>
          <a:r>
            <a:rPr lang="es-CO" sz="1300" kern="1200" dirty="0"/>
            <a:t>Mejorar las relaciones familiares</a:t>
          </a:r>
        </a:p>
      </dsp:txBody>
      <dsp:txXfrm>
        <a:off x="8549702" y="801747"/>
        <a:ext cx="1902099" cy="27478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87A01-0D48-4343-A302-3179AABD9C57}">
      <dsp:nvSpPr>
        <dsp:cNvPr id="0" name=""/>
        <dsp:cNvSpPr/>
      </dsp:nvSpPr>
      <dsp:spPr>
        <a:xfrm>
          <a:off x="2182"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 las ganancias: </a:t>
          </a:r>
          <a:endParaRPr lang="es-CO" sz="2300" kern="1200"/>
        </a:p>
      </dsp:txBody>
      <dsp:txXfrm>
        <a:off x="2182" y="453739"/>
        <a:ext cx="2128335" cy="833621"/>
      </dsp:txXfrm>
    </dsp:sp>
    <dsp:sp modelId="{A7B1D94C-510C-2B49-BC49-4C29CAE8E2E9}">
      <dsp:nvSpPr>
        <dsp:cNvPr id="0" name=""/>
        <dsp:cNvSpPr/>
      </dsp:nvSpPr>
      <dsp:spPr>
        <a:xfrm>
          <a:off x="2182"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Lograr una retribución meta </a:t>
          </a:r>
          <a:endParaRPr lang="es-CO" sz="2300" kern="1200"/>
        </a:p>
        <a:p>
          <a:pPr marL="228600" lvl="1" indent="-228600" algn="l" defTabSz="1022350">
            <a:lnSpc>
              <a:spcPct val="90000"/>
            </a:lnSpc>
            <a:spcBef>
              <a:spcPct val="0"/>
            </a:spcBef>
            <a:spcAft>
              <a:spcPct val="15000"/>
            </a:spcAft>
            <a:buChar char="•"/>
          </a:pPr>
          <a:r>
            <a:rPr lang="es-ES" sz="2300" kern="1200"/>
            <a:t>Maximizar las utilidades </a:t>
          </a:r>
          <a:endParaRPr lang="es-CO" sz="2300" kern="1200"/>
        </a:p>
      </dsp:txBody>
      <dsp:txXfrm>
        <a:off x="2182" y="1287361"/>
        <a:ext cx="2128335" cy="2610237"/>
      </dsp:txXfrm>
    </dsp:sp>
    <dsp:sp modelId="{AF066B5E-CBC6-4D40-9D6A-5CEE63AC738D}">
      <dsp:nvSpPr>
        <dsp:cNvPr id="0" name=""/>
        <dsp:cNvSpPr/>
      </dsp:nvSpPr>
      <dsp:spPr>
        <a:xfrm>
          <a:off x="2428485"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 las ventas: </a:t>
          </a:r>
          <a:endParaRPr lang="es-CO" sz="2300" kern="1200"/>
        </a:p>
      </dsp:txBody>
      <dsp:txXfrm>
        <a:off x="2428485" y="453739"/>
        <a:ext cx="2128335" cy="833621"/>
      </dsp:txXfrm>
    </dsp:sp>
    <dsp:sp modelId="{F611EEE3-14CF-FA46-A4C0-B4764B21FF91}">
      <dsp:nvSpPr>
        <dsp:cNvPr id="0" name=""/>
        <dsp:cNvSpPr/>
      </dsp:nvSpPr>
      <dsp:spPr>
        <a:xfrm>
          <a:off x="2428485"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Crecer  el volumen de ventas </a:t>
          </a:r>
          <a:endParaRPr lang="es-CO" sz="2300" kern="1200"/>
        </a:p>
        <a:p>
          <a:pPr marL="228600" lvl="1" indent="-228600" algn="l" defTabSz="1022350">
            <a:lnSpc>
              <a:spcPct val="90000"/>
            </a:lnSpc>
            <a:spcBef>
              <a:spcPct val="0"/>
            </a:spcBef>
            <a:spcAft>
              <a:spcPct val="15000"/>
            </a:spcAft>
            <a:buChar char="•"/>
          </a:pPr>
          <a:r>
            <a:rPr lang="es-ES" sz="2300" kern="1200"/>
            <a:t>Mantener o acrecentar la participación de mercado </a:t>
          </a:r>
          <a:endParaRPr lang="es-CO" sz="2300" kern="1200"/>
        </a:p>
      </dsp:txBody>
      <dsp:txXfrm>
        <a:off x="2428485" y="1287361"/>
        <a:ext cx="2128335" cy="2610237"/>
      </dsp:txXfrm>
    </dsp:sp>
    <dsp:sp modelId="{F80435DE-4B29-6244-85EA-34CE042287C0}">
      <dsp:nvSpPr>
        <dsp:cNvPr id="0" name=""/>
        <dsp:cNvSpPr/>
      </dsp:nvSpPr>
      <dsp:spPr>
        <a:xfrm>
          <a:off x="4854788"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al status quo </a:t>
          </a:r>
          <a:endParaRPr lang="es-CO" sz="2300" kern="1200"/>
        </a:p>
      </dsp:txBody>
      <dsp:txXfrm>
        <a:off x="4854788" y="453739"/>
        <a:ext cx="2128335" cy="833621"/>
      </dsp:txXfrm>
    </dsp:sp>
    <dsp:sp modelId="{135BD3A8-B31E-A243-92AF-A8C0430FCC55}">
      <dsp:nvSpPr>
        <dsp:cNvPr id="0" name=""/>
        <dsp:cNvSpPr/>
      </dsp:nvSpPr>
      <dsp:spPr>
        <a:xfrm>
          <a:off x="4854788"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Estabilizar los precios </a:t>
          </a:r>
          <a:endParaRPr lang="es-CO" sz="2300" kern="1200"/>
        </a:p>
        <a:p>
          <a:pPr marL="228600" lvl="1" indent="-228600" algn="l" defTabSz="1022350">
            <a:lnSpc>
              <a:spcPct val="90000"/>
            </a:lnSpc>
            <a:spcBef>
              <a:spcPct val="0"/>
            </a:spcBef>
            <a:spcAft>
              <a:spcPct val="15000"/>
            </a:spcAft>
            <a:buChar char="•"/>
          </a:pPr>
          <a:r>
            <a:rPr lang="es-ES" sz="2300" kern="1200"/>
            <a:t>Hacer frente a la competencia</a:t>
          </a:r>
          <a:endParaRPr lang="es-CO" sz="2300" kern="1200"/>
        </a:p>
      </dsp:txBody>
      <dsp:txXfrm>
        <a:off x="4854788" y="1287361"/>
        <a:ext cx="2128335" cy="2610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1C0A9-0086-43D2-9D5E-464E3D50D1DF}">
      <dsp:nvSpPr>
        <dsp:cNvPr id="0" name=""/>
        <dsp:cNvSpPr/>
      </dsp:nvSpPr>
      <dsp:spPr>
        <a:xfrm>
          <a:off x="0" y="727955"/>
          <a:ext cx="2092732" cy="1255639"/>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Programa de precios</a:t>
          </a:r>
        </a:p>
        <a:p>
          <a:pPr marL="0" lvl="0" indent="0" algn="ctr" defTabSz="800100">
            <a:lnSpc>
              <a:spcPct val="90000"/>
            </a:lnSpc>
            <a:spcBef>
              <a:spcPct val="0"/>
            </a:spcBef>
            <a:spcAft>
              <a:spcPct val="35000"/>
            </a:spcAft>
            <a:buNone/>
          </a:pPr>
          <a:r>
            <a:rPr lang="es-CO" sz="1800" kern="1200" dirty="0"/>
            <a:t>Status Quo</a:t>
          </a:r>
        </a:p>
        <a:p>
          <a:pPr marL="0" lvl="0" indent="0" algn="ctr" defTabSz="800100">
            <a:lnSpc>
              <a:spcPct val="90000"/>
            </a:lnSpc>
            <a:spcBef>
              <a:spcPct val="0"/>
            </a:spcBef>
            <a:spcAft>
              <a:spcPct val="35000"/>
            </a:spcAft>
            <a:buNone/>
          </a:pPr>
          <a:r>
            <a:rPr lang="es-CO" sz="1800" kern="1200" dirty="0"/>
            <a:t>Premium</a:t>
          </a:r>
        </a:p>
      </dsp:txBody>
      <dsp:txXfrm>
        <a:off x="0" y="727955"/>
        <a:ext cx="2092732" cy="1255639"/>
      </dsp:txXfrm>
    </dsp:sp>
    <dsp:sp modelId="{2A05003F-F512-4092-BB1C-7A1C51BAF9EE}">
      <dsp:nvSpPr>
        <dsp:cNvPr id="0" name=""/>
        <dsp:cNvSpPr/>
      </dsp:nvSpPr>
      <dsp:spPr>
        <a:xfrm>
          <a:off x="2302005" y="727955"/>
          <a:ext cx="2092732" cy="1255639"/>
        </a:xfrm>
        <a:prstGeom prst="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Acciones de los competidores</a:t>
          </a:r>
        </a:p>
      </dsp:txBody>
      <dsp:txXfrm>
        <a:off x="2302005" y="727955"/>
        <a:ext cx="2092732" cy="1255639"/>
      </dsp:txXfrm>
    </dsp:sp>
    <dsp:sp modelId="{BBDFCDBA-67B5-4AC4-A70F-6A755A267CC1}">
      <dsp:nvSpPr>
        <dsp:cNvPr id="0" name=""/>
        <dsp:cNvSpPr/>
      </dsp:nvSpPr>
      <dsp:spPr>
        <a:xfrm>
          <a:off x="4604011" y="727955"/>
          <a:ext cx="2092732" cy="1255639"/>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Análisis del punto de equilibrio</a:t>
          </a:r>
        </a:p>
      </dsp:txBody>
      <dsp:txXfrm>
        <a:off x="4604011" y="727955"/>
        <a:ext cx="2092732" cy="1255639"/>
      </dsp:txXfrm>
    </dsp:sp>
    <dsp:sp modelId="{F8E39F61-0FCA-4544-B0E1-6A32BA85B571}">
      <dsp:nvSpPr>
        <dsp:cNvPr id="0" name=""/>
        <dsp:cNvSpPr/>
      </dsp:nvSpPr>
      <dsp:spPr>
        <a:xfrm>
          <a:off x="0" y="2192868"/>
          <a:ext cx="2092732" cy="12556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Costos</a:t>
          </a:r>
        </a:p>
      </dsp:txBody>
      <dsp:txXfrm>
        <a:off x="0" y="2192868"/>
        <a:ext cx="2092732" cy="1255639"/>
      </dsp:txXfrm>
    </dsp:sp>
    <dsp:sp modelId="{D4C94E14-FD26-4438-811D-21433D75FCAC}">
      <dsp:nvSpPr>
        <dsp:cNvPr id="0" name=""/>
        <dsp:cNvSpPr/>
      </dsp:nvSpPr>
      <dsp:spPr>
        <a:xfrm>
          <a:off x="2302005" y="2192868"/>
          <a:ext cx="2092732" cy="1255639"/>
        </a:xfrm>
        <a:prstGeom prst="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Contribución para lograr la estrategia de marketing</a:t>
          </a:r>
        </a:p>
      </dsp:txBody>
      <dsp:txXfrm>
        <a:off x="2302005" y="2192868"/>
        <a:ext cx="2092732" cy="1255639"/>
      </dsp:txXfrm>
    </dsp:sp>
    <dsp:sp modelId="{68296438-4741-490E-B3AB-394F3082F601}">
      <dsp:nvSpPr>
        <dsp:cNvPr id="0" name=""/>
        <dsp:cNvSpPr/>
      </dsp:nvSpPr>
      <dsp:spPr>
        <a:xfrm>
          <a:off x="4604011" y="2192868"/>
          <a:ext cx="2092732" cy="1255639"/>
        </a:xfrm>
        <a:prstGeom prst="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Elasticidad de la demanda y la oferta</a:t>
          </a:r>
        </a:p>
      </dsp:txBody>
      <dsp:txXfrm>
        <a:off x="4604011" y="2192868"/>
        <a:ext cx="2092732" cy="12556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87A01-0D48-4343-A302-3179AABD9C57}">
      <dsp:nvSpPr>
        <dsp:cNvPr id="0" name=""/>
        <dsp:cNvSpPr/>
      </dsp:nvSpPr>
      <dsp:spPr>
        <a:xfrm>
          <a:off x="2182"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 las ganancias: </a:t>
          </a:r>
          <a:endParaRPr lang="es-CO" sz="2300" kern="1200"/>
        </a:p>
      </dsp:txBody>
      <dsp:txXfrm>
        <a:off x="2182" y="453739"/>
        <a:ext cx="2128335" cy="833621"/>
      </dsp:txXfrm>
    </dsp:sp>
    <dsp:sp modelId="{A7B1D94C-510C-2B49-BC49-4C29CAE8E2E9}">
      <dsp:nvSpPr>
        <dsp:cNvPr id="0" name=""/>
        <dsp:cNvSpPr/>
      </dsp:nvSpPr>
      <dsp:spPr>
        <a:xfrm>
          <a:off x="2182"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Lograr una retribución meta </a:t>
          </a:r>
          <a:endParaRPr lang="es-CO" sz="2300" kern="1200"/>
        </a:p>
        <a:p>
          <a:pPr marL="228600" lvl="1" indent="-228600" algn="l" defTabSz="1022350">
            <a:lnSpc>
              <a:spcPct val="90000"/>
            </a:lnSpc>
            <a:spcBef>
              <a:spcPct val="0"/>
            </a:spcBef>
            <a:spcAft>
              <a:spcPct val="15000"/>
            </a:spcAft>
            <a:buChar char="•"/>
          </a:pPr>
          <a:r>
            <a:rPr lang="es-ES" sz="2300" kern="1200"/>
            <a:t>Maximizar las utilidades </a:t>
          </a:r>
          <a:endParaRPr lang="es-CO" sz="2300" kern="1200"/>
        </a:p>
      </dsp:txBody>
      <dsp:txXfrm>
        <a:off x="2182" y="1287361"/>
        <a:ext cx="2128335" cy="2610237"/>
      </dsp:txXfrm>
    </dsp:sp>
    <dsp:sp modelId="{AF066B5E-CBC6-4D40-9D6A-5CEE63AC738D}">
      <dsp:nvSpPr>
        <dsp:cNvPr id="0" name=""/>
        <dsp:cNvSpPr/>
      </dsp:nvSpPr>
      <dsp:spPr>
        <a:xfrm>
          <a:off x="2428485"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 las ventas: </a:t>
          </a:r>
          <a:endParaRPr lang="es-CO" sz="2300" kern="1200"/>
        </a:p>
      </dsp:txBody>
      <dsp:txXfrm>
        <a:off x="2428485" y="453739"/>
        <a:ext cx="2128335" cy="833621"/>
      </dsp:txXfrm>
    </dsp:sp>
    <dsp:sp modelId="{F611EEE3-14CF-FA46-A4C0-B4764B21FF91}">
      <dsp:nvSpPr>
        <dsp:cNvPr id="0" name=""/>
        <dsp:cNvSpPr/>
      </dsp:nvSpPr>
      <dsp:spPr>
        <a:xfrm>
          <a:off x="2428485"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Crecer  el volumen de ventas </a:t>
          </a:r>
          <a:endParaRPr lang="es-CO" sz="2300" kern="1200"/>
        </a:p>
        <a:p>
          <a:pPr marL="228600" lvl="1" indent="-228600" algn="l" defTabSz="1022350">
            <a:lnSpc>
              <a:spcPct val="90000"/>
            </a:lnSpc>
            <a:spcBef>
              <a:spcPct val="0"/>
            </a:spcBef>
            <a:spcAft>
              <a:spcPct val="15000"/>
            </a:spcAft>
            <a:buChar char="•"/>
          </a:pPr>
          <a:r>
            <a:rPr lang="es-ES" sz="2300" kern="1200"/>
            <a:t>Mantener o acrecentar la participación de mercado </a:t>
          </a:r>
          <a:endParaRPr lang="es-CO" sz="2300" kern="1200"/>
        </a:p>
      </dsp:txBody>
      <dsp:txXfrm>
        <a:off x="2428485" y="1287361"/>
        <a:ext cx="2128335" cy="2610237"/>
      </dsp:txXfrm>
    </dsp:sp>
    <dsp:sp modelId="{F80435DE-4B29-6244-85EA-34CE042287C0}">
      <dsp:nvSpPr>
        <dsp:cNvPr id="0" name=""/>
        <dsp:cNvSpPr/>
      </dsp:nvSpPr>
      <dsp:spPr>
        <a:xfrm>
          <a:off x="4854788"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al status quo </a:t>
          </a:r>
          <a:endParaRPr lang="es-CO" sz="2300" kern="1200"/>
        </a:p>
      </dsp:txBody>
      <dsp:txXfrm>
        <a:off x="4854788" y="453739"/>
        <a:ext cx="2128335" cy="833621"/>
      </dsp:txXfrm>
    </dsp:sp>
    <dsp:sp modelId="{135BD3A8-B31E-A243-92AF-A8C0430FCC55}">
      <dsp:nvSpPr>
        <dsp:cNvPr id="0" name=""/>
        <dsp:cNvSpPr/>
      </dsp:nvSpPr>
      <dsp:spPr>
        <a:xfrm>
          <a:off x="4854788"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Estabilizar los precios </a:t>
          </a:r>
          <a:endParaRPr lang="es-CO" sz="2300" kern="1200"/>
        </a:p>
        <a:p>
          <a:pPr marL="228600" lvl="1" indent="-228600" algn="l" defTabSz="1022350">
            <a:lnSpc>
              <a:spcPct val="90000"/>
            </a:lnSpc>
            <a:spcBef>
              <a:spcPct val="0"/>
            </a:spcBef>
            <a:spcAft>
              <a:spcPct val="15000"/>
            </a:spcAft>
            <a:buChar char="•"/>
          </a:pPr>
          <a:r>
            <a:rPr lang="es-ES" sz="2300" kern="1200"/>
            <a:t>Hacer frente a la competencia</a:t>
          </a:r>
          <a:endParaRPr lang="es-CO" sz="2300" kern="1200"/>
        </a:p>
      </dsp:txBody>
      <dsp:txXfrm>
        <a:off x="4854788" y="1287361"/>
        <a:ext cx="2128335" cy="26102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1C0A9-0086-43D2-9D5E-464E3D50D1DF}">
      <dsp:nvSpPr>
        <dsp:cNvPr id="0" name=""/>
        <dsp:cNvSpPr/>
      </dsp:nvSpPr>
      <dsp:spPr>
        <a:xfrm>
          <a:off x="0" y="727955"/>
          <a:ext cx="2092732" cy="1255639"/>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Programa de precios</a:t>
          </a:r>
        </a:p>
        <a:p>
          <a:pPr marL="0" lvl="0" indent="0" algn="ctr" defTabSz="800100">
            <a:lnSpc>
              <a:spcPct val="90000"/>
            </a:lnSpc>
            <a:spcBef>
              <a:spcPct val="0"/>
            </a:spcBef>
            <a:spcAft>
              <a:spcPct val="35000"/>
            </a:spcAft>
            <a:buNone/>
          </a:pPr>
          <a:r>
            <a:rPr lang="es-CO" sz="1800" kern="1200" dirty="0"/>
            <a:t>Status Quo</a:t>
          </a:r>
        </a:p>
        <a:p>
          <a:pPr marL="0" lvl="0" indent="0" algn="ctr" defTabSz="800100">
            <a:lnSpc>
              <a:spcPct val="90000"/>
            </a:lnSpc>
            <a:spcBef>
              <a:spcPct val="0"/>
            </a:spcBef>
            <a:spcAft>
              <a:spcPct val="35000"/>
            </a:spcAft>
            <a:buNone/>
          </a:pPr>
          <a:r>
            <a:rPr lang="es-CO" sz="1800" kern="1200" dirty="0"/>
            <a:t>Premium</a:t>
          </a:r>
        </a:p>
      </dsp:txBody>
      <dsp:txXfrm>
        <a:off x="0" y="727955"/>
        <a:ext cx="2092732" cy="1255639"/>
      </dsp:txXfrm>
    </dsp:sp>
    <dsp:sp modelId="{2A05003F-F512-4092-BB1C-7A1C51BAF9EE}">
      <dsp:nvSpPr>
        <dsp:cNvPr id="0" name=""/>
        <dsp:cNvSpPr/>
      </dsp:nvSpPr>
      <dsp:spPr>
        <a:xfrm>
          <a:off x="2302005" y="727955"/>
          <a:ext cx="2092732" cy="1255639"/>
        </a:xfrm>
        <a:prstGeom prst="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Acciones de los competidores</a:t>
          </a:r>
        </a:p>
      </dsp:txBody>
      <dsp:txXfrm>
        <a:off x="2302005" y="727955"/>
        <a:ext cx="2092732" cy="1255639"/>
      </dsp:txXfrm>
    </dsp:sp>
    <dsp:sp modelId="{BBDFCDBA-67B5-4AC4-A70F-6A755A267CC1}">
      <dsp:nvSpPr>
        <dsp:cNvPr id="0" name=""/>
        <dsp:cNvSpPr/>
      </dsp:nvSpPr>
      <dsp:spPr>
        <a:xfrm>
          <a:off x="4604011" y="727955"/>
          <a:ext cx="2092732" cy="1255639"/>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Análisis del punto de equilibrio</a:t>
          </a:r>
        </a:p>
      </dsp:txBody>
      <dsp:txXfrm>
        <a:off x="4604011" y="727955"/>
        <a:ext cx="2092732" cy="1255639"/>
      </dsp:txXfrm>
    </dsp:sp>
    <dsp:sp modelId="{F8E39F61-0FCA-4544-B0E1-6A32BA85B571}">
      <dsp:nvSpPr>
        <dsp:cNvPr id="0" name=""/>
        <dsp:cNvSpPr/>
      </dsp:nvSpPr>
      <dsp:spPr>
        <a:xfrm>
          <a:off x="0" y="2192868"/>
          <a:ext cx="2092732" cy="12556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Costos</a:t>
          </a:r>
        </a:p>
      </dsp:txBody>
      <dsp:txXfrm>
        <a:off x="0" y="2192868"/>
        <a:ext cx="2092732" cy="1255639"/>
      </dsp:txXfrm>
    </dsp:sp>
    <dsp:sp modelId="{D4C94E14-FD26-4438-811D-21433D75FCAC}">
      <dsp:nvSpPr>
        <dsp:cNvPr id="0" name=""/>
        <dsp:cNvSpPr/>
      </dsp:nvSpPr>
      <dsp:spPr>
        <a:xfrm>
          <a:off x="2302005" y="2192868"/>
          <a:ext cx="2092732" cy="1255639"/>
        </a:xfrm>
        <a:prstGeom prst="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Contribución para lograr la estrategia de marketing</a:t>
          </a:r>
        </a:p>
      </dsp:txBody>
      <dsp:txXfrm>
        <a:off x="2302005" y="2192868"/>
        <a:ext cx="2092732" cy="1255639"/>
      </dsp:txXfrm>
    </dsp:sp>
    <dsp:sp modelId="{68296438-4741-490E-B3AB-394F3082F601}">
      <dsp:nvSpPr>
        <dsp:cNvPr id="0" name=""/>
        <dsp:cNvSpPr/>
      </dsp:nvSpPr>
      <dsp:spPr>
        <a:xfrm>
          <a:off x="4604011" y="2192868"/>
          <a:ext cx="2092732" cy="1255639"/>
        </a:xfrm>
        <a:prstGeom prst="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Elasticidad de la demanda y la oferta</a:t>
          </a:r>
        </a:p>
      </dsp:txBody>
      <dsp:txXfrm>
        <a:off x="4604011" y="2192868"/>
        <a:ext cx="2092732" cy="12556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E1275-EFCF-4FA0-A3E7-9B5C088D7678}">
      <dsp:nvSpPr>
        <dsp:cNvPr id="0" name=""/>
        <dsp:cNvSpPr/>
      </dsp:nvSpPr>
      <dsp:spPr>
        <a:xfrm rot="10800000">
          <a:off x="2242951" y="79"/>
          <a:ext cx="7656230" cy="125801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48" tIns="60960" rIns="113792" bIns="60960" numCol="1" spcCol="1270" anchor="ctr" anchorCtr="0">
          <a:noAutofit/>
        </a:bodyPr>
        <a:lstStyle/>
        <a:p>
          <a:pPr marL="0" lvl="0" indent="0" algn="ctr" defTabSz="711200" rtl="0">
            <a:lnSpc>
              <a:spcPct val="90000"/>
            </a:lnSpc>
            <a:spcBef>
              <a:spcPct val="0"/>
            </a:spcBef>
            <a:spcAft>
              <a:spcPct val="35000"/>
            </a:spcAft>
            <a:buNone/>
          </a:pPr>
          <a:r>
            <a:rPr lang="es-ES" sz="1600" b="1" kern="1200"/>
            <a:t>Efectos Directos: </a:t>
          </a:r>
          <a:r>
            <a:rPr lang="es-ES" sz="1600" kern="1200"/>
            <a:t>Respuesta durante e inmediatamente posterior a la campaña, hoy e día toma mayor importancia con los medios digitales, SEO, SEM, redes sociales, en donde se busca conseguir prospectos o generar ventas a través de modelos de comercio electrónico. </a:t>
          </a:r>
        </a:p>
      </dsp:txBody>
      <dsp:txXfrm rot="10800000">
        <a:off x="2557454" y="79"/>
        <a:ext cx="7341727" cy="1258011"/>
      </dsp:txXfrm>
    </dsp:sp>
    <dsp:sp modelId="{CAF7DE60-9FF4-4622-BC7F-69D92D1D542B}">
      <dsp:nvSpPr>
        <dsp:cNvPr id="0" name=""/>
        <dsp:cNvSpPr/>
      </dsp:nvSpPr>
      <dsp:spPr>
        <a:xfrm>
          <a:off x="1613946" y="79"/>
          <a:ext cx="1258011" cy="12580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D96FA2-BA1A-4E1A-AE21-8083299D9C89}">
      <dsp:nvSpPr>
        <dsp:cNvPr id="0" name=""/>
        <dsp:cNvSpPr/>
      </dsp:nvSpPr>
      <dsp:spPr>
        <a:xfrm rot="10800000">
          <a:off x="2242951" y="1625821"/>
          <a:ext cx="7656230" cy="125801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48" tIns="60960" rIns="113792" bIns="60960" numCol="1" spcCol="1270" anchor="ctr" anchorCtr="0">
          <a:noAutofit/>
        </a:bodyPr>
        <a:lstStyle/>
        <a:p>
          <a:pPr marL="0" lvl="0" indent="0" algn="ctr" defTabSz="711200" rtl="0">
            <a:lnSpc>
              <a:spcPct val="90000"/>
            </a:lnSpc>
            <a:spcBef>
              <a:spcPct val="0"/>
            </a:spcBef>
            <a:spcAft>
              <a:spcPct val="35000"/>
            </a:spcAft>
            <a:buNone/>
          </a:pPr>
          <a:r>
            <a:rPr lang="es-ES" sz="1600" b="1" kern="1200"/>
            <a:t>Efectos de corto plazo</a:t>
          </a:r>
          <a:r>
            <a:rPr lang="es-ES" sz="1600" kern="1200"/>
            <a:t>: Relacionados con la respuesta obtenida frente a una o más publicidades durante una campaña, normalmente un período de un año es necesario para notar los efectos. Normalmente tienen que ver con campañas de branding, dar a conocer los beneficios y las características y generar vínculos emocionales. </a:t>
          </a:r>
        </a:p>
      </dsp:txBody>
      <dsp:txXfrm rot="10800000">
        <a:off x="2557454" y="1625821"/>
        <a:ext cx="7341727" cy="1258011"/>
      </dsp:txXfrm>
    </dsp:sp>
    <dsp:sp modelId="{9C353280-A7F5-4476-B616-F8A8AE4FB9BB}">
      <dsp:nvSpPr>
        <dsp:cNvPr id="0" name=""/>
        <dsp:cNvSpPr/>
      </dsp:nvSpPr>
      <dsp:spPr>
        <a:xfrm>
          <a:off x="1613946" y="1625821"/>
          <a:ext cx="1258011" cy="125801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E3D4F4-DC34-4063-9AE7-25998377E5F6}">
      <dsp:nvSpPr>
        <dsp:cNvPr id="0" name=""/>
        <dsp:cNvSpPr/>
      </dsp:nvSpPr>
      <dsp:spPr>
        <a:xfrm rot="10800000">
          <a:off x="2242951" y="3251563"/>
          <a:ext cx="7656230" cy="125801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48" tIns="60960" rIns="113792" bIns="60960" numCol="1" spcCol="1270" anchor="ctr" anchorCtr="0">
          <a:noAutofit/>
        </a:bodyPr>
        <a:lstStyle/>
        <a:p>
          <a:pPr marL="0" lvl="0" indent="0" algn="ctr" defTabSz="711200" rtl="0">
            <a:lnSpc>
              <a:spcPct val="90000"/>
            </a:lnSpc>
            <a:spcBef>
              <a:spcPct val="0"/>
            </a:spcBef>
            <a:spcAft>
              <a:spcPct val="35000"/>
            </a:spcAft>
            <a:buNone/>
          </a:pPr>
          <a:r>
            <a:rPr lang="es-ES" sz="1600" b="1" kern="1200"/>
            <a:t>Efectos de largo plazo: </a:t>
          </a:r>
          <a:r>
            <a:rPr lang="es-ES" sz="1600" kern="1200"/>
            <a:t>es el resultado de la acumulación de efectos de corto plazo, que son el resultado de exposiciones de diferentes campañas para la marca a lo largo de los años. Es la construcción del equity de la marca en el larfo plazo a través de múltiples campañas. </a:t>
          </a:r>
        </a:p>
      </dsp:txBody>
      <dsp:txXfrm rot="10800000">
        <a:off x="2557454" y="3251563"/>
        <a:ext cx="7341727" cy="1258011"/>
      </dsp:txXfrm>
    </dsp:sp>
    <dsp:sp modelId="{B5B6383A-8D43-4878-97EA-A906EA283453}">
      <dsp:nvSpPr>
        <dsp:cNvPr id="0" name=""/>
        <dsp:cNvSpPr/>
      </dsp:nvSpPr>
      <dsp:spPr>
        <a:xfrm>
          <a:off x="1613946" y="3251563"/>
          <a:ext cx="1258011" cy="125801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0" r="-4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2T17:09:14.252"/>
    </inkml:context>
    <inkml:brush xml:id="br0">
      <inkml:brushProperty name="width" value="0.05292" units="cm"/>
      <inkml:brushProperty name="height" value="0.05292" units="cm"/>
      <inkml:brushProperty name="color" value="#FF0000"/>
    </inkml:brush>
  </inkml:definitions>
  <inkml:trace contextRef="#ctx0" brushRef="#br0">28674 5169 24575,'63'0'0,"-14"0"0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7E372-841F-468C-A331-66A13E4D795F}" type="datetimeFigureOut">
              <a:rPr lang="es-CO" smtClean="0"/>
              <a:t>28/02/24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F0CAF-69F8-4B86-A970-DB1753794356}" type="slidenum">
              <a:rPr lang="es-CO" smtClean="0"/>
              <a:t>‹Nº›</a:t>
            </a:fld>
            <a:endParaRPr lang="es-CO"/>
          </a:p>
        </p:txBody>
      </p:sp>
    </p:spTree>
    <p:extLst>
      <p:ext uri="{BB962C8B-B14F-4D97-AF65-F5344CB8AC3E}">
        <p14:creationId xmlns:p14="http://schemas.microsoft.com/office/powerpoint/2010/main" val="349170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30</a:t>
            </a:fld>
            <a:endParaRPr lang="es-ES"/>
          </a:p>
        </p:txBody>
      </p:sp>
    </p:spTree>
    <p:extLst>
      <p:ext uri="{BB962C8B-B14F-4D97-AF65-F5344CB8AC3E}">
        <p14:creationId xmlns:p14="http://schemas.microsoft.com/office/powerpoint/2010/main" val="281761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2168093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9" name="Imagen 8" descr="Imagen que contiene flor&#10;&#10;Descripción generada automáticamente">
            <a:extLst>
              <a:ext uri="{FF2B5EF4-FFF2-40B4-BE49-F238E27FC236}">
                <a16:creationId xmlns:a16="http://schemas.microsoft.com/office/drawing/2014/main" id="{DD312EDE-FD6A-5347-9A7A-258B3BCE5E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2782" y="5290416"/>
            <a:ext cx="2131868" cy="2131868"/>
          </a:xfrm>
          <a:prstGeom prst="rect">
            <a:avLst/>
          </a:prstGeom>
        </p:spPr>
      </p:pic>
    </p:spTree>
    <p:extLst>
      <p:ext uri="{BB962C8B-B14F-4D97-AF65-F5344CB8AC3E}">
        <p14:creationId xmlns:p14="http://schemas.microsoft.com/office/powerpoint/2010/main" val="1224928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b="1">
                <a:solidFill>
                  <a:srgbClr val="002060"/>
                </a:solidFill>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8" name="Imagen 7" descr="Imagen que contiene flor&#10;&#10;Descripción generada automáticamente">
            <a:extLst>
              <a:ext uri="{FF2B5EF4-FFF2-40B4-BE49-F238E27FC236}">
                <a16:creationId xmlns:a16="http://schemas.microsoft.com/office/drawing/2014/main" id="{7B08F8CA-4748-0B41-BD8F-4EF27D97E7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2782" y="5290416"/>
            <a:ext cx="2131868" cy="2131868"/>
          </a:xfrm>
          <a:prstGeom prst="rect">
            <a:avLst/>
          </a:prstGeom>
        </p:spPr>
      </p:pic>
    </p:spTree>
    <p:extLst>
      <p:ext uri="{BB962C8B-B14F-4D97-AF65-F5344CB8AC3E}">
        <p14:creationId xmlns:p14="http://schemas.microsoft.com/office/powerpoint/2010/main" val="639230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98945B1A-35B4-4F40-A99A-D02609B52C64}" type="datetimeFigureOut">
              <a:rPr lang="es-CO" smtClean="0"/>
              <a:t>28/02/24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218426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98945B1A-35B4-4F40-A99A-D02609B52C64}" type="datetimeFigureOut">
              <a:rPr lang="es-CO" smtClean="0"/>
              <a:t>28/02/24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397116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522514" y="234497"/>
            <a:ext cx="10515600" cy="516618"/>
          </a:xfrm>
        </p:spPr>
        <p:txBody>
          <a:bodyPr>
            <a:noAutofit/>
          </a:bodyPr>
          <a:lstStyle>
            <a:lvl1pPr>
              <a:defRPr sz="3200" b="1"/>
            </a:lvl1p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8945B1A-35B4-4F40-A99A-D02609B52C64}" type="datetimeFigureOut">
              <a:rPr lang="es-CO" smtClean="0"/>
              <a:t>28/02/24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CD01391C-D5AF-4725-B503-CE37D63C876A}" type="slidenum">
              <a:rPr lang="es-CO" smtClean="0"/>
              <a:t>‹Nº›</a:t>
            </a:fld>
            <a:endParaRPr lang="es-CO"/>
          </a:p>
        </p:txBody>
      </p:sp>
      <p:pic>
        <p:nvPicPr>
          <p:cNvPr id="7" name="Imagen 6" descr="Imagen que contiene flor&#10;&#10;Descripción generada automáticamente">
            <a:extLst>
              <a:ext uri="{FF2B5EF4-FFF2-40B4-BE49-F238E27FC236}">
                <a16:creationId xmlns:a16="http://schemas.microsoft.com/office/drawing/2014/main" id="{BE70CD71-902C-2547-93B0-1EA52C6D5E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200" y="5165725"/>
            <a:ext cx="2131868" cy="2131868"/>
          </a:xfrm>
          <a:prstGeom prst="rect">
            <a:avLst/>
          </a:prstGeom>
        </p:spPr>
      </p:pic>
    </p:spTree>
    <p:extLst>
      <p:ext uri="{BB962C8B-B14F-4D97-AF65-F5344CB8AC3E}">
        <p14:creationId xmlns:p14="http://schemas.microsoft.com/office/powerpoint/2010/main" val="136365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8945B1A-35B4-4F40-A99A-D02609B52C64}" type="datetimeFigureOut">
              <a:rPr lang="es-CO" smtClean="0"/>
              <a:t>28/02/24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2369522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8945B1A-35B4-4F40-A99A-D02609B52C64}" type="datetimeFigureOut">
              <a:rPr lang="es-CO" smtClean="0"/>
              <a:t>28/02/24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328297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8945B1A-35B4-4F40-A99A-D02609B52C64}" type="datetimeFigureOut">
              <a:rPr lang="es-CO" smtClean="0"/>
              <a:t>28/02/24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3995078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98945B1A-35B4-4F40-A99A-D02609B52C64}" type="datetimeFigureOut">
              <a:rPr lang="es-CO" smtClean="0"/>
              <a:t>28/02/24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70578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98945B1A-35B4-4F40-A99A-D02609B52C64}" type="datetimeFigureOut">
              <a:rPr lang="es-CO" smtClean="0"/>
              <a:t>28/02/24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243345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5279571" y="164462"/>
            <a:ext cx="5747658" cy="673738"/>
          </a:xfrm>
        </p:spPr>
        <p:txBody>
          <a:bodyPr>
            <a:noAutofit/>
          </a:bodyPr>
          <a:lstStyle>
            <a:lvl1pPr>
              <a:defRPr sz="32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5061857" y="1253330"/>
            <a:ext cx="6970309" cy="476646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8" name="Imagen 7" descr="Imagen que contiene flor&#10;&#10;Descripción generada automáticamente">
            <a:extLst>
              <a:ext uri="{FF2B5EF4-FFF2-40B4-BE49-F238E27FC236}">
                <a16:creationId xmlns:a16="http://schemas.microsoft.com/office/drawing/2014/main" id="{8A67CEB3-AFD7-7845-814D-84E49F0475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9627" y="-227734"/>
            <a:ext cx="2131868" cy="2131868"/>
          </a:xfrm>
          <a:prstGeom prst="rect">
            <a:avLst/>
          </a:prstGeom>
        </p:spPr>
      </p:pic>
    </p:spTree>
    <p:extLst>
      <p:ext uri="{BB962C8B-B14F-4D97-AF65-F5344CB8AC3E}">
        <p14:creationId xmlns:p14="http://schemas.microsoft.com/office/powerpoint/2010/main" val="3152639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3290723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spTree>
    <p:extLst>
      <p:ext uri="{BB962C8B-B14F-4D97-AF65-F5344CB8AC3E}">
        <p14:creationId xmlns:p14="http://schemas.microsoft.com/office/powerpoint/2010/main" val="2791616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2116679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535420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838123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4079402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3809185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2752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208961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54931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1057" y="0"/>
            <a:ext cx="12193057" cy="6858594"/>
          </a:xfrm>
          <a:prstGeom prst="rect">
            <a:avLst/>
          </a:prstGeom>
        </p:spPr>
      </p:pic>
      <p:sp>
        <p:nvSpPr>
          <p:cNvPr id="2" name="Título 1"/>
          <p:cNvSpPr>
            <a:spLocks noGrp="1"/>
          </p:cNvSpPr>
          <p:nvPr>
            <p:ph type="title"/>
          </p:nvPr>
        </p:nvSpPr>
        <p:spPr>
          <a:xfrm>
            <a:off x="707571" y="77666"/>
            <a:ext cx="5747658" cy="673738"/>
          </a:xfrm>
        </p:spPr>
        <p:txBody>
          <a:bodyPr>
            <a:noAutofit/>
          </a:bodyPr>
          <a:lstStyle>
            <a:lvl1pPr>
              <a:defRPr sz="32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174171" y="1170642"/>
            <a:ext cx="6970309" cy="476646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9" name="Imagen 8" descr="Imagen que contiene flor&#10;&#10;Descripción generada automáticamente">
            <a:extLst>
              <a:ext uri="{FF2B5EF4-FFF2-40B4-BE49-F238E27FC236}">
                <a16:creationId xmlns:a16="http://schemas.microsoft.com/office/drawing/2014/main" id="{AF5C7E61-8045-184B-8AC9-8CBC2D2570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961" y="-314530"/>
            <a:ext cx="2131868" cy="2131868"/>
          </a:xfrm>
          <a:prstGeom prst="rect">
            <a:avLst/>
          </a:prstGeom>
        </p:spPr>
      </p:pic>
    </p:spTree>
    <p:extLst>
      <p:ext uri="{BB962C8B-B14F-4D97-AF65-F5344CB8AC3E}">
        <p14:creationId xmlns:p14="http://schemas.microsoft.com/office/powerpoint/2010/main" val="2564519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635148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3272647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28/02/24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198000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1" y="1122363"/>
            <a:ext cx="9144000" cy="2387600"/>
          </a:xfrm>
        </p:spPr>
        <p:txBody>
          <a:bodyPr anchor="b"/>
          <a:lstStyle>
            <a:lvl1pPr algn="ctr">
              <a:defRPr sz="5999"/>
            </a:lvl1pPr>
          </a:lstStyle>
          <a:p>
            <a:r>
              <a:rPr lang="es-ES_tradnl"/>
              <a:t>Clic para editar título</a:t>
            </a:r>
          </a:p>
        </p:txBody>
      </p:sp>
      <p:sp>
        <p:nvSpPr>
          <p:cNvPr id="3" name="Subtítulo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359351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94497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5999"/>
            </a:lvl1pPr>
          </a:lstStyle>
          <a:p>
            <a:r>
              <a:rPr lang="es-ES_tradnl"/>
              <a:t>Clic para editar título</a:t>
            </a:r>
          </a:p>
        </p:txBody>
      </p:sp>
      <p:sp>
        <p:nvSpPr>
          <p:cNvPr id="3" name="Marcador de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42940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DF9A612D-489A-4192-A751-288CED589CE6}" type="datetimeFigureOut">
              <a:rPr lang="es-ES" smtClean="0"/>
              <a:t>28/2/24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56939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9" y="365127"/>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DF9A612D-489A-4192-A751-288CED589CE6}" type="datetimeFigureOut">
              <a:rPr lang="es-ES" smtClean="0"/>
              <a:t>28/2/24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747787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0A3272DA-D159-BA42-8B93-E389BD14F71D}" type="datetimeFigureOut">
              <a:rPr lang="es-ES_tradnl" smtClean="0"/>
              <a:t>28/2/24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4A038EE-1EA0-C14B-A703-955D3F33D50B}" type="slidenum">
              <a:rPr lang="es-ES_tradnl" smtClean="0"/>
              <a:t>‹Nº›</a:t>
            </a:fld>
            <a:endParaRPr lang="es-ES_tradnl"/>
          </a:p>
        </p:txBody>
      </p:sp>
    </p:spTree>
    <p:extLst>
      <p:ext uri="{BB962C8B-B14F-4D97-AF65-F5344CB8AC3E}">
        <p14:creationId xmlns:p14="http://schemas.microsoft.com/office/powerpoint/2010/main" val="1781524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9A612D-489A-4192-A751-288CED589CE6}" type="datetimeFigureOut">
              <a:rPr lang="es-ES" smtClean="0"/>
              <a:t>28/2/24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872676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707571" y="77666"/>
            <a:ext cx="5747658" cy="673738"/>
          </a:xfrm>
        </p:spPr>
        <p:txBody>
          <a:bodyPr>
            <a:noAutofit/>
          </a:bodyPr>
          <a:lstStyle>
            <a:lvl1pPr>
              <a:defRPr sz="32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174171" y="1170642"/>
            <a:ext cx="6970309" cy="4766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8" name="Imagen 7" descr="Imagen que contiene flor&#10;&#10;Descripción generada automáticamente">
            <a:extLst>
              <a:ext uri="{FF2B5EF4-FFF2-40B4-BE49-F238E27FC236}">
                <a16:creationId xmlns:a16="http://schemas.microsoft.com/office/drawing/2014/main" id="{5E0E0527-0891-314B-95A4-F811B066F6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0132" y="5096452"/>
            <a:ext cx="2131868" cy="2131868"/>
          </a:xfrm>
          <a:prstGeom prst="rect">
            <a:avLst/>
          </a:prstGeom>
        </p:spPr>
      </p:pic>
    </p:spTree>
    <p:extLst>
      <p:ext uri="{BB962C8B-B14F-4D97-AF65-F5344CB8AC3E}">
        <p14:creationId xmlns:p14="http://schemas.microsoft.com/office/powerpoint/2010/main" val="1797017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28/2/24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60546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s-ES_tradnl"/>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28/2/24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91896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60775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28/2/24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24015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ctrTitle"/>
          </p:nvPr>
        </p:nvSpPr>
        <p:spPr>
          <a:xfrm>
            <a:off x="1802296" y="1984227"/>
            <a:ext cx="9144000" cy="2387600"/>
          </a:xfrm>
        </p:spPr>
        <p:txBody>
          <a:bodyPr anchor="b">
            <a:normAutofit/>
          </a:bodyPr>
          <a:lstStyle>
            <a:lvl1pPr algn="ctr">
              <a:defRPr sz="5400" b="1">
                <a:solidFill>
                  <a:schemeClr val="bg1"/>
                </a:solidFill>
              </a:defRPr>
            </a:lvl1pPr>
          </a:lstStyle>
          <a:p>
            <a:r>
              <a:rPr lang="es-ES" dirty="0"/>
              <a:t>Haga clic para modificar el estilo de título del patrón</a:t>
            </a:r>
            <a:endParaRPr lang="es-CO" dirty="0"/>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2188080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ctrTitle"/>
          </p:nvPr>
        </p:nvSpPr>
        <p:spPr>
          <a:xfrm>
            <a:off x="1802296" y="1984227"/>
            <a:ext cx="9144000" cy="2387600"/>
          </a:xfrm>
        </p:spPr>
        <p:txBody>
          <a:bodyPr anchor="b">
            <a:normAutofit/>
          </a:bodyPr>
          <a:lstStyle>
            <a:lvl1pPr algn="ctr">
              <a:defRPr sz="5400" b="1">
                <a:solidFill>
                  <a:schemeClr val="bg1"/>
                </a:solidFill>
              </a:defRPr>
            </a:lvl1pPr>
          </a:lstStyle>
          <a:p>
            <a:r>
              <a:rPr lang="es-ES" dirty="0"/>
              <a:t>Haga clic para modificar el estilo de título del patrón</a:t>
            </a:r>
            <a:endParaRPr lang="es-CO" dirty="0"/>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E896-990D-407E-A226-7D43B24184F3}"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28/02/24</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15B42-63CC-42B1-896A-4CC756A1B422}"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915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ctrTitle"/>
          </p:nvPr>
        </p:nvSpPr>
        <p:spPr>
          <a:xfrm>
            <a:off x="1802296" y="1984227"/>
            <a:ext cx="9144000" cy="2387600"/>
          </a:xfrm>
        </p:spPr>
        <p:txBody>
          <a:bodyPr anchor="b">
            <a:normAutofit/>
          </a:bodyPr>
          <a:lstStyle>
            <a:lvl1pPr algn="ctr">
              <a:defRPr sz="5400" b="1">
                <a:solidFill>
                  <a:schemeClr val="bg1"/>
                </a:solidFill>
              </a:defRPr>
            </a:lvl1pPr>
          </a:lstStyle>
          <a:p>
            <a:r>
              <a:rPr lang="es-ES" dirty="0"/>
              <a:t>Haga clic para modificar el estilo de título del patrón</a:t>
            </a:r>
            <a:endParaRPr lang="es-CO" dirty="0"/>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E896-990D-407E-A226-7D43B24184F3}"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28/02/24</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15B42-63CC-42B1-896A-4CC756A1B422}"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76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8200" y="365126"/>
            <a:ext cx="3200400" cy="823616"/>
          </a:xfrm>
        </p:spPr>
        <p:txBody>
          <a:bodyPr>
            <a:noAutofit/>
          </a:bodyPr>
          <a:lstStyle>
            <a:lvl1pPr>
              <a:defRPr sz="28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838199" y="1558856"/>
            <a:ext cx="6834810" cy="408657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2447278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1057" y="-594"/>
            <a:ext cx="12193057" cy="6858594"/>
          </a:xfrm>
          <a:prstGeom prst="rect">
            <a:avLst/>
          </a:prstGeom>
        </p:spPr>
      </p:pic>
      <p:sp>
        <p:nvSpPr>
          <p:cNvPr id="2" name="Título 1"/>
          <p:cNvSpPr>
            <a:spLocks noGrp="1"/>
          </p:cNvSpPr>
          <p:nvPr>
            <p:ph type="title"/>
          </p:nvPr>
        </p:nvSpPr>
        <p:spPr>
          <a:xfrm>
            <a:off x="1318590" y="365126"/>
            <a:ext cx="7785652" cy="482806"/>
          </a:xfrm>
        </p:spPr>
        <p:txBody>
          <a:bodyPr>
            <a:noAutofit/>
          </a:bodyPr>
          <a:lstStyle>
            <a:lvl1pPr>
              <a:defRPr sz="32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1318590" y="1213652"/>
            <a:ext cx="6834810" cy="408657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646545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4532243" y="24316"/>
            <a:ext cx="5844209" cy="1397718"/>
          </a:xfrm>
        </p:spPr>
        <p:txBody>
          <a:bodyPr>
            <a:noAutofit/>
          </a:bodyPr>
          <a:lstStyle>
            <a:lvl1pPr>
              <a:defRPr sz="2800" b="1">
                <a:solidFill>
                  <a:schemeClr val="bg1"/>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038600" y="1558856"/>
            <a:ext cx="6834810" cy="40865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8889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97971" y="151509"/>
            <a:ext cx="5747658" cy="673738"/>
          </a:xfrm>
        </p:spPr>
        <p:txBody>
          <a:bodyPr>
            <a:noAutofit/>
          </a:bodyPr>
          <a:lstStyle>
            <a:lvl1pPr>
              <a:defRPr sz="32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3869872" y="2243634"/>
            <a:ext cx="7810500" cy="4766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8" name="Imagen 7" descr="Imagen que contiene flor&#10;&#10;Descripción generada automáticamente">
            <a:extLst>
              <a:ext uri="{FF2B5EF4-FFF2-40B4-BE49-F238E27FC236}">
                <a16:creationId xmlns:a16="http://schemas.microsoft.com/office/drawing/2014/main" id="{C05B2695-16CF-014F-BE6B-41F51B2150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8504" y="-25056"/>
            <a:ext cx="2131868" cy="2131868"/>
          </a:xfrm>
          <a:prstGeom prst="rect">
            <a:avLst/>
          </a:prstGeom>
        </p:spPr>
      </p:pic>
    </p:spTree>
    <p:extLst>
      <p:ext uri="{BB962C8B-B14F-4D97-AF65-F5344CB8AC3E}">
        <p14:creationId xmlns:p14="http://schemas.microsoft.com/office/powerpoint/2010/main" val="618152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8199" y="365125"/>
            <a:ext cx="3200401" cy="787813"/>
          </a:xfrm>
        </p:spPr>
        <p:txBody>
          <a:bodyPr>
            <a:noAutofit/>
          </a:bodyPr>
          <a:lstStyle>
            <a:lvl1pPr>
              <a:defRPr sz="2800" b="1"/>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735995" y="1673305"/>
            <a:ext cx="6834810" cy="408657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97964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547678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2DE7E896-990D-407E-A226-7D43B24184F3}" type="datetimeFigureOut">
              <a:rPr lang="es-CO" smtClean="0"/>
              <a:t>28/02/24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351385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2DE7E896-990D-407E-A226-7D43B24184F3}" type="datetimeFigureOut">
              <a:rPr lang="es-CO" smtClean="0"/>
              <a:t>28/02/24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756871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2DE7E896-990D-407E-A226-7D43B24184F3}" type="datetimeFigureOut">
              <a:rPr lang="es-CO" smtClean="0"/>
              <a:t>28/02/24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817488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DE7E896-990D-407E-A226-7D43B24184F3}" type="datetimeFigureOut">
              <a:rPr lang="es-CO" smtClean="0"/>
              <a:t>28/02/24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4993655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DE7E896-990D-407E-A226-7D43B24184F3}" type="datetimeFigureOut">
              <a:rPr lang="es-CO" smtClean="0"/>
              <a:t>28/02/24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3787787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DE7E896-990D-407E-A226-7D43B24184F3}" type="datetimeFigureOut">
              <a:rPr lang="es-CO" smtClean="0"/>
              <a:t>28/02/24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443198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3508239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DE7E896-990D-407E-A226-7D43B24184F3}"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ED15B42-63CC-42B1-896A-4CC756A1B422}" type="slidenum">
              <a:rPr lang="es-CO" smtClean="0"/>
              <a:t>‹Nº›</a:t>
            </a:fld>
            <a:endParaRPr lang="es-CO"/>
          </a:p>
        </p:txBody>
      </p:sp>
    </p:spTree>
    <p:extLst>
      <p:ext uri="{BB962C8B-B14F-4D97-AF65-F5344CB8AC3E}">
        <p14:creationId xmlns:p14="http://schemas.microsoft.com/office/powerpoint/2010/main" val="1661534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4659086" y="0"/>
            <a:ext cx="6607628" cy="673738"/>
          </a:xfrm>
        </p:spPr>
        <p:txBody>
          <a:bodyPr>
            <a:noAutofit/>
          </a:bodyPr>
          <a:lstStyle>
            <a:lvl1pPr>
              <a:defRPr sz="24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659086" y="1382634"/>
            <a:ext cx="6509657" cy="4766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9" name="Imagen 8" descr="Imagen que contiene flor&#10;&#10;Descripción generada automáticamente">
            <a:extLst>
              <a:ext uri="{FF2B5EF4-FFF2-40B4-BE49-F238E27FC236}">
                <a16:creationId xmlns:a16="http://schemas.microsoft.com/office/drawing/2014/main" id="{5C8EDDE9-817C-8C47-B8C0-E7D0FD1DD8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3475" y="5472978"/>
            <a:ext cx="2131868" cy="2131868"/>
          </a:xfrm>
          <a:prstGeom prst="rect">
            <a:avLst/>
          </a:prstGeom>
        </p:spPr>
      </p:pic>
    </p:spTree>
    <p:extLst>
      <p:ext uri="{BB962C8B-B14F-4D97-AF65-F5344CB8AC3E}">
        <p14:creationId xmlns:p14="http://schemas.microsoft.com/office/powerpoint/2010/main" val="355102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4659086" y="0"/>
            <a:ext cx="6607628" cy="673738"/>
          </a:xfrm>
        </p:spPr>
        <p:txBody>
          <a:bodyPr>
            <a:noAutofit/>
          </a:bodyPr>
          <a:lstStyle>
            <a:lvl1pPr>
              <a:defRPr sz="24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4659086" y="1382634"/>
            <a:ext cx="6509657" cy="4766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8" name="Imagen 7" descr="Imagen que contiene flor&#10;&#10;Descripción generada automáticamente">
            <a:extLst>
              <a:ext uri="{FF2B5EF4-FFF2-40B4-BE49-F238E27FC236}">
                <a16:creationId xmlns:a16="http://schemas.microsoft.com/office/drawing/2014/main" id="{B7DC9B16-94E0-564B-B33B-510228969C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5290416"/>
            <a:ext cx="2131868" cy="2131868"/>
          </a:xfrm>
          <a:prstGeom prst="rect">
            <a:avLst/>
          </a:prstGeom>
        </p:spPr>
      </p:pic>
    </p:spTree>
    <p:extLst>
      <p:ext uri="{BB962C8B-B14F-4D97-AF65-F5344CB8AC3E}">
        <p14:creationId xmlns:p14="http://schemas.microsoft.com/office/powerpoint/2010/main" val="302324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6270172" y="268404"/>
            <a:ext cx="4158343" cy="673738"/>
          </a:xfrm>
        </p:spPr>
        <p:txBody>
          <a:bodyPr>
            <a:noAutofit/>
          </a:bodyPr>
          <a:lstStyle>
            <a:lvl1pPr>
              <a:defRPr sz="2400" b="1">
                <a:solidFill>
                  <a:srgbClr val="FF0066"/>
                </a:solidFill>
              </a:defRPr>
            </a:lvl1pPr>
          </a:lstStyle>
          <a:p>
            <a:r>
              <a:rPr lang="es-ES" dirty="0"/>
              <a:t>Haga clic para modificar el estilo de título del patrón</a:t>
            </a:r>
            <a:endParaRPr lang="es-CO" dirty="0"/>
          </a:p>
        </p:txBody>
      </p:sp>
      <p:sp>
        <p:nvSpPr>
          <p:cNvPr id="3" name="Marcador de contenido 2"/>
          <p:cNvSpPr>
            <a:spLocks noGrp="1"/>
          </p:cNvSpPr>
          <p:nvPr>
            <p:ph idx="1"/>
          </p:nvPr>
        </p:nvSpPr>
        <p:spPr>
          <a:xfrm>
            <a:off x="6411686" y="1382634"/>
            <a:ext cx="4158343" cy="4766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9" name="Imagen 8" descr="Imagen que contiene flor&#10;&#10;Descripción generada automáticamente">
            <a:extLst>
              <a:ext uri="{FF2B5EF4-FFF2-40B4-BE49-F238E27FC236}">
                <a16:creationId xmlns:a16="http://schemas.microsoft.com/office/drawing/2014/main" id="{CE741195-A471-A846-9453-9409200C0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233" y="5290416"/>
            <a:ext cx="2131868" cy="2131868"/>
          </a:xfrm>
          <a:prstGeom prst="rect">
            <a:avLst/>
          </a:prstGeom>
        </p:spPr>
      </p:pic>
    </p:spTree>
    <p:extLst>
      <p:ext uri="{BB962C8B-B14F-4D97-AF65-F5344CB8AC3E}">
        <p14:creationId xmlns:p14="http://schemas.microsoft.com/office/powerpoint/2010/main" val="336757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529" y="-297"/>
            <a:ext cx="12193057" cy="6858594"/>
          </a:xfrm>
          <a:prstGeom prst="rect">
            <a:avLst/>
          </a:prstGeom>
        </p:spPr>
      </p:pic>
      <p:sp>
        <p:nvSpPr>
          <p:cNvPr id="2" name="Título 1"/>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sp>
        <p:nvSpPr>
          <p:cNvPr id="4" name="Marcador de fecha 3"/>
          <p:cNvSpPr>
            <a:spLocks noGrp="1"/>
          </p:cNvSpPr>
          <p:nvPr>
            <p:ph type="dt" sz="half" idx="10"/>
          </p:nvPr>
        </p:nvSpPr>
        <p:spPr/>
        <p:txBody>
          <a:bodyPr/>
          <a:lstStyle/>
          <a:p>
            <a:fld id="{98945B1A-35B4-4F40-A99A-D02609B52C64}" type="datetimeFigureOut">
              <a:rPr lang="es-CO" smtClean="0"/>
              <a:t>28/02/24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D01391C-D5AF-4725-B503-CE37D63C876A}" type="slidenum">
              <a:rPr lang="es-CO" smtClean="0"/>
              <a:t>‹Nº›</a:t>
            </a:fld>
            <a:endParaRPr lang="es-CO"/>
          </a:p>
        </p:txBody>
      </p:sp>
      <p:pic>
        <p:nvPicPr>
          <p:cNvPr id="9" name="Imagen 8" descr="Imagen que contiene flor&#10;&#10;Descripción generada automáticamente">
            <a:extLst>
              <a:ext uri="{FF2B5EF4-FFF2-40B4-BE49-F238E27FC236}">
                <a16:creationId xmlns:a16="http://schemas.microsoft.com/office/drawing/2014/main" id="{2A71C368-EA21-6C40-8759-2B398F9129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2782" y="5290416"/>
            <a:ext cx="2131868" cy="2131868"/>
          </a:xfrm>
          <a:prstGeom prst="rect">
            <a:avLst/>
          </a:prstGeom>
        </p:spPr>
      </p:pic>
    </p:spTree>
    <p:extLst>
      <p:ext uri="{BB962C8B-B14F-4D97-AF65-F5344CB8AC3E}">
        <p14:creationId xmlns:p14="http://schemas.microsoft.com/office/powerpoint/2010/main" val="184095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5.tif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6.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hyperlink" Target="http://www.marketinginteli.com/"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45B1A-35B4-4F40-A99A-D02609B52C64}" type="datetimeFigureOut">
              <a:rPr lang="es-CO" smtClean="0"/>
              <a:t>28/02/24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1391C-D5AF-4725-B503-CE37D63C876A}" type="slidenum">
              <a:rPr lang="es-CO" smtClean="0"/>
              <a:t>‹Nº›</a:t>
            </a:fld>
            <a:endParaRPr lang="es-CO"/>
          </a:p>
        </p:txBody>
      </p:sp>
    </p:spTree>
    <p:extLst>
      <p:ext uri="{BB962C8B-B14F-4D97-AF65-F5344CB8AC3E}">
        <p14:creationId xmlns:p14="http://schemas.microsoft.com/office/powerpoint/2010/main" val="3518176692"/>
      </p:ext>
    </p:extLst>
  </p:cSld>
  <p:clrMap bg1="lt1" tx1="dk1" bg2="lt2" tx2="dk2" accent1="accent1" accent2="accent2" accent3="accent3" accent4="accent4" accent5="accent5" accent6="accent6" hlink="hlink" folHlink="folHlink"/>
  <p:sldLayoutIdLst>
    <p:sldLayoutId id="2147483693" r:id="rId1"/>
    <p:sldLayoutId id="2147483672" r:id="rId2"/>
    <p:sldLayoutId id="2147483684" r:id="rId3"/>
    <p:sldLayoutId id="2147483685" r:id="rId4"/>
    <p:sldLayoutId id="2147483686" r:id="rId5"/>
    <p:sldLayoutId id="2147483687" r:id="rId6"/>
    <p:sldLayoutId id="2147483688" r:id="rId7"/>
    <p:sldLayoutId id="2147483689" r:id="rId8"/>
    <p:sldLayoutId id="2147483673" r:id="rId9"/>
    <p:sldLayoutId id="2147483690" r:id="rId10"/>
    <p:sldLayoutId id="2147483691" r:id="rId11"/>
    <p:sldLayoutId id="2147483674" r:id="rId12"/>
    <p:sldLayoutId id="2147483675" r:id="rId13"/>
    <p:sldLayoutId id="2147483676" r:id="rId14"/>
    <p:sldLayoutId id="2147483677" r:id="rId15"/>
    <p:sldLayoutId id="2147483682" r:id="rId16"/>
    <p:sldLayoutId id="2147483683"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EBFBC-594B-4744-B75C-A0E120ED9E7B}" type="datetimeFigureOut">
              <a:rPr lang="es-CO" smtClean="0"/>
              <a:t>28/02/24</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8EFC5-3793-4A1E-BF9C-0ED68D599BB2}" type="slidenum">
              <a:rPr lang="es-CO" smtClean="0"/>
              <a:t>‹Nº›</a:t>
            </a:fld>
            <a:endParaRPr lang="es-CO" dirty="0"/>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p:cNvPicPr>
            <a:picLocks noChangeAspect="1"/>
          </p:cNvPicPr>
          <p:nvPr userDrawn="1"/>
        </p:nvPicPr>
        <p:blipFill>
          <a:blip r:embed="rId14"/>
          <a:stretch>
            <a:fillRect/>
          </a:stretch>
        </p:blipFill>
        <p:spPr>
          <a:xfrm>
            <a:off x="1289958" y="5875967"/>
            <a:ext cx="2520042" cy="960766"/>
          </a:xfrm>
          <a:prstGeom prst="rect">
            <a:avLst/>
          </a:prstGeom>
        </p:spPr>
      </p:pic>
    </p:spTree>
    <p:extLst>
      <p:ext uri="{BB962C8B-B14F-4D97-AF65-F5344CB8AC3E}">
        <p14:creationId xmlns:p14="http://schemas.microsoft.com/office/powerpoint/2010/main" val="3390215760"/>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672139" y="365127"/>
            <a:ext cx="4681661" cy="706809"/>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272DA-D159-BA42-8B93-E389BD14F71D}" type="datetimeFigureOut">
              <a:rPr lang="es-ES_tradnl" smtClean="0"/>
              <a:t>28/2/24</a:t>
            </a:fld>
            <a:endParaRPr lang="es-ES_tradnl"/>
          </a:p>
        </p:txBody>
      </p:sp>
      <p:sp>
        <p:nvSpPr>
          <p:cNvPr id="5" name="Marcador de pie de página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038EE-1EA0-C14B-A703-955D3F33D50B}" type="slidenum">
              <a:rPr lang="es-ES_tradnl" smtClean="0"/>
              <a:t>‹Nº›</a:t>
            </a:fld>
            <a:endParaRPr lang="es-ES_tradnl"/>
          </a:p>
        </p:txBody>
      </p:sp>
      <p:pic>
        <p:nvPicPr>
          <p:cNvPr id="9" name="Imagen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583" y="5776964"/>
            <a:ext cx="1574392" cy="944512"/>
          </a:xfrm>
          <a:prstGeom prst="rect">
            <a:avLst/>
          </a:prstGeom>
        </p:spPr>
      </p:pic>
      <p:cxnSp>
        <p:nvCxnSpPr>
          <p:cNvPr id="11" name="Conector recto 10"/>
          <p:cNvCxnSpPr/>
          <p:nvPr userDrawn="1"/>
        </p:nvCxnSpPr>
        <p:spPr>
          <a:xfrm flipV="1">
            <a:off x="1" y="1412776"/>
            <a:ext cx="12192000" cy="72008"/>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3" name="CuadroTexto 12"/>
          <p:cNvSpPr txBox="1"/>
          <p:nvPr userDrawn="1"/>
        </p:nvSpPr>
        <p:spPr>
          <a:xfrm>
            <a:off x="3143287" y="6160212"/>
            <a:ext cx="7267746" cy="430887"/>
          </a:xfrm>
          <a:prstGeom prst="rect">
            <a:avLst/>
          </a:prstGeom>
          <a:noFill/>
        </p:spPr>
        <p:txBody>
          <a:bodyPr wrap="square" rtlCol="0">
            <a:spAutoFit/>
          </a:bodyPr>
          <a:lstStyle/>
          <a:p>
            <a:r>
              <a:rPr lang="es-ES_tradnl" sz="1100" dirty="0"/>
              <a:t>JUAN</a:t>
            </a:r>
            <a:r>
              <a:rPr lang="es-ES_tradnl" sz="1100" baseline="0" dirty="0"/>
              <a:t> CARLOS RODRIGUEZ GOMEZ</a:t>
            </a:r>
          </a:p>
          <a:p>
            <a:r>
              <a:rPr lang="es-ES_tradnl" sz="1100" baseline="0" dirty="0">
                <a:hlinkClick r:id="rId14"/>
              </a:rPr>
              <a:t>www.marketinginteli.com</a:t>
            </a:r>
            <a:r>
              <a:rPr lang="es-ES_tradnl" sz="1100" baseline="0" dirty="0"/>
              <a:t>  Facebook/</a:t>
            </a:r>
            <a:r>
              <a:rPr lang="es-ES_tradnl" sz="1100" baseline="0" dirty="0" err="1"/>
              <a:t>marketinginteli</a:t>
            </a:r>
            <a:r>
              <a:rPr lang="es-ES_tradnl" sz="1100" baseline="0" dirty="0"/>
              <a:t> / Twitter: @</a:t>
            </a:r>
            <a:r>
              <a:rPr lang="es-ES_tradnl" sz="1100" baseline="0" dirty="0" err="1"/>
              <a:t>markinteli</a:t>
            </a:r>
            <a:endParaRPr lang="es-ES_tradnl" sz="1100" dirty="0"/>
          </a:p>
        </p:txBody>
      </p:sp>
      <p:pic>
        <p:nvPicPr>
          <p:cNvPr id="7" name="Imagen 6"/>
          <p:cNvPicPr>
            <a:picLocks noChangeAspect="1"/>
          </p:cNvPicPr>
          <p:nvPr userDrawn="1"/>
        </p:nvPicPr>
        <p:blipFill>
          <a:blip r:embed="rId15"/>
          <a:stretch>
            <a:fillRect/>
          </a:stretch>
        </p:blipFill>
        <p:spPr>
          <a:xfrm>
            <a:off x="9819277" y="6068460"/>
            <a:ext cx="2424432" cy="738082"/>
          </a:xfrm>
          <a:prstGeom prst="rect">
            <a:avLst/>
          </a:prstGeom>
        </p:spPr>
      </p:pic>
    </p:spTree>
    <p:extLst>
      <p:ext uri="{BB962C8B-B14F-4D97-AF65-F5344CB8AC3E}">
        <p14:creationId xmlns:p14="http://schemas.microsoft.com/office/powerpoint/2010/main" val="1001055884"/>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663" r:id="rId3"/>
    <p:sldLayoutId id="2147483696" r:id="rId4"/>
    <p:sldLayoutId id="2147483697"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7E896-990D-407E-A226-7D43B24184F3}" type="datetimeFigureOut">
              <a:rPr lang="es-CO" smtClean="0"/>
              <a:t>28/02/24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15B42-63CC-42B1-896A-4CC756A1B422}" type="slidenum">
              <a:rPr lang="es-CO" smtClean="0"/>
              <a:t>‹Nº›</a:t>
            </a:fld>
            <a:endParaRPr lang="es-CO"/>
          </a:p>
        </p:txBody>
      </p:sp>
    </p:spTree>
    <p:extLst>
      <p:ext uri="{BB962C8B-B14F-4D97-AF65-F5344CB8AC3E}">
        <p14:creationId xmlns:p14="http://schemas.microsoft.com/office/powerpoint/2010/main" val="615056956"/>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61" r:id="rId5"/>
    <p:sldLayoutId id="2147483660" r:id="rId6"/>
    <p:sldLayoutId id="2147483662"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1.jpeg"/><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1.jpeg"/><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wmf"/><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O" dirty="0"/>
              <a:t>El Marketing </a:t>
            </a:r>
            <a:r>
              <a:rPr lang="es-CO" dirty="0" err="1"/>
              <a:t>Mix</a:t>
            </a:r>
            <a:r>
              <a:rPr lang="es-CO" dirty="0"/>
              <a:t> </a:t>
            </a:r>
          </a:p>
        </p:txBody>
      </p:sp>
      <p:sp>
        <p:nvSpPr>
          <p:cNvPr id="5" name="Marcador de texto 4"/>
          <p:cNvSpPr>
            <a:spLocks noGrp="1"/>
          </p:cNvSpPr>
          <p:nvPr>
            <p:ph type="body" idx="1"/>
          </p:nvPr>
        </p:nvSpPr>
        <p:spPr/>
        <p:txBody>
          <a:bodyPr/>
          <a:lstStyle/>
          <a:p>
            <a:r>
              <a:rPr lang="es-CO" dirty="0"/>
              <a:t> Consiste en la mezcla de marketing de la empresa, es decir, el conjunto de herramientas de marketing que la empresa emplea para poner </a:t>
            </a:r>
            <a:r>
              <a:rPr lang="es-CO" b="1" dirty="0">
                <a:solidFill>
                  <a:schemeClr val="tx1"/>
                </a:solidFill>
              </a:rPr>
              <a:t>en marcha su estrategia de marketing.</a:t>
            </a:r>
          </a:p>
        </p:txBody>
      </p:sp>
      <p:pic>
        <p:nvPicPr>
          <p:cNvPr id="6" name="Imagen 5"/>
          <p:cNvPicPr>
            <a:picLocks noChangeAspect="1"/>
          </p:cNvPicPr>
          <p:nvPr/>
        </p:nvPicPr>
        <p:blipFill>
          <a:blip r:embed="rId2"/>
          <a:stretch>
            <a:fillRect/>
          </a:stretch>
        </p:blipFill>
        <p:spPr>
          <a:xfrm>
            <a:off x="6424613" y="774648"/>
            <a:ext cx="5214938" cy="3435401"/>
          </a:xfrm>
          <a:prstGeom prst="rect">
            <a:avLst/>
          </a:prstGeom>
        </p:spPr>
      </p:pic>
    </p:spTree>
    <p:extLst>
      <p:ext uri="{BB962C8B-B14F-4D97-AF65-F5344CB8AC3E}">
        <p14:creationId xmlns:p14="http://schemas.microsoft.com/office/powerpoint/2010/main" val="332784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Características de un producto </a:t>
            </a:r>
          </a:p>
        </p:txBody>
      </p:sp>
      <p:sp>
        <p:nvSpPr>
          <p:cNvPr id="3" name="Marcador de contenido 2"/>
          <p:cNvSpPr>
            <a:spLocks noGrp="1"/>
          </p:cNvSpPr>
          <p:nvPr>
            <p:ph idx="1"/>
          </p:nvPr>
        </p:nvSpPr>
        <p:spPr>
          <a:xfrm>
            <a:off x="838200" y="1769596"/>
            <a:ext cx="5713832" cy="3665753"/>
          </a:xfrm>
        </p:spPr>
        <p:txBody>
          <a:bodyPr>
            <a:normAutofit fontScale="85000" lnSpcReduction="10000"/>
          </a:bodyPr>
          <a:lstStyle/>
          <a:p>
            <a:r>
              <a:rPr lang="es-CO" b="1" dirty="0"/>
              <a:t>Son datos objetivos.</a:t>
            </a:r>
            <a:r>
              <a:rPr lang="es-CO" dirty="0"/>
              <a:t> Es lo que se puede medir o cuantificar fácilmente.</a:t>
            </a:r>
          </a:p>
          <a:p>
            <a:r>
              <a:rPr lang="es-CO" dirty="0"/>
              <a:t>Si es un </a:t>
            </a:r>
            <a:r>
              <a:rPr lang="es-CO" b="1" dirty="0"/>
              <a:t>producto físico</a:t>
            </a:r>
            <a:r>
              <a:rPr lang="es-CO" dirty="0"/>
              <a:t> son: </a:t>
            </a:r>
            <a:r>
              <a:rPr lang="es-CO" b="1" dirty="0"/>
              <a:t>Las dimensiones, el peso, el color o los materiales de que está hecho.</a:t>
            </a:r>
          </a:p>
          <a:p>
            <a:r>
              <a:rPr lang="es-CO" dirty="0"/>
              <a:t>Si hablamos de un robot aspirador, por ejemplo, serían, además de las anteriores, la clase de sensores que lleva, el tipo de batería, los tipos de suelos que es capaz de limpiar, </a:t>
            </a:r>
            <a:r>
              <a:rPr lang="es-CO" b="1" dirty="0"/>
              <a:t>si sirve para recoger pelos de mascota</a:t>
            </a:r>
            <a:r>
              <a:rPr lang="es-CO" dirty="0"/>
              <a:t> </a:t>
            </a:r>
            <a:r>
              <a:rPr lang="es-CO" b="1" dirty="0">
                <a:solidFill>
                  <a:srgbClr val="FF0000"/>
                </a:solidFill>
              </a:rPr>
              <a:t>o el nivel de ruido. </a:t>
            </a:r>
          </a:p>
        </p:txBody>
      </p:sp>
      <p:pic>
        <p:nvPicPr>
          <p:cNvPr id="4" name="Imagen 3"/>
          <p:cNvPicPr>
            <a:picLocks noChangeAspect="1"/>
          </p:cNvPicPr>
          <p:nvPr/>
        </p:nvPicPr>
        <p:blipFill>
          <a:blip r:embed="rId2"/>
          <a:stretch>
            <a:fillRect/>
          </a:stretch>
        </p:blipFill>
        <p:spPr>
          <a:xfrm>
            <a:off x="6662738" y="2012705"/>
            <a:ext cx="4591416" cy="3478673"/>
          </a:xfrm>
          <a:prstGeom prst="rect">
            <a:avLst/>
          </a:prstGeom>
        </p:spPr>
      </p:pic>
    </p:spTree>
    <p:extLst>
      <p:ext uri="{BB962C8B-B14F-4D97-AF65-F5344CB8AC3E}">
        <p14:creationId xmlns:p14="http://schemas.microsoft.com/office/powerpoint/2010/main" val="2854900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3810000"/>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3944668014"/>
              </p:ext>
            </p:extLst>
          </p:nvPr>
        </p:nvGraphicFramePr>
        <p:xfrm>
          <a:off x="838200" y="232373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03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442982" y="3548248"/>
            <a:ext cx="2098431" cy="1593253"/>
          </a:xfrm>
          <a:prstGeom prst="rect">
            <a:avLst/>
          </a:prstGeom>
        </p:spPr>
      </p:pic>
      <p:sp>
        <p:nvSpPr>
          <p:cNvPr id="2" name="Título 1"/>
          <p:cNvSpPr>
            <a:spLocks noGrp="1"/>
          </p:cNvSpPr>
          <p:nvPr>
            <p:ph type="title"/>
          </p:nvPr>
        </p:nvSpPr>
        <p:spPr>
          <a:xfrm>
            <a:off x="844550" y="-414424"/>
            <a:ext cx="10515600" cy="2852737"/>
          </a:xfrm>
        </p:spPr>
        <p:txBody>
          <a:bodyPr>
            <a:normAutofit/>
          </a:bodyPr>
          <a:lstStyle/>
          <a:p>
            <a:r>
              <a:rPr lang="es-ES" dirty="0"/>
              <a:t>Relación costo beneficio </a:t>
            </a:r>
          </a:p>
        </p:txBody>
      </p:sp>
      <p:sp>
        <p:nvSpPr>
          <p:cNvPr id="3" name="Marcador de contenido 2"/>
          <p:cNvSpPr>
            <a:spLocks noGrp="1"/>
          </p:cNvSpPr>
          <p:nvPr>
            <p:ph type="body" idx="1"/>
          </p:nvPr>
        </p:nvSpPr>
        <p:spPr>
          <a:xfrm>
            <a:off x="650587" y="2508208"/>
            <a:ext cx="6723228" cy="2759625"/>
          </a:xfrm>
        </p:spPr>
        <p:txBody>
          <a:bodyPr>
            <a:normAutofit/>
          </a:bodyPr>
          <a:lstStyle/>
          <a:p>
            <a:r>
              <a:rPr lang="es-ES" dirty="0"/>
              <a:t>¿</a:t>
            </a:r>
            <a:r>
              <a:rPr lang="es-ES" sz="3200" b="1" dirty="0"/>
              <a:t>Cuánto está dispuesto a pagar el cliente </a:t>
            </a:r>
            <a:r>
              <a:rPr lang="es-ES" dirty="0"/>
              <a:t>por el producto?</a:t>
            </a:r>
          </a:p>
          <a:p>
            <a:pPr lvl="1"/>
            <a:r>
              <a:rPr lang="es-ES" dirty="0">
                <a:solidFill>
                  <a:schemeClr val="bg1"/>
                </a:solidFill>
              </a:rPr>
              <a:t>¿Cuál es el valor </a:t>
            </a:r>
            <a:r>
              <a:rPr lang="es-ES" dirty="0" err="1">
                <a:solidFill>
                  <a:schemeClr val="bg1"/>
                </a:solidFill>
              </a:rPr>
              <a:t>emocionalo</a:t>
            </a:r>
            <a:r>
              <a:rPr lang="es-ES" dirty="0">
                <a:solidFill>
                  <a:schemeClr val="bg1"/>
                </a:solidFill>
              </a:rPr>
              <a:t> psicológico?</a:t>
            </a:r>
          </a:p>
          <a:p>
            <a:r>
              <a:rPr lang="es-ES" sz="2800" b="1" dirty="0"/>
              <a:t>En que tipo de mercado me encuentro </a:t>
            </a:r>
          </a:p>
          <a:p>
            <a:r>
              <a:rPr lang="es-ES" dirty="0"/>
              <a:t>¿Cual es la rentabilidad esperada del producto?</a:t>
            </a:r>
          </a:p>
          <a:p>
            <a:pPr lvl="1"/>
            <a:r>
              <a:rPr lang="es-ES" dirty="0">
                <a:solidFill>
                  <a:schemeClr val="bg1"/>
                </a:solidFill>
              </a:rPr>
              <a:t>Qué volumen de ventas se requiere para ser rentable </a:t>
            </a:r>
          </a:p>
        </p:txBody>
      </p:sp>
      <p:sp>
        <p:nvSpPr>
          <p:cNvPr id="5" name="CuadroTexto 4"/>
          <p:cNvSpPr txBox="1"/>
          <p:nvPr/>
        </p:nvSpPr>
        <p:spPr>
          <a:xfrm>
            <a:off x="1661949" y="5823087"/>
            <a:ext cx="7778861" cy="369332"/>
          </a:xfrm>
          <a:prstGeom prst="rect">
            <a:avLst/>
          </a:prstGeom>
          <a:solidFill>
            <a:schemeClr val="accent1">
              <a:lumMod val="20000"/>
              <a:lumOff val="80000"/>
            </a:schemeClr>
          </a:solidFill>
        </p:spPr>
        <p:txBody>
          <a:bodyPr wrap="none" rtlCol="0">
            <a:spAutoFit/>
          </a:bodyPr>
          <a:lstStyle/>
          <a:p>
            <a:r>
              <a:rPr lang="es-ES" dirty="0"/>
              <a:t>Elementos críticos para el definición de un precio en función de la oferta de valor </a:t>
            </a:r>
          </a:p>
        </p:txBody>
      </p:sp>
      <p:sp>
        <p:nvSpPr>
          <p:cNvPr id="6" name="Rectángulo 5"/>
          <p:cNvSpPr/>
          <p:nvPr/>
        </p:nvSpPr>
        <p:spPr>
          <a:xfrm>
            <a:off x="831850" y="475962"/>
            <a:ext cx="7770910" cy="923330"/>
          </a:xfrm>
          <a:prstGeom prst="rect">
            <a:avLst/>
          </a:prstGeom>
        </p:spPr>
        <p:txBody>
          <a:bodyPr wrap="none" lIns="91440" tIns="45720" rIns="91440" bIns="45720" anchor="t">
            <a:spAutoFit/>
          </a:bodyPr>
          <a:lstStyle/>
          <a:p>
            <a:r>
              <a:rPr lang="es-ES" sz="5400" b="1" dirty="0">
                <a:solidFill>
                  <a:schemeClr val="bg1"/>
                </a:solidFill>
              </a:rPr>
              <a:t>El precio</a:t>
            </a:r>
            <a:r>
              <a:rPr lang="es-ES" sz="4000" b="1" dirty="0">
                <a:solidFill>
                  <a:schemeClr val="bg1"/>
                </a:solidFill>
              </a:rPr>
              <a:t> </a:t>
            </a:r>
            <a:r>
              <a:rPr lang="es-ES" sz="3200" b="1" dirty="0">
                <a:solidFill>
                  <a:schemeClr val="bg1"/>
                </a:solidFill>
              </a:rPr>
              <a:t>es la moneda de intercambio </a:t>
            </a:r>
          </a:p>
        </p:txBody>
      </p:sp>
      <p:pic>
        <p:nvPicPr>
          <p:cNvPr id="1026" name="Picture 2">
            <a:extLst>
              <a:ext uri="{FF2B5EF4-FFF2-40B4-BE49-F238E27FC236}">
                <a16:creationId xmlns:a16="http://schemas.microsoft.com/office/drawing/2014/main" id="{2AC9061B-CAEA-E24A-8B00-9DD87937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728" y="549524"/>
            <a:ext cx="1958685" cy="1958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ECE898-B513-1449-9866-9C216B655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556" y="2331204"/>
            <a:ext cx="1398424" cy="1398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7A4919A-83AD-7447-8869-D8CFCD761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556" y="3869410"/>
            <a:ext cx="1398424" cy="139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4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 de la asignación de precios </a:t>
            </a:r>
          </a:p>
        </p:txBody>
      </p:sp>
      <p:graphicFrame>
        <p:nvGraphicFramePr>
          <p:cNvPr id="7" name="Marcador de contenido 6">
            <a:extLst>
              <a:ext uri="{FF2B5EF4-FFF2-40B4-BE49-F238E27FC236}">
                <a16:creationId xmlns:a16="http://schemas.microsoft.com/office/drawing/2014/main" id="{9EDB4979-5A0A-A54D-98D4-35FC6FC981E8}"/>
              </a:ext>
            </a:extLst>
          </p:cNvPr>
          <p:cNvGraphicFramePr>
            <a:graphicFrameLocks noGrp="1"/>
          </p:cNvGraphicFramePr>
          <p:nvPr>
            <p:ph idx="1"/>
            <p:extLst>
              <p:ext uri="{D42A27DB-BD31-4B8C-83A1-F6EECF244321}">
                <p14:modId xmlns:p14="http://schemas.microsoft.com/office/powerpoint/2010/main" val="724471485"/>
              </p:ext>
            </p:extLst>
          </p:nvPr>
        </p:nvGraphicFramePr>
        <p:xfrm>
          <a:off x="538884" y="1593339"/>
          <a:ext cx="698530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8256240" y="2060848"/>
            <a:ext cx="3384376" cy="3416320"/>
          </a:xfrm>
          <a:prstGeom prst="rect">
            <a:avLst/>
          </a:prstGeom>
          <a:solidFill>
            <a:schemeClr val="accent2"/>
          </a:solidFill>
        </p:spPr>
        <p:txBody>
          <a:bodyPr wrap="square">
            <a:spAutoFit/>
          </a:bodyPr>
          <a:lstStyle/>
          <a:p>
            <a:r>
              <a:rPr lang="es-ES" sz="2400" dirty="0">
                <a:solidFill>
                  <a:schemeClr val="bg1"/>
                </a:solidFill>
              </a:rPr>
              <a:t>El precio es el único elemento de la mezcla de marketing que produce ingresos; todos los demás elementos representan costos. El precio también es uno de los elementos más flexibles de la mezcla de marketing</a:t>
            </a:r>
          </a:p>
        </p:txBody>
      </p:sp>
    </p:spTree>
    <p:extLst>
      <p:ext uri="{BB962C8B-B14F-4D97-AF65-F5344CB8AC3E}">
        <p14:creationId xmlns:p14="http://schemas.microsoft.com/office/powerpoint/2010/main" val="172362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Importancia del precio </a:t>
            </a:r>
          </a:p>
        </p:txBody>
      </p:sp>
      <p:sp>
        <p:nvSpPr>
          <p:cNvPr id="3" name="Marcador de contenido 2"/>
          <p:cNvSpPr>
            <a:spLocks noGrp="1"/>
          </p:cNvSpPr>
          <p:nvPr>
            <p:ph idx="1"/>
          </p:nvPr>
        </p:nvSpPr>
        <p:spPr>
          <a:xfrm>
            <a:off x="838885" y="1825626"/>
            <a:ext cx="4433062" cy="3730871"/>
          </a:xfrm>
        </p:spPr>
        <p:txBody>
          <a:bodyPr vert="horz" lIns="91440" tIns="45720" rIns="91440" bIns="45720" rtlCol="0" anchor="t">
            <a:normAutofit fontScale="92500" lnSpcReduction="10000"/>
          </a:bodyPr>
          <a:lstStyle/>
          <a:p>
            <a:pPr marL="227965" indent="-227965"/>
            <a:r>
              <a:rPr lang="es-ES" dirty="0"/>
              <a:t>El precio de un producto es un factor importante que </a:t>
            </a:r>
            <a:r>
              <a:rPr lang="es-ES" b="1" dirty="0"/>
              <a:t>determina la demanda que el mercado hace de ese producto</a:t>
            </a:r>
            <a:r>
              <a:rPr lang="es-ES" dirty="0"/>
              <a:t>. </a:t>
            </a:r>
            <a:r>
              <a:rPr lang="es-ES" b="1" dirty="0"/>
              <a:t>El dinero </a:t>
            </a:r>
            <a:r>
              <a:rPr lang="es-ES" dirty="0"/>
              <a:t>entra en una organización a través de los precios. </a:t>
            </a:r>
            <a:endParaRPr lang="es-ES" dirty="0">
              <a:cs typeface="Calibri" panose="020F0502020204030204"/>
            </a:endParaRPr>
          </a:p>
          <a:p>
            <a:pPr marL="227965" indent="-227965"/>
            <a:r>
              <a:rPr lang="es-ES" dirty="0"/>
              <a:t>Es por eso que éste afecta a </a:t>
            </a:r>
            <a:r>
              <a:rPr lang="es-ES" b="1" dirty="0"/>
              <a:t>la posición competitiva de una empresa, a sus ingresos y a sus ganancias netas</a:t>
            </a:r>
            <a:r>
              <a:rPr lang="es-ES" dirty="0"/>
              <a:t>. </a:t>
            </a:r>
            <a:endParaRPr lang="es-ES" dirty="0">
              <a:cs typeface="Calibri"/>
            </a:endParaRPr>
          </a:p>
        </p:txBody>
      </p:sp>
      <p:sp>
        <p:nvSpPr>
          <p:cNvPr id="5" name="Rectángulo 4"/>
          <p:cNvSpPr/>
          <p:nvPr/>
        </p:nvSpPr>
        <p:spPr>
          <a:xfrm>
            <a:off x="5807968" y="1851025"/>
            <a:ext cx="5937554" cy="2677656"/>
          </a:xfrm>
          <a:prstGeom prst="rect">
            <a:avLst/>
          </a:prstGeom>
          <a:solidFill>
            <a:schemeClr val="tx2"/>
          </a:solidFill>
          <a:ln>
            <a:solidFill>
              <a:srgbClr val="4472C4"/>
            </a:solidFill>
          </a:ln>
        </p:spPr>
        <p:txBody>
          <a:bodyPr wrap="square" anchor="t">
            <a:spAutoFit/>
          </a:bodyPr>
          <a:lstStyle/>
          <a:p>
            <a:r>
              <a:rPr lang="es-ES" sz="2400" dirty="0">
                <a:solidFill>
                  <a:srgbClr val="FFFFFF"/>
                </a:solidFill>
              </a:rPr>
              <a:t>En algunas compañías, la asignación de precios de la administración se enfoca en el volumen de ventas. </a:t>
            </a:r>
            <a:endParaRPr lang="es-ES" sz="2400">
              <a:solidFill>
                <a:srgbClr val="FFFFFF"/>
              </a:solidFill>
            </a:endParaRPr>
          </a:p>
          <a:p>
            <a:r>
              <a:rPr lang="es-ES" sz="2400" dirty="0">
                <a:solidFill>
                  <a:srgbClr val="FFFFFF"/>
                </a:solidFill>
              </a:rPr>
              <a:t>El objetivo de la asignación de precios puede consistir en incrementar el volumen de ventas o en mantener o acrecentar la participación de mercado de la empresa.</a:t>
            </a:r>
            <a:endParaRPr lang="es-ES" sz="2400">
              <a:solidFill>
                <a:srgbClr val="FFFFFF"/>
              </a:solidFill>
            </a:endParaRPr>
          </a:p>
        </p:txBody>
      </p:sp>
      <p:pic>
        <p:nvPicPr>
          <p:cNvPr id="6" name="Imagen 5"/>
          <p:cNvPicPr>
            <a:picLocks noChangeAspect="1"/>
          </p:cNvPicPr>
          <p:nvPr/>
        </p:nvPicPr>
        <p:blipFill>
          <a:blip r:embed="rId2"/>
          <a:stretch>
            <a:fillRect/>
          </a:stretch>
        </p:blipFill>
        <p:spPr>
          <a:xfrm>
            <a:off x="7320136" y="4682472"/>
            <a:ext cx="1872208" cy="1250599"/>
          </a:xfrm>
          <a:prstGeom prst="rect">
            <a:avLst/>
          </a:prstGeom>
        </p:spPr>
      </p:pic>
    </p:spTree>
    <p:extLst>
      <p:ext uri="{BB962C8B-B14F-4D97-AF65-F5344CB8AC3E}">
        <p14:creationId xmlns:p14="http://schemas.microsoft.com/office/powerpoint/2010/main" val="418993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de precios </a:t>
            </a:r>
          </a:p>
        </p:txBody>
      </p:sp>
      <p:sp>
        <p:nvSpPr>
          <p:cNvPr id="3" name="Marcador de contenido 2"/>
          <p:cNvSpPr>
            <a:spLocks noGrp="1"/>
          </p:cNvSpPr>
          <p:nvPr>
            <p:ph idx="1"/>
          </p:nvPr>
        </p:nvSpPr>
        <p:spPr>
          <a:xfrm>
            <a:off x="286708" y="1825626"/>
            <a:ext cx="5881301" cy="3547591"/>
          </a:xfrm>
        </p:spPr>
        <p:txBody>
          <a:bodyPr>
            <a:normAutofit fontScale="92500" lnSpcReduction="10000"/>
          </a:bodyPr>
          <a:lstStyle/>
          <a:p>
            <a:r>
              <a:rPr lang="es-ES" dirty="0"/>
              <a:t>Los tipos de costos fijos y variables. </a:t>
            </a:r>
          </a:p>
          <a:p>
            <a:pPr lvl="1"/>
            <a:r>
              <a:rPr lang="es-ES" dirty="0"/>
              <a:t>Los costos fijos(también conocidos como </a:t>
            </a:r>
            <a:r>
              <a:rPr lang="es-ES" dirty="0" err="1"/>
              <a:t>overhead</a:t>
            </a:r>
            <a:r>
              <a:rPr lang="es-ES" dirty="0"/>
              <a:t>) son costos que no varían con los niveles de producción o de ventas. </a:t>
            </a:r>
          </a:p>
          <a:p>
            <a:pPr lvl="2"/>
            <a:r>
              <a:rPr lang="es-ES" dirty="0"/>
              <a:t>Arriendo </a:t>
            </a:r>
          </a:p>
          <a:p>
            <a:pPr lvl="2"/>
            <a:r>
              <a:rPr lang="es-ES" dirty="0"/>
              <a:t>Servicios </a:t>
            </a:r>
          </a:p>
          <a:p>
            <a:pPr lvl="2"/>
            <a:r>
              <a:rPr lang="es-ES" dirty="0"/>
              <a:t>Empleados administrativos </a:t>
            </a:r>
          </a:p>
          <a:p>
            <a:pPr lvl="1"/>
            <a:r>
              <a:rPr lang="es-ES" dirty="0"/>
              <a:t>Los costos variables varían en proporción directa con el nivel de producción</a:t>
            </a:r>
          </a:p>
          <a:p>
            <a:pPr lvl="2"/>
            <a:r>
              <a:rPr lang="es-ES" dirty="0"/>
              <a:t>Materias primas</a:t>
            </a:r>
          </a:p>
          <a:p>
            <a:pPr lvl="2"/>
            <a:r>
              <a:rPr lang="es-ES" dirty="0"/>
              <a:t>Comisiones de ventas </a:t>
            </a:r>
          </a:p>
        </p:txBody>
      </p:sp>
      <p:pic>
        <p:nvPicPr>
          <p:cNvPr id="4" name="Imagen 3"/>
          <p:cNvPicPr>
            <a:picLocks noChangeAspect="1"/>
          </p:cNvPicPr>
          <p:nvPr/>
        </p:nvPicPr>
        <p:blipFill>
          <a:blip r:embed="rId2"/>
          <a:stretch>
            <a:fillRect/>
          </a:stretch>
        </p:blipFill>
        <p:spPr>
          <a:xfrm>
            <a:off x="6456041" y="1988840"/>
            <a:ext cx="5033569" cy="3888432"/>
          </a:xfrm>
          <a:prstGeom prst="rect">
            <a:avLst/>
          </a:prstGeom>
        </p:spPr>
      </p:pic>
      <p:sp>
        <p:nvSpPr>
          <p:cNvPr id="5" name="Rectángulo 4"/>
          <p:cNvSpPr/>
          <p:nvPr/>
        </p:nvSpPr>
        <p:spPr>
          <a:xfrm>
            <a:off x="1847529" y="5615662"/>
            <a:ext cx="6092825" cy="523220"/>
          </a:xfrm>
          <a:prstGeom prst="rect">
            <a:avLst/>
          </a:prstGeom>
          <a:solidFill>
            <a:schemeClr val="accent5">
              <a:lumMod val="50000"/>
            </a:schemeClr>
          </a:solidFill>
        </p:spPr>
        <p:txBody>
          <a:bodyPr>
            <a:spAutoFit/>
          </a:bodyPr>
          <a:lstStyle/>
          <a:p>
            <a:r>
              <a:rPr lang="es-ES" sz="1400" dirty="0">
                <a:solidFill>
                  <a:schemeClr val="bg1"/>
                </a:solidFill>
              </a:rPr>
              <a:t> El método de fijación de precios más simple es la fijación de precios de costo más margen —sumar un margen de utilidad estándar al costo del producto</a:t>
            </a:r>
          </a:p>
        </p:txBody>
      </p:sp>
    </p:spTree>
    <p:extLst>
      <p:ext uri="{BB962C8B-B14F-4D97-AF65-F5344CB8AC3E}">
        <p14:creationId xmlns:p14="http://schemas.microsoft.com/office/powerpoint/2010/main" val="348956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886" y="1825625"/>
            <a:ext cx="4609043" cy="4351338"/>
          </a:xfrm>
        </p:spPr>
        <p:txBody>
          <a:bodyPr/>
          <a:lstStyle/>
          <a:p>
            <a:r>
              <a:rPr lang="es-ES" dirty="0"/>
              <a:t>Ofrecer una combinación perfecta de calidad y buen servicio a un precio aceptable</a:t>
            </a:r>
          </a:p>
        </p:txBody>
      </p:sp>
      <p:pic>
        <p:nvPicPr>
          <p:cNvPr id="1026" name="Picture 2" descr="Resultado de imagen para oferta de va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1914043"/>
            <a:ext cx="3384376" cy="410578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51384" y="3966934"/>
            <a:ext cx="6624736" cy="1323439"/>
          </a:xfrm>
          <a:prstGeom prst="rect">
            <a:avLst/>
          </a:prstGeom>
          <a:solidFill>
            <a:srgbClr val="C00000"/>
          </a:solidFill>
        </p:spPr>
        <p:txBody>
          <a:bodyPr wrap="square">
            <a:spAutoFit/>
          </a:bodyPr>
          <a:lstStyle/>
          <a:p>
            <a:r>
              <a:rPr lang="es-ES" sz="2000" dirty="0">
                <a:solidFill>
                  <a:schemeClr val="bg1"/>
                </a:solidFill>
              </a:rPr>
              <a:t>Fijación de precios de valor agregado   Vincular características y servicios de valor agregado a las ofertas para diferenciarlas y apoyar así precios más altos, en vez de recortar precios para igualar los de la competencia</a:t>
            </a:r>
          </a:p>
        </p:txBody>
      </p:sp>
    </p:spTree>
    <p:extLst>
      <p:ext uri="{BB962C8B-B14F-4D97-AF65-F5344CB8AC3E}">
        <p14:creationId xmlns:p14="http://schemas.microsoft.com/office/powerpoint/2010/main" val="213809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fijación de pre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8" y="1772816"/>
            <a:ext cx="5298246"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bodyPr>
          <a:lstStyle/>
          <a:p>
            <a:r>
              <a:rPr lang="es-CO" dirty="0"/>
              <a:t>Factores para determinar precios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8547713"/>
              </p:ext>
            </p:extLst>
          </p:nvPr>
        </p:nvGraphicFramePr>
        <p:xfrm>
          <a:off x="335360" y="1772816"/>
          <a:ext cx="6696744"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21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766" y="593460"/>
            <a:ext cx="5747658" cy="673738"/>
          </a:xfrm>
        </p:spPr>
        <p:txBody>
          <a:bodyPr vert="horz" lIns="91440" tIns="45720" rIns="91440" bIns="45720" rtlCol="0" anchor="ctr">
            <a:noAutofit/>
          </a:bodyPr>
          <a:lstStyle/>
          <a:p>
            <a:r>
              <a:rPr lang="es-ES" sz="4800" dirty="0"/>
              <a:t>Plaza</a:t>
            </a:r>
            <a:r>
              <a:rPr lang="es-ES" sz="4400" dirty="0"/>
              <a:t> / Canales ¿Dónde voy a vender el producto?</a:t>
            </a:r>
          </a:p>
        </p:txBody>
      </p:sp>
      <p:sp>
        <p:nvSpPr>
          <p:cNvPr id="3" name="Marcador de contenido 2"/>
          <p:cNvSpPr>
            <a:spLocks noGrp="1"/>
          </p:cNvSpPr>
          <p:nvPr>
            <p:ph idx="1"/>
          </p:nvPr>
        </p:nvSpPr>
        <p:spPr>
          <a:xfrm>
            <a:off x="331092" y="3213452"/>
            <a:ext cx="7810500" cy="4766469"/>
          </a:xfrm>
        </p:spPr>
        <p:txBody>
          <a:bodyPr>
            <a:normAutofit/>
          </a:bodyPr>
          <a:lstStyle/>
          <a:p>
            <a:r>
              <a:rPr lang="es-ES" sz="2400" dirty="0"/>
              <a:t>Debo poner el producto  o el servicio en la mano del consumidor </a:t>
            </a:r>
          </a:p>
          <a:p>
            <a:pPr lvl="1"/>
            <a:r>
              <a:rPr lang="es-ES" sz="2000" dirty="0"/>
              <a:t>Tipo de mercado </a:t>
            </a:r>
            <a:r>
              <a:rPr lang="es-ES" sz="2800" b="1" dirty="0"/>
              <a:t>B2B</a:t>
            </a:r>
            <a:r>
              <a:rPr lang="es-ES" sz="2000" b="1" dirty="0"/>
              <a:t> y </a:t>
            </a:r>
            <a:r>
              <a:rPr lang="es-ES" sz="2800" b="1" dirty="0"/>
              <a:t>B2C </a:t>
            </a:r>
            <a:endParaRPr lang="es-ES" sz="2000" b="1" dirty="0"/>
          </a:p>
          <a:p>
            <a:pPr lvl="1"/>
            <a:r>
              <a:rPr lang="es-ES" sz="2000" dirty="0"/>
              <a:t>Que tipo de canal, </a:t>
            </a:r>
            <a:r>
              <a:rPr lang="es-ES" sz="2000" b="1" dirty="0"/>
              <a:t>propio,</a:t>
            </a:r>
            <a:r>
              <a:rPr lang="es-ES" sz="2000" dirty="0"/>
              <a:t> </a:t>
            </a:r>
            <a:r>
              <a:rPr lang="es-ES" sz="2000" b="1" dirty="0"/>
              <a:t>de terceros</a:t>
            </a:r>
            <a:r>
              <a:rPr lang="es-ES" sz="2000" dirty="0"/>
              <a:t>, </a:t>
            </a:r>
            <a:r>
              <a:rPr lang="es-ES" sz="2000" b="1" dirty="0"/>
              <a:t>mayoristas</a:t>
            </a:r>
          </a:p>
          <a:p>
            <a:pPr lvl="2"/>
            <a:r>
              <a:rPr lang="es-ES" sz="1600" b="1" dirty="0"/>
              <a:t>Digital</a:t>
            </a:r>
            <a:r>
              <a:rPr lang="es-ES" sz="1600" dirty="0"/>
              <a:t> </a:t>
            </a:r>
          </a:p>
          <a:p>
            <a:pPr lvl="2"/>
            <a:r>
              <a:rPr lang="es-ES" sz="1600" b="1" dirty="0"/>
              <a:t>Físico </a:t>
            </a:r>
          </a:p>
          <a:p>
            <a:r>
              <a:rPr lang="es-ES" sz="2400" dirty="0"/>
              <a:t>Muchas veces el canal </a:t>
            </a:r>
            <a:r>
              <a:rPr lang="es-ES" sz="2400" b="1" dirty="0"/>
              <a:t>es parte de la oferta valor </a:t>
            </a:r>
          </a:p>
          <a:p>
            <a:pPr lvl="1"/>
            <a:r>
              <a:rPr lang="es-ES" sz="2000" b="1" dirty="0"/>
              <a:t>Logística de entrega </a:t>
            </a:r>
          </a:p>
          <a:p>
            <a:pPr lvl="1"/>
            <a:r>
              <a:rPr lang="es-ES" sz="2000" b="1" dirty="0"/>
              <a:t>La experiencia de compra </a:t>
            </a:r>
            <a:r>
              <a:rPr lang="es-ES" sz="2000" dirty="0"/>
              <a:t>/ </a:t>
            </a:r>
            <a:r>
              <a:rPr lang="es-ES" sz="2000" b="1" dirty="0"/>
              <a:t>servicio</a:t>
            </a:r>
          </a:p>
        </p:txBody>
      </p:sp>
      <p:pic>
        <p:nvPicPr>
          <p:cNvPr id="4" name="Imagen 3"/>
          <p:cNvPicPr>
            <a:picLocks noChangeAspect="1"/>
          </p:cNvPicPr>
          <p:nvPr/>
        </p:nvPicPr>
        <p:blipFill>
          <a:blip r:embed="rId2"/>
          <a:stretch>
            <a:fillRect/>
          </a:stretch>
        </p:blipFill>
        <p:spPr>
          <a:xfrm>
            <a:off x="7339626" y="2615575"/>
            <a:ext cx="4568001" cy="2566025"/>
          </a:xfrm>
          <a:prstGeom prst="rect">
            <a:avLst/>
          </a:prstGeom>
        </p:spPr>
      </p:pic>
    </p:spTree>
    <p:extLst>
      <p:ext uri="{BB962C8B-B14F-4D97-AF65-F5344CB8AC3E}">
        <p14:creationId xmlns:p14="http://schemas.microsoft.com/office/powerpoint/2010/main" val="3526024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 de la asignación de precios </a:t>
            </a:r>
          </a:p>
        </p:txBody>
      </p:sp>
      <p:graphicFrame>
        <p:nvGraphicFramePr>
          <p:cNvPr id="7" name="Marcador de contenido 6">
            <a:extLst>
              <a:ext uri="{FF2B5EF4-FFF2-40B4-BE49-F238E27FC236}">
                <a16:creationId xmlns:a16="http://schemas.microsoft.com/office/drawing/2014/main" id="{9EDB4979-5A0A-A54D-98D4-35FC6FC981E8}"/>
              </a:ext>
            </a:extLst>
          </p:cNvPr>
          <p:cNvGraphicFramePr>
            <a:graphicFrameLocks noGrp="1"/>
          </p:cNvGraphicFramePr>
          <p:nvPr>
            <p:ph idx="1"/>
            <p:extLst>
              <p:ext uri="{D42A27DB-BD31-4B8C-83A1-F6EECF244321}">
                <p14:modId xmlns:p14="http://schemas.microsoft.com/office/powerpoint/2010/main" val="724471485"/>
              </p:ext>
            </p:extLst>
          </p:nvPr>
        </p:nvGraphicFramePr>
        <p:xfrm>
          <a:off x="538884" y="1593339"/>
          <a:ext cx="698530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8256240" y="2060848"/>
            <a:ext cx="3384376" cy="3416320"/>
          </a:xfrm>
          <a:prstGeom prst="rect">
            <a:avLst/>
          </a:prstGeom>
          <a:solidFill>
            <a:schemeClr val="accent2"/>
          </a:solidFill>
        </p:spPr>
        <p:txBody>
          <a:bodyPr wrap="square">
            <a:spAutoFit/>
          </a:bodyPr>
          <a:lstStyle/>
          <a:p>
            <a:r>
              <a:rPr lang="es-ES" sz="2400" dirty="0">
                <a:solidFill>
                  <a:schemeClr val="bg1"/>
                </a:solidFill>
              </a:rPr>
              <a:t>El precio es el único elemento de la mezcla de marketing que produce ingresos; todos los demás elementos representan costos. El precio también es uno de los elementos más flexibles de la mezcla de marketing</a:t>
            </a:r>
          </a:p>
        </p:txBody>
      </p:sp>
    </p:spTree>
    <p:extLst>
      <p:ext uri="{BB962C8B-B14F-4D97-AF65-F5344CB8AC3E}">
        <p14:creationId xmlns:p14="http://schemas.microsoft.com/office/powerpoint/2010/main" val="78163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B8E5724-601C-6246-A318-9ADC466A41AA}"/>
              </a:ext>
            </a:extLst>
          </p:cNvPr>
          <p:cNvSpPr>
            <a:spLocks noGrp="1"/>
          </p:cNvSpPr>
          <p:nvPr>
            <p:ph type="title"/>
          </p:nvPr>
        </p:nvSpPr>
        <p:spPr/>
        <p:txBody>
          <a:bodyPr/>
          <a:lstStyle/>
          <a:p>
            <a:r>
              <a:rPr lang="es-ES_tradnl" dirty="0"/>
              <a:t>Estrategia de Marketing </a:t>
            </a:r>
          </a:p>
        </p:txBody>
      </p:sp>
      <p:sp>
        <p:nvSpPr>
          <p:cNvPr id="5" name="Marcador de contenido 4">
            <a:extLst>
              <a:ext uri="{FF2B5EF4-FFF2-40B4-BE49-F238E27FC236}">
                <a16:creationId xmlns:a16="http://schemas.microsoft.com/office/drawing/2014/main" id="{7687112A-62BE-0A42-B526-52B9055A0F5B}"/>
              </a:ext>
            </a:extLst>
          </p:cNvPr>
          <p:cNvSpPr>
            <a:spLocks noGrp="1"/>
          </p:cNvSpPr>
          <p:nvPr>
            <p:ph idx="1"/>
          </p:nvPr>
        </p:nvSpPr>
        <p:spPr>
          <a:xfrm>
            <a:off x="4659086" y="1382634"/>
            <a:ext cx="5680668" cy="4766469"/>
          </a:xfrm>
        </p:spPr>
        <p:txBody>
          <a:bodyPr>
            <a:normAutofit lnSpcReduction="10000"/>
          </a:bodyPr>
          <a:lstStyle/>
          <a:p>
            <a:r>
              <a:rPr lang="es-ES_tradnl" dirty="0"/>
              <a:t>Objetivos:</a:t>
            </a:r>
          </a:p>
          <a:p>
            <a:pPr marL="914400" lvl="1" indent="-457200">
              <a:buFont typeface="+mj-lt"/>
              <a:buAutoNum type="arabicPeriod"/>
            </a:pPr>
            <a:r>
              <a:rPr lang="es-ES_tradnl" dirty="0"/>
              <a:t>¿Qué problemas le quiero resolver a la gente?</a:t>
            </a:r>
          </a:p>
          <a:p>
            <a:pPr marL="914400" lvl="1" indent="-457200">
              <a:buFont typeface="+mj-lt"/>
              <a:buAutoNum type="arabicPeriod"/>
            </a:pPr>
            <a:r>
              <a:rPr lang="es-ES_tradnl" dirty="0"/>
              <a:t>¿Qué  tipo de clientes quiero tener?</a:t>
            </a:r>
          </a:p>
          <a:p>
            <a:pPr marL="914400" lvl="1" indent="-457200">
              <a:buFont typeface="+mj-lt"/>
              <a:buAutoNum type="arabicPeriod"/>
            </a:pPr>
            <a:r>
              <a:rPr lang="es-ES_tradnl" dirty="0"/>
              <a:t>¿Qué lugar quiero ocupar en un mercado con mi producto o marca?</a:t>
            </a:r>
          </a:p>
          <a:p>
            <a:pPr marL="914400" lvl="1" indent="-457200">
              <a:buFont typeface="+mj-lt"/>
              <a:buAutoNum type="arabicPeriod"/>
            </a:pPr>
            <a:r>
              <a:rPr lang="es-ES_tradnl" dirty="0"/>
              <a:t>¿Cómo voy a hacer dinero? (Corto, mediano y largo plazo)</a:t>
            </a:r>
          </a:p>
          <a:p>
            <a:pPr marL="914400" lvl="1" indent="-457200">
              <a:buFont typeface="+mj-lt"/>
              <a:buAutoNum type="arabicPeriod"/>
            </a:pPr>
            <a:r>
              <a:rPr lang="es-ES_tradnl" dirty="0"/>
              <a:t>¿Cómo me voy a relacionar con los clientes?</a:t>
            </a:r>
          </a:p>
          <a:p>
            <a:pPr marL="914400" lvl="1" indent="-457200">
              <a:buFont typeface="+mj-lt"/>
              <a:buAutoNum type="arabicPeriod"/>
            </a:pPr>
            <a:r>
              <a:rPr lang="es-ES_tradnl" dirty="0"/>
              <a:t>¿Qué lugar quiero ocupar en la mente de mis clientes?</a:t>
            </a:r>
          </a:p>
          <a:p>
            <a:pPr marL="914400" lvl="1" indent="-457200">
              <a:buFont typeface="+mj-lt"/>
              <a:buAutoNum type="arabicPeriod"/>
            </a:pPr>
            <a:r>
              <a:rPr lang="es-ES_tradnl" dirty="0"/>
              <a:t>¿Cómo voy a penetrar el mercado?</a:t>
            </a:r>
          </a:p>
        </p:txBody>
      </p:sp>
    </p:spTree>
    <p:extLst>
      <p:ext uri="{BB962C8B-B14F-4D97-AF65-F5344CB8AC3E}">
        <p14:creationId xmlns:p14="http://schemas.microsoft.com/office/powerpoint/2010/main" val="302657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Importancia del precio </a:t>
            </a:r>
          </a:p>
        </p:txBody>
      </p:sp>
      <p:sp>
        <p:nvSpPr>
          <p:cNvPr id="3" name="Marcador de contenido 2"/>
          <p:cNvSpPr>
            <a:spLocks noGrp="1"/>
          </p:cNvSpPr>
          <p:nvPr>
            <p:ph idx="1"/>
          </p:nvPr>
        </p:nvSpPr>
        <p:spPr>
          <a:xfrm>
            <a:off x="838885" y="1825626"/>
            <a:ext cx="4433062" cy="3730871"/>
          </a:xfrm>
        </p:spPr>
        <p:txBody>
          <a:bodyPr vert="horz" lIns="91440" tIns="45720" rIns="91440" bIns="45720" rtlCol="0" anchor="t">
            <a:normAutofit fontScale="92500" lnSpcReduction="10000"/>
          </a:bodyPr>
          <a:lstStyle/>
          <a:p>
            <a:pPr marL="227965" indent="-227965"/>
            <a:r>
              <a:rPr lang="es-ES" dirty="0"/>
              <a:t>El precio de un producto es un factor importante que </a:t>
            </a:r>
            <a:r>
              <a:rPr lang="es-ES" b="1" dirty="0"/>
              <a:t>determina la demanda que el mercado hace de ese producto</a:t>
            </a:r>
            <a:r>
              <a:rPr lang="es-ES" dirty="0"/>
              <a:t>. </a:t>
            </a:r>
            <a:r>
              <a:rPr lang="es-ES" b="1" dirty="0"/>
              <a:t>El dinero </a:t>
            </a:r>
            <a:r>
              <a:rPr lang="es-ES" dirty="0"/>
              <a:t>entra en una organización a través de los precios. </a:t>
            </a:r>
            <a:endParaRPr lang="es-ES" dirty="0">
              <a:cs typeface="Calibri" panose="020F0502020204030204"/>
            </a:endParaRPr>
          </a:p>
          <a:p>
            <a:pPr marL="227965" indent="-227965"/>
            <a:r>
              <a:rPr lang="es-ES" dirty="0"/>
              <a:t>Es por eso que éste afecta a </a:t>
            </a:r>
            <a:r>
              <a:rPr lang="es-ES" b="1" dirty="0"/>
              <a:t>la posición competitiva de una empresa, a sus ingresos y a sus ganancias netas</a:t>
            </a:r>
            <a:r>
              <a:rPr lang="es-ES" dirty="0"/>
              <a:t>. </a:t>
            </a:r>
            <a:endParaRPr lang="es-ES" dirty="0">
              <a:cs typeface="Calibri"/>
            </a:endParaRPr>
          </a:p>
        </p:txBody>
      </p:sp>
      <p:sp>
        <p:nvSpPr>
          <p:cNvPr id="5" name="Rectángulo 4"/>
          <p:cNvSpPr/>
          <p:nvPr/>
        </p:nvSpPr>
        <p:spPr>
          <a:xfrm>
            <a:off x="5807968" y="1851025"/>
            <a:ext cx="5937554" cy="2677656"/>
          </a:xfrm>
          <a:prstGeom prst="rect">
            <a:avLst/>
          </a:prstGeom>
          <a:solidFill>
            <a:schemeClr val="tx2"/>
          </a:solidFill>
          <a:ln>
            <a:solidFill>
              <a:srgbClr val="4472C4"/>
            </a:solidFill>
          </a:ln>
        </p:spPr>
        <p:txBody>
          <a:bodyPr wrap="square" anchor="t">
            <a:spAutoFit/>
          </a:bodyPr>
          <a:lstStyle/>
          <a:p>
            <a:r>
              <a:rPr lang="es-ES" sz="2400" dirty="0">
                <a:solidFill>
                  <a:srgbClr val="FFFFFF"/>
                </a:solidFill>
              </a:rPr>
              <a:t>En algunas compañías, la asignación de precios de la administración se enfoca en el volumen de ventas. </a:t>
            </a:r>
            <a:endParaRPr lang="es-ES" sz="2400">
              <a:solidFill>
                <a:srgbClr val="FFFFFF"/>
              </a:solidFill>
            </a:endParaRPr>
          </a:p>
          <a:p>
            <a:r>
              <a:rPr lang="es-ES" sz="2400" dirty="0">
                <a:solidFill>
                  <a:srgbClr val="FFFFFF"/>
                </a:solidFill>
              </a:rPr>
              <a:t>El objetivo de la asignación de precios puede consistir en incrementar el volumen de ventas o en mantener o acrecentar la participación de mercado de la empresa.</a:t>
            </a:r>
            <a:endParaRPr lang="es-ES" sz="2400">
              <a:solidFill>
                <a:srgbClr val="FFFFFF"/>
              </a:solidFill>
            </a:endParaRPr>
          </a:p>
        </p:txBody>
      </p:sp>
      <p:pic>
        <p:nvPicPr>
          <p:cNvPr id="6" name="Imagen 5"/>
          <p:cNvPicPr>
            <a:picLocks noChangeAspect="1"/>
          </p:cNvPicPr>
          <p:nvPr/>
        </p:nvPicPr>
        <p:blipFill>
          <a:blip r:embed="rId2"/>
          <a:stretch>
            <a:fillRect/>
          </a:stretch>
        </p:blipFill>
        <p:spPr>
          <a:xfrm>
            <a:off x="7320136" y="4682472"/>
            <a:ext cx="1872208" cy="1250599"/>
          </a:xfrm>
          <a:prstGeom prst="rect">
            <a:avLst/>
          </a:prstGeom>
        </p:spPr>
      </p:pic>
    </p:spTree>
    <p:extLst>
      <p:ext uri="{BB962C8B-B14F-4D97-AF65-F5344CB8AC3E}">
        <p14:creationId xmlns:p14="http://schemas.microsoft.com/office/powerpoint/2010/main" val="422622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de precios </a:t>
            </a:r>
          </a:p>
        </p:txBody>
      </p:sp>
      <p:sp>
        <p:nvSpPr>
          <p:cNvPr id="3" name="Marcador de contenido 2"/>
          <p:cNvSpPr>
            <a:spLocks noGrp="1"/>
          </p:cNvSpPr>
          <p:nvPr>
            <p:ph idx="1"/>
          </p:nvPr>
        </p:nvSpPr>
        <p:spPr>
          <a:xfrm>
            <a:off x="286708" y="1825626"/>
            <a:ext cx="5881301" cy="3547591"/>
          </a:xfrm>
        </p:spPr>
        <p:txBody>
          <a:bodyPr>
            <a:normAutofit fontScale="92500" lnSpcReduction="10000"/>
          </a:bodyPr>
          <a:lstStyle/>
          <a:p>
            <a:r>
              <a:rPr lang="es-ES" dirty="0"/>
              <a:t>Los tipos de costos fijos y variables. </a:t>
            </a:r>
          </a:p>
          <a:p>
            <a:pPr lvl="1"/>
            <a:r>
              <a:rPr lang="es-ES" dirty="0"/>
              <a:t>Los costos fijos(también conocidos como </a:t>
            </a:r>
            <a:r>
              <a:rPr lang="es-ES" dirty="0" err="1"/>
              <a:t>overhead</a:t>
            </a:r>
            <a:r>
              <a:rPr lang="es-ES" dirty="0"/>
              <a:t>) son costos que no varían con los niveles de producción o de ventas. </a:t>
            </a:r>
          </a:p>
          <a:p>
            <a:pPr lvl="2"/>
            <a:r>
              <a:rPr lang="es-ES" dirty="0"/>
              <a:t>Arriendo </a:t>
            </a:r>
          </a:p>
          <a:p>
            <a:pPr lvl="2"/>
            <a:r>
              <a:rPr lang="es-ES" dirty="0"/>
              <a:t>Servicios </a:t>
            </a:r>
          </a:p>
          <a:p>
            <a:pPr lvl="2"/>
            <a:r>
              <a:rPr lang="es-ES" dirty="0"/>
              <a:t>Empleados administrativos </a:t>
            </a:r>
          </a:p>
          <a:p>
            <a:pPr lvl="1"/>
            <a:r>
              <a:rPr lang="es-ES" dirty="0"/>
              <a:t>Los costos variables varían en proporción directa con el nivel de producción</a:t>
            </a:r>
          </a:p>
          <a:p>
            <a:pPr lvl="2"/>
            <a:r>
              <a:rPr lang="es-ES" dirty="0"/>
              <a:t>Materias primas</a:t>
            </a:r>
          </a:p>
          <a:p>
            <a:pPr lvl="2"/>
            <a:r>
              <a:rPr lang="es-ES" dirty="0"/>
              <a:t>Comisiones de ventas </a:t>
            </a:r>
          </a:p>
        </p:txBody>
      </p:sp>
      <p:pic>
        <p:nvPicPr>
          <p:cNvPr id="4" name="Imagen 3"/>
          <p:cNvPicPr>
            <a:picLocks noChangeAspect="1"/>
          </p:cNvPicPr>
          <p:nvPr/>
        </p:nvPicPr>
        <p:blipFill>
          <a:blip r:embed="rId2"/>
          <a:stretch>
            <a:fillRect/>
          </a:stretch>
        </p:blipFill>
        <p:spPr>
          <a:xfrm>
            <a:off x="6456041" y="1988840"/>
            <a:ext cx="5033569" cy="3888432"/>
          </a:xfrm>
          <a:prstGeom prst="rect">
            <a:avLst/>
          </a:prstGeom>
        </p:spPr>
      </p:pic>
      <p:sp>
        <p:nvSpPr>
          <p:cNvPr id="5" name="Rectángulo 4"/>
          <p:cNvSpPr/>
          <p:nvPr/>
        </p:nvSpPr>
        <p:spPr>
          <a:xfrm>
            <a:off x="1847529" y="5615662"/>
            <a:ext cx="6092825" cy="523220"/>
          </a:xfrm>
          <a:prstGeom prst="rect">
            <a:avLst/>
          </a:prstGeom>
          <a:solidFill>
            <a:schemeClr val="accent5">
              <a:lumMod val="50000"/>
            </a:schemeClr>
          </a:solidFill>
        </p:spPr>
        <p:txBody>
          <a:bodyPr>
            <a:spAutoFit/>
          </a:bodyPr>
          <a:lstStyle/>
          <a:p>
            <a:r>
              <a:rPr lang="es-ES" sz="1400" dirty="0">
                <a:solidFill>
                  <a:schemeClr val="bg1"/>
                </a:solidFill>
              </a:rPr>
              <a:t> El método de fijación de precios más simple es la fijación de precios de costo más margen —sumar un margen de utilidad estándar al costo del producto</a:t>
            </a:r>
          </a:p>
        </p:txBody>
      </p:sp>
    </p:spTree>
    <p:extLst>
      <p:ext uri="{BB962C8B-B14F-4D97-AF65-F5344CB8AC3E}">
        <p14:creationId xmlns:p14="http://schemas.microsoft.com/office/powerpoint/2010/main" val="141134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886" y="1825625"/>
            <a:ext cx="4609043" cy="4351338"/>
          </a:xfrm>
        </p:spPr>
        <p:txBody>
          <a:bodyPr/>
          <a:lstStyle/>
          <a:p>
            <a:r>
              <a:rPr lang="es-ES" dirty="0"/>
              <a:t>Ofrecer una combinación perfecta de calidad y buen servicio a un precio aceptable</a:t>
            </a:r>
          </a:p>
        </p:txBody>
      </p:sp>
      <p:pic>
        <p:nvPicPr>
          <p:cNvPr id="1026" name="Picture 2" descr="Resultado de imagen para oferta de va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1914043"/>
            <a:ext cx="3384376" cy="410578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51384" y="3966934"/>
            <a:ext cx="6624736" cy="1323439"/>
          </a:xfrm>
          <a:prstGeom prst="rect">
            <a:avLst/>
          </a:prstGeom>
          <a:solidFill>
            <a:srgbClr val="C00000"/>
          </a:solidFill>
        </p:spPr>
        <p:txBody>
          <a:bodyPr wrap="square">
            <a:spAutoFit/>
          </a:bodyPr>
          <a:lstStyle/>
          <a:p>
            <a:r>
              <a:rPr lang="es-ES" sz="2000" dirty="0">
                <a:solidFill>
                  <a:schemeClr val="bg1"/>
                </a:solidFill>
              </a:rPr>
              <a:t>Fijación de precios de valor agregado   Vincular características y servicios de valor agregado a las ofertas para diferenciarlas y apoyar así precios más altos, en vez de recortar precios para igualar los de la competencia</a:t>
            </a:r>
          </a:p>
        </p:txBody>
      </p:sp>
    </p:spTree>
    <p:extLst>
      <p:ext uri="{BB962C8B-B14F-4D97-AF65-F5344CB8AC3E}">
        <p14:creationId xmlns:p14="http://schemas.microsoft.com/office/powerpoint/2010/main" val="74517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fijación de pre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8" y="1772816"/>
            <a:ext cx="5298246"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bodyPr>
          <a:lstStyle/>
          <a:p>
            <a:r>
              <a:rPr lang="es-CO" dirty="0"/>
              <a:t>Factores para determinar precios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8547713"/>
              </p:ext>
            </p:extLst>
          </p:nvPr>
        </p:nvGraphicFramePr>
        <p:xfrm>
          <a:off x="335360" y="1772816"/>
          <a:ext cx="6696744"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1785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7072" y="331962"/>
            <a:ext cx="10515600" cy="516618"/>
          </a:xfrm>
        </p:spPr>
        <p:txBody>
          <a:bodyPr>
            <a:normAutofit fontScale="90000"/>
          </a:bodyPr>
          <a:lstStyle/>
          <a:p>
            <a:r>
              <a:rPr lang="es-ES" sz="4400" dirty="0"/>
              <a:t>Promoción /Comunicación </a:t>
            </a:r>
            <a:br>
              <a:rPr lang="es-ES" sz="4400" dirty="0"/>
            </a:br>
            <a:r>
              <a:rPr lang="es-ES" sz="2700" dirty="0"/>
              <a:t>¿Cómo me voy a comunicar con los clientes?</a:t>
            </a:r>
            <a:r>
              <a:rPr lang="es-ES" sz="4400" dirty="0"/>
              <a:t> </a:t>
            </a:r>
          </a:p>
        </p:txBody>
      </p:sp>
      <p:sp>
        <p:nvSpPr>
          <p:cNvPr id="3" name="Marcador de contenido 2"/>
          <p:cNvSpPr>
            <a:spLocks noGrp="1"/>
          </p:cNvSpPr>
          <p:nvPr>
            <p:ph type="body" idx="4294967295"/>
          </p:nvPr>
        </p:nvSpPr>
        <p:spPr>
          <a:xfrm>
            <a:off x="255945" y="1001748"/>
            <a:ext cx="5357445" cy="3094054"/>
          </a:xfrm>
        </p:spPr>
        <p:txBody>
          <a:bodyPr vert="horz" lIns="91440" tIns="45720" rIns="91440" bIns="45720" rtlCol="0" anchor="t">
            <a:normAutofit lnSpcReduction="10000"/>
          </a:bodyPr>
          <a:lstStyle/>
          <a:p>
            <a:r>
              <a:rPr lang="es-ES" b="1" dirty="0">
                <a:solidFill>
                  <a:srgbClr val="FF0000"/>
                </a:solidFill>
              </a:rPr>
              <a:t>Mensaje</a:t>
            </a:r>
            <a:r>
              <a:rPr lang="es-ES" sz="2000" dirty="0">
                <a:solidFill>
                  <a:srgbClr val="FF0000"/>
                </a:solidFill>
              </a:rPr>
              <a:t>  </a:t>
            </a:r>
            <a:r>
              <a:rPr lang="es-ES" b="1" dirty="0"/>
              <a:t>(Marca y contenidos )</a:t>
            </a:r>
          </a:p>
          <a:p>
            <a:pPr lvl="1"/>
            <a:r>
              <a:rPr lang="es-ES" sz="1800" dirty="0"/>
              <a:t>Debemos definir la idea de comunicación / </a:t>
            </a:r>
            <a:r>
              <a:rPr lang="es-ES" sz="1800" b="1" dirty="0"/>
              <a:t>BIG idea </a:t>
            </a:r>
          </a:p>
          <a:p>
            <a:pPr lvl="1"/>
            <a:r>
              <a:rPr lang="es-ES" sz="1800" dirty="0"/>
              <a:t>¿Cuál debe ser la mejor forma, la más atractiva </a:t>
            </a:r>
            <a:r>
              <a:rPr lang="es-ES" sz="1800" b="1" dirty="0"/>
              <a:t>para comunicar la oferta de valor</a:t>
            </a:r>
            <a:r>
              <a:rPr lang="es-ES" sz="1800" dirty="0"/>
              <a:t>? </a:t>
            </a:r>
          </a:p>
          <a:p>
            <a:r>
              <a:rPr lang="es-ES" sz="2600" b="1" dirty="0">
                <a:solidFill>
                  <a:srgbClr val="FF0000"/>
                </a:solidFill>
              </a:rPr>
              <a:t>Canales de comunicación </a:t>
            </a:r>
            <a:r>
              <a:rPr lang="es-ES" sz="2000" dirty="0"/>
              <a:t>/ cuales de deben ser los mejores canales para llegar en una forma eficiente al target </a:t>
            </a:r>
          </a:p>
          <a:p>
            <a:pPr lvl="1"/>
            <a:r>
              <a:rPr lang="es-ES" sz="1800" b="1" dirty="0"/>
              <a:t>Digitales</a:t>
            </a:r>
          </a:p>
          <a:p>
            <a:pPr lvl="1"/>
            <a:r>
              <a:rPr lang="es-ES" sz="1800" b="1" dirty="0"/>
              <a:t>Físicos</a:t>
            </a:r>
          </a:p>
        </p:txBody>
      </p:sp>
      <p:pic>
        <p:nvPicPr>
          <p:cNvPr id="2050" name="Picture 2" descr="Resultado de imagen para big i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6673" y="1695404"/>
            <a:ext cx="1533153" cy="15867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360 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871" y="1819179"/>
            <a:ext cx="3228929" cy="1883541"/>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derecha 4"/>
          <p:cNvSpPr/>
          <p:nvPr/>
        </p:nvSpPr>
        <p:spPr>
          <a:xfrm>
            <a:off x="9176165" y="2099239"/>
            <a:ext cx="783440" cy="89907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95C5832E-674A-8747-8DF1-766F9639B237}"/>
              </a:ext>
            </a:extLst>
          </p:cNvPr>
          <p:cNvSpPr txBox="1"/>
          <p:nvPr/>
        </p:nvSpPr>
        <p:spPr>
          <a:xfrm>
            <a:off x="5673988" y="1132630"/>
            <a:ext cx="3424464" cy="646331"/>
          </a:xfrm>
          <a:prstGeom prst="rect">
            <a:avLst/>
          </a:prstGeom>
          <a:solidFill>
            <a:srgbClr val="FF3399"/>
          </a:solidFill>
        </p:spPr>
        <p:txBody>
          <a:bodyPr wrap="none" rtlCol="0">
            <a:spAutoFit/>
          </a:bodyPr>
          <a:lstStyle/>
          <a:p>
            <a:pPr algn="ctr"/>
            <a:r>
              <a:rPr lang="es-ES_tradnl" b="1" dirty="0">
                <a:solidFill>
                  <a:schemeClr val="bg1"/>
                </a:solidFill>
              </a:rPr>
              <a:t>Constructores de marca</a:t>
            </a:r>
          </a:p>
          <a:p>
            <a:pPr algn="ctr"/>
            <a:r>
              <a:rPr lang="es-ES_tradnl" b="1" dirty="0">
                <a:solidFill>
                  <a:schemeClr val="bg1"/>
                </a:solidFill>
              </a:rPr>
              <a:t>Activo /patrimonio (Brand </a:t>
            </a:r>
            <a:r>
              <a:rPr lang="es-ES_tradnl" b="1" dirty="0" err="1">
                <a:solidFill>
                  <a:schemeClr val="bg1"/>
                </a:solidFill>
              </a:rPr>
              <a:t>Equity</a:t>
            </a:r>
            <a:r>
              <a:rPr lang="es-ES_tradnl" b="1" dirty="0">
                <a:solidFill>
                  <a:schemeClr val="bg1"/>
                </a:solidFill>
              </a:rPr>
              <a:t>)</a:t>
            </a:r>
          </a:p>
        </p:txBody>
      </p:sp>
      <p:pic>
        <p:nvPicPr>
          <p:cNvPr id="8" name="Picture 4" descr="Drogueria - La Rebaja Virtual - CREMA DENTAL COLGATE MENTA">
            <a:extLst>
              <a:ext uri="{FF2B5EF4-FFF2-40B4-BE49-F238E27FC236}">
                <a16:creationId xmlns:a16="http://schemas.microsoft.com/office/drawing/2014/main" id="{B6AEDE78-7A19-6E42-9357-521062F57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1061" y="100635"/>
            <a:ext cx="2309411" cy="230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18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99657" y="-1"/>
            <a:ext cx="9191551" cy="6893663"/>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794" y="764704"/>
            <a:ext cx="6264696" cy="1512168"/>
          </a:xfrm>
          <a:solidFill>
            <a:schemeClr val="accent2"/>
          </a:solidFill>
        </p:spPr>
        <p:txBody>
          <a:bodyPr>
            <a:noAutofit/>
          </a:bodyPr>
          <a:lstStyle/>
          <a:p>
            <a:pPr algn="ctr"/>
            <a:r>
              <a:rPr lang="es-CO" sz="6000" dirty="0">
                <a:solidFill>
                  <a:schemeClr val="bg1"/>
                </a:solidFill>
              </a:rPr>
              <a:t>La Estrategia de Comunicación </a:t>
            </a:r>
          </a:p>
        </p:txBody>
      </p:sp>
    </p:spTree>
    <p:extLst>
      <p:ext uri="{BB962C8B-B14F-4D97-AF65-F5344CB8AC3E}">
        <p14:creationId xmlns:p14="http://schemas.microsoft.com/office/powerpoint/2010/main" val="145727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95" y="1"/>
            <a:ext cx="12190413" cy="6870417"/>
          </a:xfrm>
          <a:prstGeom prst="rect">
            <a:avLst/>
          </a:prstGeom>
        </p:spPr>
      </p:pic>
      <p:sp>
        <p:nvSpPr>
          <p:cNvPr id="4" name="CuadroTexto 3"/>
          <p:cNvSpPr txBox="1"/>
          <p:nvPr/>
        </p:nvSpPr>
        <p:spPr>
          <a:xfrm>
            <a:off x="6528048" y="188641"/>
            <a:ext cx="5912100" cy="769441"/>
          </a:xfrm>
          <a:prstGeom prst="rect">
            <a:avLst/>
          </a:prstGeom>
          <a:noFill/>
        </p:spPr>
        <p:txBody>
          <a:bodyPr wrap="square" rtlCol="0">
            <a:spAutoFit/>
          </a:bodyPr>
          <a:lstStyle/>
          <a:p>
            <a:r>
              <a:rPr lang="es-ES_tradnl" sz="4400" dirty="0">
                <a:solidFill>
                  <a:schemeClr val="bg1"/>
                </a:solidFill>
              </a:rPr>
              <a:t>¿</a:t>
            </a:r>
            <a:r>
              <a:rPr lang="es-ES_tradnl" sz="4400" dirty="0" err="1">
                <a:solidFill>
                  <a:schemeClr val="bg1"/>
                </a:solidFill>
              </a:rPr>
              <a:t>Qu</a:t>
            </a:r>
            <a:r>
              <a:rPr lang="es-ES" sz="4400" dirty="0">
                <a:solidFill>
                  <a:schemeClr val="bg1"/>
                </a:solidFill>
              </a:rPr>
              <a:t>é es la publicidad?  </a:t>
            </a:r>
            <a:endParaRPr lang="es-ES_tradnl" sz="4400" dirty="0">
              <a:solidFill>
                <a:schemeClr val="bg1"/>
              </a:solidFill>
            </a:endParaRPr>
          </a:p>
        </p:txBody>
      </p:sp>
    </p:spTree>
    <p:extLst>
      <p:ext uri="{BB962C8B-B14F-4D97-AF65-F5344CB8AC3E}">
        <p14:creationId xmlns:p14="http://schemas.microsoft.com/office/powerpoint/2010/main" val="3780190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p:cNvSpPr>
          <p:nvPr>
            <p:ph idx="1"/>
          </p:nvPr>
        </p:nvSpPr>
        <p:spPr>
          <a:xfrm>
            <a:off x="623393" y="1866207"/>
            <a:ext cx="5197857" cy="2404863"/>
          </a:xfrm>
        </p:spPr>
        <p:txBody>
          <a:bodyPr>
            <a:normAutofit/>
          </a:bodyPr>
          <a:lstStyle/>
          <a:p>
            <a:r>
              <a:rPr lang="es-ES" sz="3200" dirty="0"/>
              <a:t>La publicidad es una herramienta de negocios y como tal debemos analizarla dentro del proceso publicitario. </a:t>
            </a:r>
          </a:p>
        </p:txBody>
      </p:sp>
      <p:pic>
        <p:nvPicPr>
          <p:cNvPr id="92163" name="Picture 5" descr="cyr_im_bombillo-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04113" y="18155"/>
            <a:ext cx="5087095" cy="6763207"/>
          </a:xfrm>
          <a:prstGeom prst="rect">
            <a:avLst/>
          </a:prstGeom>
          <a:noFill/>
          <a:ln w="9525">
            <a:noFill/>
            <a:miter lim="800000"/>
            <a:headEnd/>
            <a:tailEnd/>
          </a:ln>
        </p:spPr>
      </p:pic>
    </p:spTree>
    <p:extLst>
      <p:ext uri="{BB962C8B-B14F-4D97-AF65-F5344CB8AC3E}">
        <p14:creationId xmlns:p14="http://schemas.microsoft.com/office/powerpoint/2010/main" val="3187890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ctrTitle"/>
          </p:nvPr>
        </p:nvSpPr>
        <p:spPr>
          <a:xfrm>
            <a:off x="3048000" y="-959389"/>
            <a:ext cx="9144000" cy="2387600"/>
          </a:xfrm>
        </p:spPr>
        <p:txBody>
          <a:bodyPr/>
          <a:lstStyle/>
          <a:p>
            <a:r>
              <a:rPr lang="es-CO" dirty="0"/>
              <a:t>Objetivos</a:t>
            </a:r>
            <a:endParaRPr lang="es-ES" dirty="0"/>
          </a:p>
        </p:txBody>
      </p:sp>
      <p:sp>
        <p:nvSpPr>
          <p:cNvPr id="93187" name="Rectangle 3"/>
          <p:cNvSpPr>
            <a:spLocks noGrp="1"/>
          </p:cNvSpPr>
          <p:nvPr>
            <p:ph idx="4294967295"/>
          </p:nvPr>
        </p:nvSpPr>
        <p:spPr>
          <a:xfrm>
            <a:off x="4486471" y="2247503"/>
            <a:ext cx="5976937" cy="1612900"/>
          </a:xfrm>
        </p:spPr>
        <p:txBody>
          <a:bodyPr>
            <a:noAutofit/>
          </a:bodyPr>
          <a:lstStyle/>
          <a:p>
            <a:r>
              <a:rPr lang="es-ES" sz="3600" b="1" dirty="0">
                <a:solidFill>
                  <a:schemeClr val="bg1"/>
                </a:solidFill>
              </a:rPr>
              <a:t>Objetivos de negocio, mercadeo y comunicación </a:t>
            </a:r>
            <a:endParaRPr lang="es-ES" sz="3600" dirty="0">
              <a:solidFill>
                <a:schemeClr val="bg1"/>
              </a:solidFill>
            </a:endParaRPr>
          </a:p>
          <a:p>
            <a:pPr lvl="1"/>
            <a:r>
              <a:rPr lang="es-ES" sz="3200" dirty="0">
                <a:solidFill>
                  <a:schemeClr val="bg1"/>
                </a:solidFill>
              </a:rPr>
              <a:t>Como punto de partida del proceso debemos entender los objetivos de negocio que queremos  lograr y el plazo para el logro de los mismos.</a:t>
            </a:r>
          </a:p>
        </p:txBody>
      </p:sp>
      <p:pic>
        <p:nvPicPr>
          <p:cNvPr id="2" name="Imagen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88934" y="565404"/>
            <a:ext cx="2845718" cy="4114291"/>
          </a:xfrm>
          <a:prstGeom prst="rect">
            <a:avLst/>
          </a:prstGeom>
        </p:spPr>
      </p:pic>
    </p:spTree>
    <p:extLst>
      <p:ext uri="{BB962C8B-B14F-4D97-AF65-F5344CB8AC3E}">
        <p14:creationId xmlns:p14="http://schemas.microsoft.com/office/powerpoint/2010/main" val="2691325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Efectos publicitarios en función del tiempo </a:t>
            </a:r>
            <a:br>
              <a:rPr lang="es-ES" dirty="0"/>
            </a:br>
            <a:endParaRPr lang="es-ES" dirty="0"/>
          </a:p>
        </p:txBody>
      </p:sp>
      <p:graphicFrame>
        <p:nvGraphicFramePr>
          <p:cNvPr id="4" name="Marcador de contenido 3"/>
          <p:cNvGraphicFramePr>
            <a:graphicFrameLocks noGrp="1"/>
          </p:cNvGraphicFramePr>
          <p:nvPr>
            <p:ph idx="1"/>
          </p:nvPr>
        </p:nvGraphicFramePr>
        <p:xfrm>
          <a:off x="301336" y="1267692"/>
          <a:ext cx="11513128" cy="4509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4366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CO" sz="3600" dirty="0"/>
              <a:t>La mezcla de marketing </a:t>
            </a:r>
          </a:p>
        </p:txBody>
      </p:sp>
      <p:sp>
        <p:nvSpPr>
          <p:cNvPr id="7" name="Marcador de contenido 6"/>
          <p:cNvSpPr>
            <a:spLocks noGrp="1"/>
          </p:cNvSpPr>
          <p:nvPr>
            <p:ph idx="4294967295"/>
          </p:nvPr>
        </p:nvSpPr>
        <p:spPr>
          <a:xfrm>
            <a:off x="522514" y="928688"/>
            <a:ext cx="11506200" cy="4767262"/>
          </a:xfrm>
        </p:spPr>
        <p:txBody>
          <a:bodyPr>
            <a:normAutofit/>
          </a:bodyPr>
          <a:lstStyle/>
          <a:p>
            <a:r>
              <a:rPr lang="es-CO" dirty="0"/>
              <a:t>La Mezcla de mercadeo son el conjunto </a:t>
            </a:r>
            <a:r>
              <a:rPr lang="es-CO" b="1" dirty="0"/>
              <a:t>de acciones </a:t>
            </a:r>
            <a:r>
              <a:rPr lang="es-CO" dirty="0"/>
              <a:t>a llevar a  cabo para conseguir los objetivos del plan de marketing. </a:t>
            </a:r>
          </a:p>
          <a:p>
            <a:r>
              <a:rPr lang="es-CO" dirty="0"/>
              <a:t> Consiste en desarrollar </a:t>
            </a:r>
            <a:r>
              <a:rPr lang="es-CO" b="1" dirty="0"/>
              <a:t>la oferta de valor correcta (Producto), al precio correcto (precio</a:t>
            </a:r>
            <a:r>
              <a:rPr lang="es-CO" dirty="0"/>
              <a:t>), en los </a:t>
            </a:r>
            <a:r>
              <a:rPr lang="es-CO" b="1" dirty="0"/>
              <a:t>canales de distribución apropiados (plaza</a:t>
            </a:r>
            <a:r>
              <a:rPr lang="es-CO" dirty="0"/>
              <a:t>) y finalmente dar a conocer </a:t>
            </a:r>
            <a:r>
              <a:rPr lang="es-CO" b="1" dirty="0"/>
              <a:t>(Posicionar) </a:t>
            </a:r>
            <a:r>
              <a:rPr lang="es-CO" dirty="0"/>
              <a:t>el producto o servicio a través de una correcta </a:t>
            </a:r>
            <a:r>
              <a:rPr lang="es-CO" b="1" dirty="0"/>
              <a:t>estrategia de comunicación </a:t>
            </a:r>
            <a:r>
              <a:rPr lang="es-CO" dirty="0"/>
              <a:t>(Promoción). </a:t>
            </a:r>
          </a:p>
          <a:p>
            <a:endParaRPr lang="es-CO" dirty="0"/>
          </a:p>
        </p:txBody>
      </p:sp>
    </p:spTree>
    <p:extLst>
      <p:ext uri="{BB962C8B-B14F-4D97-AF65-F5344CB8AC3E}">
        <p14:creationId xmlns:p14="http://schemas.microsoft.com/office/powerpoint/2010/main" val="461596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6828792" y="4902414"/>
            <a:ext cx="3578928" cy="1070223"/>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6828792" y="3776235"/>
            <a:ext cx="3578928" cy="107022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6828792" y="2650056"/>
            <a:ext cx="3578928" cy="1070223"/>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6828792" y="1509496"/>
            <a:ext cx="3578928" cy="107022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7346" name="Rectangle 2"/>
          <p:cNvSpPr>
            <a:spLocks noGrp="1"/>
          </p:cNvSpPr>
          <p:nvPr>
            <p:ph type="title"/>
          </p:nvPr>
        </p:nvSpPr>
        <p:spPr/>
        <p:txBody>
          <a:bodyPr/>
          <a:lstStyle/>
          <a:p>
            <a:r>
              <a:rPr lang="es-CO" altLang="es-ES_tradnl" dirty="0"/>
              <a:t>La publicidad y las marcas </a:t>
            </a:r>
            <a:endParaRPr lang="es-ES" altLang="es-ES_tradnl" dirty="0"/>
          </a:p>
        </p:txBody>
      </p:sp>
      <p:sp>
        <p:nvSpPr>
          <p:cNvPr id="2" name="CuadroTexto 1"/>
          <p:cNvSpPr txBox="1"/>
          <p:nvPr/>
        </p:nvSpPr>
        <p:spPr>
          <a:xfrm>
            <a:off x="7021409" y="1509495"/>
            <a:ext cx="3043397" cy="707886"/>
          </a:xfrm>
          <a:prstGeom prst="rect">
            <a:avLst/>
          </a:prstGeom>
          <a:noFill/>
        </p:spPr>
        <p:txBody>
          <a:bodyPr wrap="none" rtlCol="0">
            <a:spAutoFit/>
          </a:bodyPr>
          <a:lstStyle/>
          <a:p>
            <a:pPr algn="ctr"/>
            <a:r>
              <a:rPr lang="es-ES" sz="2000" dirty="0">
                <a:solidFill>
                  <a:schemeClr val="bg1"/>
                </a:solidFill>
              </a:rPr>
              <a:t>Campaña publicitaria</a:t>
            </a:r>
          </a:p>
          <a:p>
            <a:pPr algn="ctr"/>
            <a:r>
              <a:rPr lang="es-ES" sz="2000" dirty="0">
                <a:solidFill>
                  <a:schemeClr val="bg1"/>
                </a:solidFill>
              </a:rPr>
              <a:t>Valores creatividad medios </a:t>
            </a:r>
          </a:p>
        </p:txBody>
      </p:sp>
      <p:sp>
        <p:nvSpPr>
          <p:cNvPr id="5" name="CuadroTexto 4"/>
          <p:cNvSpPr txBox="1"/>
          <p:nvPr/>
        </p:nvSpPr>
        <p:spPr>
          <a:xfrm>
            <a:off x="6770940" y="2633235"/>
            <a:ext cx="3729226" cy="707886"/>
          </a:xfrm>
          <a:prstGeom prst="rect">
            <a:avLst/>
          </a:prstGeom>
          <a:noFill/>
        </p:spPr>
        <p:txBody>
          <a:bodyPr wrap="none" rtlCol="0">
            <a:spAutoFit/>
          </a:bodyPr>
          <a:lstStyle/>
          <a:p>
            <a:pPr algn="ctr"/>
            <a:r>
              <a:rPr lang="es-ES" sz="2000" dirty="0"/>
              <a:t>Ruido</a:t>
            </a:r>
          </a:p>
          <a:p>
            <a:pPr algn="ctr"/>
            <a:r>
              <a:rPr lang="es-ES" sz="2000" dirty="0"/>
              <a:t>Generar atención del consumidor </a:t>
            </a:r>
          </a:p>
        </p:txBody>
      </p:sp>
      <p:sp>
        <p:nvSpPr>
          <p:cNvPr id="6" name="CuadroTexto 5"/>
          <p:cNvSpPr txBox="1"/>
          <p:nvPr/>
        </p:nvSpPr>
        <p:spPr>
          <a:xfrm>
            <a:off x="7142689" y="3952286"/>
            <a:ext cx="2995115" cy="646331"/>
          </a:xfrm>
          <a:prstGeom prst="rect">
            <a:avLst/>
          </a:prstGeom>
          <a:noFill/>
        </p:spPr>
        <p:txBody>
          <a:bodyPr wrap="none" rtlCol="0">
            <a:spAutoFit/>
          </a:bodyPr>
          <a:lstStyle/>
          <a:p>
            <a:pPr algn="ctr"/>
            <a:r>
              <a:rPr lang="es-ES" sz="2000" dirty="0">
                <a:solidFill>
                  <a:schemeClr val="bg1"/>
                </a:solidFill>
              </a:rPr>
              <a:t>Corazón y mente </a:t>
            </a:r>
          </a:p>
          <a:p>
            <a:pPr algn="ctr"/>
            <a:r>
              <a:rPr lang="es-ES" sz="1600" dirty="0">
                <a:solidFill>
                  <a:schemeClr val="bg1"/>
                </a:solidFill>
              </a:rPr>
              <a:t>Racional Emocional Experimental </a:t>
            </a:r>
          </a:p>
        </p:txBody>
      </p:sp>
      <p:sp>
        <p:nvSpPr>
          <p:cNvPr id="7" name="CuadroTexto 6"/>
          <p:cNvSpPr txBox="1"/>
          <p:nvPr/>
        </p:nvSpPr>
        <p:spPr>
          <a:xfrm>
            <a:off x="7643814" y="4872280"/>
            <a:ext cx="1798584" cy="707886"/>
          </a:xfrm>
          <a:prstGeom prst="rect">
            <a:avLst/>
          </a:prstGeom>
          <a:noFill/>
        </p:spPr>
        <p:txBody>
          <a:bodyPr wrap="square" rtlCol="0">
            <a:spAutoFit/>
          </a:bodyPr>
          <a:lstStyle/>
          <a:p>
            <a:pPr algn="ctr"/>
            <a:r>
              <a:rPr lang="es-ES" sz="2000" dirty="0"/>
              <a:t>Bolsillo</a:t>
            </a:r>
          </a:p>
          <a:p>
            <a:pPr algn="ctr"/>
            <a:r>
              <a:rPr lang="es-ES" sz="2000" dirty="0"/>
              <a:t>Efectos </a:t>
            </a:r>
          </a:p>
        </p:txBody>
      </p:sp>
      <p:sp>
        <p:nvSpPr>
          <p:cNvPr id="3" name="CuadroTexto 2"/>
          <p:cNvSpPr txBox="1"/>
          <p:nvPr/>
        </p:nvSpPr>
        <p:spPr>
          <a:xfrm>
            <a:off x="10383049" y="1859397"/>
            <a:ext cx="1667311" cy="461665"/>
          </a:xfrm>
          <a:prstGeom prst="rect">
            <a:avLst/>
          </a:prstGeom>
          <a:noFill/>
        </p:spPr>
        <p:txBody>
          <a:bodyPr wrap="square" rtlCol="0">
            <a:spAutoFit/>
          </a:bodyPr>
          <a:lstStyle/>
          <a:p>
            <a:pPr algn="ctr"/>
            <a:r>
              <a:rPr lang="es-ES" sz="1200" dirty="0"/>
              <a:t>El consumidor verá la publicidad </a:t>
            </a:r>
          </a:p>
        </p:txBody>
      </p:sp>
      <p:sp>
        <p:nvSpPr>
          <p:cNvPr id="9" name="CuadroTexto 8"/>
          <p:cNvSpPr txBox="1"/>
          <p:nvPr/>
        </p:nvSpPr>
        <p:spPr>
          <a:xfrm>
            <a:off x="10407721" y="3074035"/>
            <a:ext cx="1667311" cy="276999"/>
          </a:xfrm>
          <a:prstGeom prst="rect">
            <a:avLst/>
          </a:prstGeom>
          <a:noFill/>
        </p:spPr>
        <p:txBody>
          <a:bodyPr wrap="square" rtlCol="0">
            <a:spAutoFit/>
          </a:bodyPr>
          <a:lstStyle/>
          <a:p>
            <a:pPr algn="ctr"/>
            <a:r>
              <a:rPr lang="es-ES" sz="1200" dirty="0"/>
              <a:t>Efectos intermedios </a:t>
            </a:r>
          </a:p>
        </p:txBody>
      </p:sp>
      <p:sp>
        <p:nvSpPr>
          <p:cNvPr id="10" name="CuadroTexto 9"/>
          <p:cNvSpPr txBox="1"/>
          <p:nvPr/>
        </p:nvSpPr>
        <p:spPr>
          <a:xfrm>
            <a:off x="10348772" y="5226224"/>
            <a:ext cx="1667311" cy="276999"/>
          </a:xfrm>
          <a:prstGeom prst="rect">
            <a:avLst/>
          </a:prstGeom>
          <a:noFill/>
        </p:spPr>
        <p:txBody>
          <a:bodyPr wrap="square" rtlCol="0">
            <a:spAutoFit/>
          </a:bodyPr>
          <a:lstStyle/>
          <a:p>
            <a:pPr algn="ctr"/>
            <a:r>
              <a:rPr lang="es-ES" sz="1200" dirty="0"/>
              <a:t>Efectos finales </a:t>
            </a:r>
          </a:p>
        </p:txBody>
      </p:sp>
      <p:sp>
        <p:nvSpPr>
          <p:cNvPr id="4" name="CuadroTexto 3"/>
          <p:cNvSpPr txBox="1"/>
          <p:nvPr/>
        </p:nvSpPr>
        <p:spPr>
          <a:xfrm>
            <a:off x="7418730" y="5532948"/>
            <a:ext cx="2545825" cy="307777"/>
          </a:xfrm>
          <a:prstGeom prst="rect">
            <a:avLst/>
          </a:prstGeom>
          <a:noFill/>
        </p:spPr>
        <p:txBody>
          <a:bodyPr wrap="none" rtlCol="0">
            <a:spAutoFit/>
          </a:bodyPr>
          <a:lstStyle/>
          <a:p>
            <a:r>
              <a:rPr lang="es-ES" sz="1400" dirty="0"/>
              <a:t>Elegir, consumo, lealtad , habito </a:t>
            </a:r>
          </a:p>
        </p:txBody>
      </p:sp>
      <p:sp>
        <p:nvSpPr>
          <p:cNvPr id="12" name="CuadroTexto 11"/>
          <p:cNvSpPr txBox="1"/>
          <p:nvPr/>
        </p:nvSpPr>
        <p:spPr>
          <a:xfrm>
            <a:off x="6828793" y="2248965"/>
            <a:ext cx="3428631" cy="307777"/>
          </a:xfrm>
          <a:prstGeom prst="rect">
            <a:avLst/>
          </a:prstGeom>
          <a:noFill/>
        </p:spPr>
        <p:txBody>
          <a:bodyPr wrap="none" rtlCol="0">
            <a:spAutoFit/>
          </a:bodyPr>
          <a:lstStyle/>
          <a:p>
            <a:r>
              <a:rPr lang="es-ES" sz="1400" dirty="0">
                <a:solidFill>
                  <a:schemeClr val="bg1"/>
                </a:solidFill>
              </a:rPr>
              <a:t>Contenido del mensaje, medios y repetición </a:t>
            </a:r>
          </a:p>
        </p:txBody>
      </p:sp>
      <p:sp>
        <p:nvSpPr>
          <p:cNvPr id="13" name="CuadroTexto 12"/>
          <p:cNvSpPr txBox="1"/>
          <p:nvPr/>
        </p:nvSpPr>
        <p:spPr>
          <a:xfrm>
            <a:off x="7121660" y="3367983"/>
            <a:ext cx="2842894" cy="307777"/>
          </a:xfrm>
          <a:prstGeom prst="rect">
            <a:avLst/>
          </a:prstGeom>
          <a:noFill/>
        </p:spPr>
        <p:txBody>
          <a:bodyPr wrap="none" rtlCol="0">
            <a:spAutoFit/>
          </a:bodyPr>
          <a:lstStyle/>
          <a:p>
            <a:r>
              <a:rPr lang="es-ES" sz="1400" dirty="0"/>
              <a:t>Filtros, motivación, involucramiento </a:t>
            </a:r>
          </a:p>
        </p:txBody>
      </p:sp>
      <p:sp>
        <p:nvSpPr>
          <p:cNvPr id="8" name="Rectángulo 7"/>
          <p:cNvSpPr/>
          <p:nvPr/>
        </p:nvSpPr>
        <p:spPr>
          <a:xfrm>
            <a:off x="767409" y="5221419"/>
            <a:ext cx="3397661" cy="430887"/>
          </a:xfrm>
          <a:prstGeom prst="rect">
            <a:avLst/>
          </a:prstGeom>
        </p:spPr>
        <p:txBody>
          <a:bodyPr wrap="square">
            <a:spAutoFit/>
          </a:bodyPr>
          <a:lstStyle/>
          <a:p>
            <a:r>
              <a:rPr lang="en-US" sz="1100" dirty="0"/>
              <a:t>Fuente: </a:t>
            </a:r>
            <a:r>
              <a:rPr lang="en-US" sz="1100" dirty="0" err="1"/>
              <a:t>Demetrios</a:t>
            </a:r>
            <a:r>
              <a:rPr lang="en-US" sz="1100" dirty="0"/>
              <a:t> </a:t>
            </a:r>
            <a:r>
              <a:rPr lang="en-US" sz="1100" dirty="0" err="1"/>
              <a:t>Vakratsas</a:t>
            </a:r>
            <a:r>
              <a:rPr lang="en-US" sz="1100" dirty="0"/>
              <a:t> and Tim Ambler(1999) “How Advertising Works: What Do We Really Know?”,</a:t>
            </a:r>
            <a:endParaRPr lang="es-ES" sz="1100" dirty="0"/>
          </a:p>
        </p:txBody>
      </p:sp>
      <p:pic>
        <p:nvPicPr>
          <p:cNvPr id="11" name="Imagen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194" y="1859397"/>
            <a:ext cx="3282543" cy="3282543"/>
          </a:xfrm>
          <a:prstGeom prst="rect">
            <a:avLst/>
          </a:prstGeom>
        </p:spPr>
      </p:pic>
      <p:pic>
        <p:nvPicPr>
          <p:cNvPr id="15" name="Imagen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4514" y="1489243"/>
            <a:ext cx="2084278" cy="1067499"/>
          </a:xfrm>
          <a:prstGeom prst="rect">
            <a:avLst/>
          </a:prstGeom>
        </p:spPr>
      </p:pic>
      <p:pic>
        <p:nvPicPr>
          <p:cNvPr id="3074" name="Picture 2" descr="Resultado de imagen para campaña publicitar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58292" y="2660664"/>
            <a:ext cx="2025734" cy="10596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33775" y="3778673"/>
            <a:ext cx="2050251" cy="106778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4514" y="4832880"/>
            <a:ext cx="2039511" cy="1177968"/>
          </a:xfrm>
          <a:prstGeom prst="rect">
            <a:avLst/>
          </a:prstGeom>
        </p:spPr>
      </p:pic>
      <mc:AlternateContent xmlns:mc="http://schemas.openxmlformats.org/markup-compatibility/2006" xmlns:p14="http://schemas.microsoft.com/office/powerpoint/2010/main">
        <mc:Choice Requires="p14">
          <p:contentPart p14:bwMode="auto" r:id="rId8">
            <p14:nvContentPartPr>
              <p14:cNvPr id="20" name="Entrada de lápiz 19">
                <a:extLst>
                  <a:ext uri="{FF2B5EF4-FFF2-40B4-BE49-F238E27FC236}">
                    <a16:creationId xmlns:a16="http://schemas.microsoft.com/office/drawing/2014/main" id="{30CD3A4E-FD3E-9943-A1BE-C02E8E2371BA}"/>
                  </a:ext>
                </a:extLst>
              </p14:cNvPr>
              <p14:cNvContentPartPr/>
              <p14:nvPr/>
            </p14:nvContentPartPr>
            <p14:xfrm>
              <a:off x="10322640" y="1860840"/>
              <a:ext cx="40680" cy="360"/>
            </p14:xfrm>
          </p:contentPart>
        </mc:Choice>
        <mc:Fallback xmlns="">
          <p:pic>
            <p:nvPicPr>
              <p:cNvPr id="20" name="Entrada de lápiz 19">
                <a:extLst>
                  <a:ext uri="{FF2B5EF4-FFF2-40B4-BE49-F238E27FC236}">
                    <a16:creationId xmlns:a16="http://schemas.microsoft.com/office/drawing/2014/main" id="{30CD3A4E-FD3E-9943-A1BE-C02E8E2371BA}"/>
                  </a:ext>
                </a:extLst>
              </p:cNvPr>
              <p:cNvPicPr/>
              <p:nvPr/>
            </p:nvPicPr>
            <p:blipFill>
              <a:blip r:embed="rId9"/>
              <a:stretch>
                <a:fillRect/>
              </a:stretch>
            </p:blipFill>
            <p:spPr>
              <a:xfrm>
                <a:off x="10313280" y="1851480"/>
                <a:ext cx="59400" cy="19080"/>
              </a:xfrm>
              <a:prstGeom prst="rect">
                <a:avLst/>
              </a:prstGeom>
            </p:spPr>
          </p:pic>
        </mc:Fallback>
      </mc:AlternateContent>
    </p:spTree>
    <p:extLst>
      <p:ext uri="{BB962C8B-B14F-4D97-AF65-F5344CB8AC3E}">
        <p14:creationId xmlns:p14="http://schemas.microsoft.com/office/powerpoint/2010/main" val="2920913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r>
              <a:rPr lang="es-CO" altLang="es-ES_tradnl"/>
              <a:t>Consumer Journey</a:t>
            </a:r>
            <a:endParaRPr lang="es-ES" altLang="es-ES_tradnl"/>
          </a:p>
        </p:txBody>
      </p:sp>
      <p:sp>
        <p:nvSpPr>
          <p:cNvPr id="77827" name="Rectangle 3"/>
          <p:cNvSpPr>
            <a:spLocks noGrp="1"/>
          </p:cNvSpPr>
          <p:nvPr>
            <p:ph type="body" idx="1"/>
          </p:nvPr>
        </p:nvSpPr>
        <p:spPr>
          <a:xfrm>
            <a:off x="795" y="1500188"/>
            <a:ext cx="4880769" cy="4525962"/>
          </a:xfrm>
        </p:spPr>
        <p:txBody>
          <a:bodyPr>
            <a:noAutofit/>
          </a:bodyPr>
          <a:lstStyle/>
          <a:p>
            <a:r>
              <a:rPr lang="es-ES" altLang="es-ES_tradnl" sz="2400" b="1" dirty="0"/>
              <a:t>Análisis de proceso de compra (</a:t>
            </a:r>
            <a:r>
              <a:rPr lang="es-ES" altLang="es-ES_tradnl" sz="2400" b="1" dirty="0" err="1"/>
              <a:t>Consumer</a:t>
            </a:r>
            <a:r>
              <a:rPr lang="es-ES" altLang="es-ES_tradnl" sz="2400" b="1" dirty="0"/>
              <a:t> </a:t>
            </a:r>
            <a:r>
              <a:rPr lang="es-ES" altLang="es-ES_tradnl" sz="2400" b="1" dirty="0" err="1"/>
              <a:t>Journey</a:t>
            </a:r>
            <a:r>
              <a:rPr lang="es-ES" altLang="es-ES_tradnl" sz="2400" b="1" dirty="0"/>
              <a:t>):</a:t>
            </a:r>
            <a:r>
              <a:rPr lang="es-ES" altLang="es-ES_tradnl" sz="2400" dirty="0"/>
              <a:t> Se identifica el proceso que lleva el consumidor antes de llegar a comprar un producto, como llega  la categoría, como escoge el tipo de producto y sus  diferentes referencias, como elige entre diferentes competidores, lo mismo que cada una de las etapas dentro del proceso de compra </a:t>
            </a:r>
          </a:p>
        </p:txBody>
      </p:sp>
      <p:pic>
        <p:nvPicPr>
          <p:cNvPr id="77828" name="Picture 5" descr="http://influencer50.files.wordpress.com/2009/11/mckinsey-consumer-decision-journe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87888" y="1600200"/>
            <a:ext cx="5715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810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La Gran Idea </a:t>
            </a:r>
          </a:p>
        </p:txBody>
      </p:sp>
      <p:sp>
        <p:nvSpPr>
          <p:cNvPr id="3" name="Marcador de contenido 2"/>
          <p:cNvSpPr>
            <a:spLocks noGrp="1"/>
          </p:cNvSpPr>
          <p:nvPr>
            <p:ph idx="1"/>
          </p:nvPr>
        </p:nvSpPr>
        <p:spPr>
          <a:xfrm>
            <a:off x="6023992" y="1825626"/>
            <a:ext cx="5400600" cy="3115543"/>
          </a:xfrm>
        </p:spPr>
        <p:txBody>
          <a:bodyPr>
            <a:normAutofit fontScale="62500" lnSpcReduction="20000"/>
          </a:bodyPr>
          <a:lstStyle/>
          <a:p>
            <a:r>
              <a:rPr lang="es-ES" dirty="0"/>
              <a:t>Concepto único y esencial que busca comunicar sustancialmente el beneficio de una empresa, servicio o producto al consumidor, de la manera más brillante, adecuada y novedosa.</a:t>
            </a:r>
          </a:p>
          <a:p>
            <a:r>
              <a:rPr lang="es-ES" dirty="0"/>
              <a:t>Es una idea que resume y a su vez clama las bondades de un producto y persuade al receptor de un elemento clave, que considera su deseo como </a:t>
            </a:r>
            <a:r>
              <a:rPr lang="es-ES" i="1" dirty="0"/>
              <a:t>target</a:t>
            </a:r>
            <a:r>
              <a:rPr lang="es-ES" dirty="0"/>
              <a:t>. </a:t>
            </a:r>
          </a:p>
          <a:p>
            <a:r>
              <a:rPr lang="es-ES" dirty="0"/>
              <a:t>Desarrollarlo requiere no solo de creatividad, sino del entendimiento profundo de las motivaciones de una organización, producto o servicio para disponerlo en una manera clara y atractiva.</a:t>
            </a:r>
          </a:p>
        </p:txBody>
      </p:sp>
      <p:pic>
        <p:nvPicPr>
          <p:cNvPr id="4" name="Imagen 3"/>
          <p:cNvPicPr>
            <a:picLocks noChangeAspect="1"/>
          </p:cNvPicPr>
          <p:nvPr/>
        </p:nvPicPr>
        <p:blipFill>
          <a:blip r:embed="rId2"/>
          <a:stretch>
            <a:fillRect/>
          </a:stretch>
        </p:blipFill>
        <p:spPr>
          <a:xfrm>
            <a:off x="839416" y="1699521"/>
            <a:ext cx="4176464" cy="4176464"/>
          </a:xfrm>
          <a:prstGeom prst="rect">
            <a:avLst/>
          </a:prstGeom>
        </p:spPr>
      </p:pic>
      <p:sp>
        <p:nvSpPr>
          <p:cNvPr id="5" name="Rectángulo 4"/>
          <p:cNvSpPr/>
          <p:nvPr/>
        </p:nvSpPr>
        <p:spPr>
          <a:xfrm>
            <a:off x="5519937" y="4941168"/>
            <a:ext cx="6092825" cy="923330"/>
          </a:xfrm>
          <a:prstGeom prst="rect">
            <a:avLst/>
          </a:prstGeom>
          <a:solidFill>
            <a:srgbClr val="C00000"/>
          </a:solidFill>
        </p:spPr>
        <p:txBody>
          <a:bodyPr>
            <a:spAutoFit/>
          </a:bodyPr>
          <a:lstStyle/>
          <a:p>
            <a:r>
              <a:rPr lang="es-ES" dirty="0">
                <a:solidFill>
                  <a:schemeClr val="bg1"/>
                </a:solidFill>
              </a:rPr>
              <a:t>Expresión que se emplea para denominar la solución creativa propia (no arbitraria) de la que surge un concepto creativo que vivirá mucho tiempo y dará lugar a multitud de campañas.</a:t>
            </a:r>
          </a:p>
        </p:txBody>
      </p:sp>
    </p:spTree>
    <p:extLst>
      <p:ext uri="{BB962C8B-B14F-4D97-AF65-F5344CB8AC3E}">
        <p14:creationId xmlns:p14="http://schemas.microsoft.com/office/powerpoint/2010/main" val="776654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F25F1-C1B9-5FCB-BA29-1AFBEDA750CC}"/>
              </a:ext>
            </a:extLst>
          </p:cNvPr>
          <p:cNvSpPr>
            <a:spLocks noGrp="1"/>
          </p:cNvSpPr>
          <p:nvPr>
            <p:ph type="title"/>
          </p:nvPr>
        </p:nvSpPr>
        <p:spPr/>
        <p:txBody>
          <a:bodyPr/>
          <a:lstStyle/>
          <a:p>
            <a:r>
              <a:rPr lang="es-ES" dirty="0">
                <a:cs typeface="Calibri Light"/>
              </a:rPr>
              <a:t>Taller Marketing MIX</a:t>
            </a:r>
            <a:endParaRPr lang="es-ES" dirty="0"/>
          </a:p>
        </p:txBody>
      </p:sp>
      <p:sp>
        <p:nvSpPr>
          <p:cNvPr id="3" name="Marcador de contenido 2">
            <a:extLst>
              <a:ext uri="{FF2B5EF4-FFF2-40B4-BE49-F238E27FC236}">
                <a16:creationId xmlns:a16="http://schemas.microsoft.com/office/drawing/2014/main" id="{543D6E3D-D061-DA8F-AEDE-0E56D80EEE82}"/>
              </a:ext>
            </a:extLst>
          </p:cNvPr>
          <p:cNvSpPr>
            <a:spLocks noGrp="1"/>
          </p:cNvSpPr>
          <p:nvPr>
            <p:ph idx="1"/>
          </p:nvPr>
        </p:nvSpPr>
        <p:spPr/>
        <p:txBody>
          <a:bodyPr vert="horz" lIns="91440" tIns="45720" rIns="91440" bIns="45720" rtlCol="0" anchor="t">
            <a:normAutofit/>
          </a:bodyPr>
          <a:lstStyle/>
          <a:p>
            <a:r>
              <a:rPr lang="es-ES" dirty="0">
                <a:cs typeface="Calibri"/>
              </a:rPr>
              <a:t>Desarrollar la mezcla de marketing para </a:t>
            </a:r>
            <a:r>
              <a:rPr lang="es-ES" b="1" dirty="0">
                <a:cs typeface="Calibri"/>
              </a:rPr>
              <a:t>CREAM HELADO</a:t>
            </a:r>
          </a:p>
          <a:p>
            <a:r>
              <a:rPr lang="es-ES" dirty="0">
                <a:cs typeface="Calibri"/>
              </a:rPr>
              <a:t>Propuesta de valor a nivel funcional y emocional </a:t>
            </a:r>
          </a:p>
          <a:p>
            <a:r>
              <a:rPr lang="es-ES" dirty="0">
                <a:cs typeface="Calibri"/>
              </a:rPr>
              <a:t>Estrategia de producto, propuesta de valor</a:t>
            </a:r>
          </a:p>
          <a:p>
            <a:r>
              <a:rPr lang="es-ES" dirty="0">
                <a:cs typeface="Calibri"/>
              </a:rPr>
              <a:t>Estrategia de precios </a:t>
            </a:r>
            <a:endParaRPr lang="es-ES" dirty="0"/>
          </a:p>
          <a:p>
            <a:r>
              <a:rPr lang="es-ES" dirty="0">
                <a:cs typeface="Calibri"/>
              </a:rPr>
              <a:t>Estrategia de comunicación </a:t>
            </a:r>
          </a:p>
          <a:p>
            <a:r>
              <a:rPr lang="es-ES" dirty="0">
                <a:cs typeface="Calibri"/>
              </a:rPr>
              <a:t>Estrategia de canales de distribución </a:t>
            </a:r>
          </a:p>
          <a:p>
            <a:endParaRPr lang="es-ES" dirty="0">
              <a:cs typeface="Calibri"/>
            </a:endParaRPr>
          </a:p>
        </p:txBody>
      </p:sp>
    </p:spTree>
    <p:extLst>
      <p:ext uri="{BB962C8B-B14F-4D97-AF65-F5344CB8AC3E}">
        <p14:creationId xmlns:p14="http://schemas.microsoft.com/office/powerpoint/2010/main" val="125869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sz="4400" dirty="0"/>
              <a:t>Marketing </a:t>
            </a:r>
            <a:r>
              <a:rPr lang="es-CO" sz="4400" dirty="0" err="1"/>
              <a:t>Mix</a:t>
            </a:r>
            <a:r>
              <a:rPr lang="es-CO" sz="4400" dirty="0"/>
              <a:t> </a:t>
            </a:r>
          </a:p>
        </p:txBody>
      </p:sp>
      <p:sp>
        <p:nvSpPr>
          <p:cNvPr id="7" name="Marcador de contenido 6"/>
          <p:cNvSpPr>
            <a:spLocks noGrp="1"/>
          </p:cNvSpPr>
          <p:nvPr>
            <p:ph idx="1"/>
          </p:nvPr>
        </p:nvSpPr>
        <p:spPr>
          <a:xfrm>
            <a:off x="6402160" y="1192134"/>
            <a:ext cx="3894365" cy="5399165"/>
          </a:xfrm>
          <a:solidFill>
            <a:schemeClr val="bg1">
              <a:alpha val="65000"/>
            </a:schemeClr>
          </a:solidFill>
        </p:spPr>
        <p:txBody>
          <a:bodyPr>
            <a:normAutofit fontScale="92500" lnSpcReduction="10000"/>
          </a:bodyPr>
          <a:lstStyle/>
          <a:p>
            <a:pPr marL="0" indent="0">
              <a:buNone/>
            </a:pPr>
            <a:r>
              <a:rPr lang="es-CO" b="1" dirty="0"/>
              <a:t>El concepto mezcla de marketing fue desarrollado en 1950 por </a:t>
            </a:r>
            <a:r>
              <a:rPr lang="es-CO" b="1" dirty="0">
                <a:solidFill>
                  <a:srgbClr val="FF0000"/>
                </a:solidFill>
              </a:rPr>
              <a:t>Neil Borden</a:t>
            </a:r>
            <a:r>
              <a:rPr lang="es-CO" b="1" dirty="0"/>
              <a:t>, quien listó 12 elementos, con las tareas y preocupaciones comunes de los responsables del mercadeo.</a:t>
            </a:r>
          </a:p>
          <a:p>
            <a:pPr marL="0" indent="0">
              <a:buNone/>
            </a:pPr>
            <a:r>
              <a:rPr lang="es-CO" b="1" dirty="0"/>
              <a:t> Esta lista original fue simplificada a los cuatro elementos clásicos, o </a:t>
            </a:r>
            <a:r>
              <a:rPr lang="es-CO" sz="3000" b="1" dirty="0">
                <a:solidFill>
                  <a:srgbClr val="FF0000"/>
                </a:solidFill>
              </a:rPr>
              <a:t>"Cuatro P": P</a:t>
            </a:r>
            <a:r>
              <a:rPr lang="es-CO" b="1" dirty="0"/>
              <a:t>roducto (valor, dinero), </a:t>
            </a:r>
            <a:r>
              <a:rPr lang="es-CO" sz="3000" b="1" dirty="0">
                <a:solidFill>
                  <a:srgbClr val="FF0000"/>
                </a:solidFill>
              </a:rPr>
              <a:t>P</a:t>
            </a:r>
            <a:r>
              <a:rPr lang="es-CO" b="1" dirty="0"/>
              <a:t>recio, </a:t>
            </a:r>
            <a:r>
              <a:rPr lang="es-CO" sz="3000" b="1" dirty="0">
                <a:solidFill>
                  <a:srgbClr val="FF0000"/>
                </a:solidFill>
              </a:rPr>
              <a:t>P</a:t>
            </a:r>
            <a:r>
              <a:rPr lang="es-CO" b="1" dirty="0"/>
              <a:t>unto de venta, </a:t>
            </a:r>
            <a:r>
              <a:rPr lang="es-CO" sz="3000" b="1" dirty="0">
                <a:solidFill>
                  <a:srgbClr val="FF0000"/>
                </a:solidFill>
              </a:rPr>
              <a:t>P</a:t>
            </a:r>
            <a:r>
              <a:rPr lang="es-CO" b="1" dirty="0"/>
              <a:t>romoción </a:t>
            </a:r>
            <a:r>
              <a:rPr lang="es-CO" b="1" dirty="0">
                <a:solidFill>
                  <a:srgbClr val="FF3399"/>
                </a:solidFill>
              </a:rPr>
              <a:t>por McCarthy en 1960. </a:t>
            </a:r>
          </a:p>
        </p:txBody>
      </p:sp>
      <p:pic>
        <p:nvPicPr>
          <p:cNvPr id="2050" name="Picture 2" descr="Image result for marketing mi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124" y="1192134"/>
            <a:ext cx="4606925" cy="452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6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sz="4400" dirty="0"/>
              <a:t>Marketing </a:t>
            </a:r>
            <a:r>
              <a:rPr lang="es-CO" sz="4400" dirty="0" err="1"/>
              <a:t>Mix</a:t>
            </a:r>
            <a:r>
              <a:rPr lang="es-CO" sz="4400" dirty="0"/>
              <a:t> </a:t>
            </a:r>
          </a:p>
        </p:txBody>
      </p:sp>
      <p:sp>
        <p:nvSpPr>
          <p:cNvPr id="7" name="Marcador de contenido 6"/>
          <p:cNvSpPr>
            <a:spLocks noGrp="1"/>
          </p:cNvSpPr>
          <p:nvPr>
            <p:ph idx="1"/>
          </p:nvPr>
        </p:nvSpPr>
        <p:spPr/>
        <p:txBody>
          <a:bodyPr>
            <a:normAutofit/>
          </a:bodyPr>
          <a:lstStyle/>
          <a:p>
            <a:r>
              <a:rPr lang="es-CO" b="1" i="1" dirty="0"/>
              <a:t>En 1984 el </a:t>
            </a:r>
            <a:r>
              <a:rPr lang="es-CO" b="1" i="1" dirty="0">
                <a:solidFill>
                  <a:srgbClr val="FF0000"/>
                </a:solidFill>
              </a:rPr>
              <a:t>AMA (Asociación Americana de Marketing)</a:t>
            </a:r>
            <a:r>
              <a:rPr lang="es-CO" b="1" i="1" dirty="0"/>
              <a:t> lo consagró en su definición de mercadotecnia:</a:t>
            </a:r>
            <a:r>
              <a:rPr lang="es-CO" dirty="0"/>
              <a:t> </a:t>
            </a:r>
          </a:p>
          <a:p>
            <a:pPr marL="457200" lvl="1" indent="0">
              <a:buNone/>
            </a:pPr>
            <a:r>
              <a:rPr lang="es-CO" b="1" dirty="0">
                <a:solidFill>
                  <a:srgbClr val="FF0000"/>
                </a:solidFill>
              </a:rPr>
              <a:t>Proceso de planificación </a:t>
            </a:r>
            <a:r>
              <a:rPr lang="es-CO" dirty="0"/>
              <a:t>y ejecución del concepto Precio, Promoción y distribución de ideas, bienes y servicios para crear </a:t>
            </a:r>
            <a:r>
              <a:rPr lang="es-CO" b="1" dirty="0">
                <a:solidFill>
                  <a:srgbClr val="FF0000"/>
                </a:solidFill>
              </a:rPr>
              <a:t>intercambio</a:t>
            </a:r>
            <a:r>
              <a:rPr lang="es-CO" b="1" dirty="0"/>
              <a:t>s </a:t>
            </a:r>
            <a:r>
              <a:rPr lang="es-CO" dirty="0"/>
              <a:t>que satisfagan los objetivos del individuo y la organización.</a:t>
            </a:r>
          </a:p>
          <a:p>
            <a:endParaRPr lang="es-CO" dirty="0"/>
          </a:p>
        </p:txBody>
      </p:sp>
      <p:pic>
        <p:nvPicPr>
          <p:cNvPr id="1026" name="Picture 2" descr="Image result for marketing mi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675" y="1540512"/>
            <a:ext cx="3810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461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80315" y="467978"/>
            <a:ext cx="8907888" cy="707886"/>
          </a:xfrm>
          <a:prstGeom prst="rect">
            <a:avLst/>
          </a:prstGeom>
          <a:noFill/>
        </p:spPr>
        <p:txBody>
          <a:bodyPr wrap="none" rtlCol="0">
            <a:spAutoFit/>
          </a:bodyPr>
          <a:lstStyle/>
          <a:p>
            <a:r>
              <a:rPr lang="es-CO" sz="4000" dirty="0"/>
              <a:t>El enfoque tradicional del Marketing MIX  </a:t>
            </a:r>
          </a:p>
        </p:txBody>
      </p:sp>
      <p:sp>
        <p:nvSpPr>
          <p:cNvPr id="5" name="4 CuadroTexto"/>
          <p:cNvSpPr txBox="1"/>
          <p:nvPr/>
        </p:nvSpPr>
        <p:spPr>
          <a:xfrm>
            <a:off x="3840249" y="1424689"/>
            <a:ext cx="4223918" cy="1538883"/>
          </a:xfrm>
          <a:prstGeom prst="rect">
            <a:avLst/>
          </a:prstGeom>
          <a:noFill/>
        </p:spPr>
        <p:txBody>
          <a:bodyPr wrap="square" lIns="91440" tIns="45720" rIns="91440" bIns="45720" rtlCol="0" anchor="t">
            <a:spAutoFit/>
          </a:bodyPr>
          <a:lstStyle/>
          <a:p>
            <a:r>
              <a:rPr lang="es-CO" sz="2400" b="1" dirty="0"/>
              <a:t>Producto: </a:t>
            </a:r>
            <a:r>
              <a:rPr lang="es-CO" sz="1400" dirty="0"/>
              <a:t>Combinación de bienes y servicios que ofrece la empresa al mercado objetivo </a:t>
            </a:r>
          </a:p>
          <a:p>
            <a:endParaRPr lang="es-CO" sz="1400" dirty="0"/>
          </a:p>
          <a:p>
            <a:r>
              <a:rPr lang="es-CO" sz="1400" dirty="0"/>
              <a:t>Características, beneficios, diseño, calidad, logotipo, envase, marca </a:t>
            </a:r>
          </a:p>
          <a:p>
            <a:r>
              <a:rPr lang="es-CO" sz="1400" dirty="0"/>
              <a:t>¿Qué vendo? </a:t>
            </a:r>
          </a:p>
        </p:txBody>
      </p:sp>
      <p:sp>
        <p:nvSpPr>
          <p:cNvPr id="7" name="6 CuadroTexto"/>
          <p:cNvSpPr txBox="1"/>
          <p:nvPr/>
        </p:nvSpPr>
        <p:spPr>
          <a:xfrm>
            <a:off x="469000" y="2823734"/>
            <a:ext cx="3359934" cy="1754326"/>
          </a:xfrm>
          <a:prstGeom prst="rect">
            <a:avLst/>
          </a:prstGeom>
          <a:noFill/>
        </p:spPr>
        <p:txBody>
          <a:bodyPr wrap="square" lIns="91440" tIns="45720" rIns="91440" bIns="45720" rtlCol="0" anchor="t">
            <a:spAutoFit/>
          </a:bodyPr>
          <a:lstStyle/>
          <a:p>
            <a:r>
              <a:rPr lang="es-CO" sz="2400" b="1" dirty="0"/>
              <a:t>Precio:</a:t>
            </a:r>
            <a:r>
              <a:rPr lang="es-CO" sz="2400" dirty="0"/>
              <a:t> </a:t>
            </a:r>
            <a:r>
              <a:rPr lang="es-CO" sz="1400" dirty="0"/>
              <a:t>Cantidad de dinero que el cliente tendrá que pagar para obtener el producto </a:t>
            </a:r>
          </a:p>
          <a:p>
            <a:r>
              <a:rPr lang="es-CO" sz="1400" dirty="0"/>
              <a:t>Estrategias, precios, créditos, periodos de pago, descuentos </a:t>
            </a:r>
          </a:p>
          <a:p>
            <a:endParaRPr lang="es-CO" sz="1400" dirty="0"/>
          </a:p>
          <a:p>
            <a:r>
              <a:rPr lang="es-CO" sz="1400" dirty="0"/>
              <a:t>¿Cuánto pagarán por el </a:t>
            </a:r>
          </a:p>
        </p:txBody>
      </p:sp>
      <p:sp>
        <p:nvSpPr>
          <p:cNvPr id="8" name="7 CuadroTexto"/>
          <p:cNvSpPr txBox="1"/>
          <p:nvPr/>
        </p:nvSpPr>
        <p:spPr>
          <a:xfrm>
            <a:off x="7680177" y="2996953"/>
            <a:ext cx="4127921" cy="1754326"/>
          </a:xfrm>
          <a:prstGeom prst="rect">
            <a:avLst/>
          </a:prstGeom>
          <a:noFill/>
        </p:spPr>
        <p:txBody>
          <a:bodyPr wrap="square" lIns="91440" tIns="45720" rIns="91440" bIns="45720" rtlCol="0" anchor="t">
            <a:spAutoFit/>
          </a:bodyPr>
          <a:lstStyle/>
          <a:p>
            <a:r>
              <a:rPr lang="es-CO" sz="2400" b="1" dirty="0"/>
              <a:t>Distribución :</a:t>
            </a:r>
            <a:r>
              <a:rPr lang="es-CO" sz="2400" dirty="0"/>
              <a:t> </a:t>
            </a:r>
            <a:r>
              <a:rPr lang="es-CO" sz="1400" dirty="0"/>
              <a:t>Actividades que logran que el producto esté disponible para los clientes.</a:t>
            </a:r>
          </a:p>
          <a:p>
            <a:endParaRPr lang="es-CO" sz="1400" dirty="0"/>
          </a:p>
          <a:p>
            <a:r>
              <a:rPr lang="es-CO" sz="1400" dirty="0"/>
              <a:t>Canales, localización, puntos de venta, transporte, logística </a:t>
            </a:r>
          </a:p>
          <a:p>
            <a:r>
              <a:rPr lang="es-CO" sz="1400" dirty="0"/>
              <a:t>¿Cómo se los haré llegar?</a:t>
            </a:r>
          </a:p>
          <a:p>
            <a:endParaRPr lang="es-CO" sz="1400" dirty="0"/>
          </a:p>
        </p:txBody>
      </p:sp>
      <p:sp>
        <p:nvSpPr>
          <p:cNvPr id="9" name="8 CuadroTexto"/>
          <p:cNvSpPr txBox="1"/>
          <p:nvPr/>
        </p:nvSpPr>
        <p:spPr>
          <a:xfrm>
            <a:off x="3648252" y="4835728"/>
            <a:ext cx="4607912" cy="1323439"/>
          </a:xfrm>
          <a:prstGeom prst="rect">
            <a:avLst/>
          </a:prstGeom>
          <a:noFill/>
        </p:spPr>
        <p:txBody>
          <a:bodyPr wrap="square" lIns="91440" tIns="45720" rIns="91440" bIns="45720" rtlCol="0" anchor="t">
            <a:spAutoFit/>
          </a:bodyPr>
          <a:lstStyle/>
          <a:p>
            <a:r>
              <a:rPr lang="es-CO" sz="2400" b="1" dirty="0"/>
              <a:t>Promoción:</a:t>
            </a:r>
            <a:r>
              <a:rPr lang="es-CO" sz="2400" dirty="0"/>
              <a:t> </a:t>
            </a:r>
            <a:r>
              <a:rPr lang="es-CO" sz="1400" dirty="0"/>
              <a:t>Actividades que comunican las ventajas del producto y persuaden a los clientes objetivo para que lo compren </a:t>
            </a:r>
          </a:p>
          <a:p>
            <a:r>
              <a:rPr lang="es-CO" sz="1400" dirty="0"/>
              <a:t>Publicidad, relaciones públicas, marketing digital</a:t>
            </a:r>
          </a:p>
          <a:p>
            <a:endParaRPr lang="es-CO" sz="1400" dirty="0"/>
          </a:p>
        </p:txBody>
      </p:sp>
      <p:pic>
        <p:nvPicPr>
          <p:cNvPr id="2051" name="Picture 3" descr="C:\Users\juan.rodriguez\AppData\Local\Microsoft\Windows\Temporary Internet Files\Content.IE5\Y881O81H\MC900441968[1].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08199" y="2524797"/>
            <a:ext cx="3889724" cy="23521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81394" y="4602962"/>
            <a:ext cx="2055879" cy="1155653"/>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07230" y="1240016"/>
            <a:ext cx="2962374" cy="1692785"/>
          </a:xfrm>
          <a:prstGeom prst="rect">
            <a:avLst/>
          </a:prstGeom>
        </p:spPr>
      </p:pic>
      <p:sp>
        <p:nvSpPr>
          <p:cNvPr id="16" name="CuadroTexto 15">
            <a:extLst>
              <a:ext uri="{FF2B5EF4-FFF2-40B4-BE49-F238E27FC236}">
                <a16:creationId xmlns:a16="http://schemas.microsoft.com/office/drawing/2014/main" id="{D71C2707-9C0B-7F4F-809B-FD5ADFD43B08}"/>
              </a:ext>
            </a:extLst>
          </p:cNvPr>
          <p:cNvSpPr txBox="1"/>
          <p:nvPr/>
        </p:nvSpPr>
        <p:spPr>
          <a:xfrm>
            <a:off x="4572000" y="1209245"/>
            <a:ext cx="1916615" cy="369332"/>
          </a:xfrm>
          <a:prstGeom prst="rect">
            <a:avLst/>
          </a:prstGeom>
          <a:solidFill>
            <a:srgbClr val="FF3399"/>
          </a:solidFill>
        </p:spPr>
        <p:txBody>
          <a:bodyPr wrap="none" lIns="91440" tIns="45720" rIns="91440" bIns="45720" rtlCol="0" anchor="t">
            <a:spAutoFit/>
          </a:bodyPr>
          <a:lstStyle/>
          <a:p>
            <a:r>
              <a:rPr lang="es-ES_tradnl" dirty="0"/>
              <a:t>Estrategia de valor</a:t>
            </a:r>
            <a:endParaRPr lang="es-ES_tradnl" dirty="0">
              <a:cs typeface="Calibri"/>
            </a:endParaRPr>
          </a:p>
        </p:txBody>
      </p:sp>
      <p:sp>
        <p:nvSpPr>
          <p:cNvPr id="18" name="CuadroTexto 17">
            <a:extLst>
              <a:ext uri="{FF2B5EF4-FFF2-40B4-BE49-F238E27FC236}">
                <a16:creationId xmlns:a16="http://schemas.microsoft.com/office/drawing/2014/main" id="{4C0E5FD9-4772-7D42-9AAB-0695617A4889}"/>
              </a:ext>
            </a:extLst>
          </p:cNvPr>
          <p:cNvSpPr txBox="1"/>
          <p:nvPr/>
        </p:nvSpPr>
        <p:spPr>
          <a:xfrm>
            <a:off x="814326" y="2451798"/>
            <a:ext cx="2454518" cy="369332"/>
          </a:xfrm>
          <a:prstGeom prst="rect">
            <a:avLst/>
          </a:prstGeom>
          <a:solidFill>
            <a:srgbClr val="FF3399"/>
          </a:solidFill>
        </p:spPr>
        <p:txBody>
          <a:bodyPr wrap="none" lIns="91440" tIns="45720" rIns="91440" bIns="45720" rtlCol="0" anchor="t">
            <a:spAutoFit/>
          </a:bodyPr>
          <a:lstStyle/>
          <a:p>
            <a:r>
              <a:rPr lang="es-ES_tradnl" dirty="0"/>
              <a:t>Relación costo beneficio</a:t>
            </a:r>
          </a:p>
        </p:txBody>
      </p:sp>
      <p:sp>
        <p:nvSpPr>
          <p:cNvPr id="19" name="CuadroTexto 18">
            <a:extLst>
              <a:ext uri="{FF2B5EF4-FFF2-40B4-BE49-F238E27FC236}">
                <a16:creationId xmlns:a16="http://schemas.microsoft.com/office/drawing/2014/main" id="{838C69DB-9C33-9C47-8081-D09F1F68DA8B}"/>
              </a:ext>
            </a:extLst>
          </p:cNvPr>
          <p:cNvSpPr txBox="1"/>
          <p:nvPr/>
        </p:nvSpPr>
        <p:spPr>
          <a:xfrm>
            <a:off x="4706036" y="5966123"/>
            <a:ext cx="2779928" cy="369332"/>
          </a:xfrm>
          <a:prstGeom prst="rect">
            <a:avLst/>
          </a:prstGeom>
          <a:solidFill>
            <a:srgbClr val="FF3399"/>
          </a:solidFill>
        </p:spPr>
        <p:txBody>
          <a:bodyPr wrap="none" lIns="91440" tIns="45720" rIns="91440" bIns="45720" rtlCol="0" anchor="t">
            <a:spAutoFit/>
          </a:bodyPr>
          <a:lstStyle/>
          <a:p>
            <a:r>
              <a:rPr lang="es-ES_tradnl" dirty="0"/>
              <a:t>Estrategia de Comunicación</a:t>
            </a:r>
            <a:endParaRPr lang="es-ES_tradnl" dirty="0">
              <a:cs typeface="Calibri"/>
            </a:endParaRPr>
          </a:p>
        </p:txBody>
      </p:sp>
      <p:sp>
        <p:nvSpPr>
          <p:cNvPr id="20" name="CuadroTexto 19">
            <a:extLst>
              <a:ext uri="{FF2B5EF4-FFF2-40B4-BE49-F238E27FC236}">
                <a16:creationId xmlns:a16="http://schemas.microsoft.com/office/drawing/2014/main" id="{262553F0-FC8A-2048-A469-CCAAA7469D57}"/>
              </a:ext>
            </a:extLst>
          </p:cNvPr>
          <p:cNvSpPr txBox="1"/>
          <p:nvPr/>
        </p:nvSpPr>
        <p:spPr>
          <a:xfrm>
            <a:off x="8179037" y="5008947"/>
            <a:ext cx="3656770" cy="369332"/>
          </a:xfrm>
          <a:prstGeom prst="rect">
            <a:avLst/>
          </a:prstGeom>
          <a:solidFill>
            <a:srgbClr val="FF3399"/>
          </a:solidFill>
        </p:spPr>
        <p:txBody>
          <a:bodyPr wrap="none" lIns="91440" tIns="45720" rIns="91440" bIns="45720" rtlCol="0" anchor="t">
            <a:spAutoFit/>
          </a:bodyPr>
          <a:lstStyle/>
          <a:p>
            <a:r>
              <a:rPr lang="es-ES_tradnl" dirty="0"/>
              <a:t>Estrategia de  canales de distribución</a:t>
            </a:r>
            <a:endParaRPr lang="es-ES_tradnl" dirty="0">
              <a:cs typeface="Calibri"/>
            </a:endParaRPr>
          </a:p>
        </p:txBody>
      </p:sp>
    </p:spTree>
    <p:extLst>
      <p:ext uri="{BB962C8B-B14F-4D97-AF65-F5344CB8AC3E}">
        <p14:creationId xmlns:p14="http://schemas.microsoft.com/office/powerpoint/2010/main" val="7626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096000" y="1651310"/>
            <a:ext cx="5645644" cy="3763763"/>
          </a:xfrm>
          <a:prstGeom prst="rect">
            <a:avLst/>
          </a:prstGeom>
        </p:spPr>
      </p:pic>
      <p:sp>
        <p:nvSpPr>
          <p:cNvPr id="2" name="Título 1"/>
          <p:cNvSpPr>
            <a:spLocks noGrp="1"/>
          </p:cNvSpPr>
          <p:nvPr>
            <p:ph type="title"/>
          </p:nvPr>
        </p:nvSpPr>
        <p:spPr>
          <a:xfrm>
            <a:off x="430068" y="-1577505"/>
            <a:ext cx="10515600" cy="2852737"/>
          </a:xfrm>
        </p:spPr>
        <p:txBody>
          <a:bodyPr>
            <a:normAutofit/>
          </a:bodyPr>
          <a:lstStyle/>
          <a:p>
            <a:r>
              <a:rPr lang="es-ES" dirty="0"/>
              <a:t>Propuesta de valor (Producto) </a:t>
            </a:r>
          </a:p>
        </p:txBody>
      </p:sp>
      <p:sp>
        <p:nvSpPr>
          <p:cNvPr id="3" name="Marcador de contenido 2"/>
          <p:cNvSpPr>
            <a:spLocks noGrp="1"/>
          </p:cNvSpPr>
          <p:nvPr>
            <p:ph type="body" idx="1"/>
          </p:nvPr>
        </p:nvSpPr>
        <p:spPr>
          <a:xfrm>
            <a:off x="651741" y="1589320"/>
            <a:ext cx="5233244" cy="4248772"/>
          </a:xfrm>
        </p:spPr>
        <p:txBody>
          <a:bodyPr>
            <a:normAutofit lnSpcReduction="10000"/>
          </a:bodyPr>
          <a:lstStyle/>
          <a:p>
            <a:r>
              <a:rPr lang="es-ES" dirty="0"/>
              <a:t>Debemos partir de las </a:t>
            </a:r>
            <a:r>
              <a:rPr lang="es-ES" b="1" dirty="0"/>
              <a:t>necesidades</a:t>
            </a:r>
            <a:r>
              <a:rPr lang="es-ES" dirty="0"/>
              <a:t>, las </a:t>
            </a:r>
            <a:r>
              <a:rPr lang="es-ES" b="1" dirty="0"/>
              <a:t>motivaciones y los deseos</a:t>
            </a:r>
            <a:r>
              <a:rPr lang="es-ES" dirty="0"/>
              <a:t> de los clientes y la forma como queremos satisfacerlos desde el punto de vista </a:t>
            </a:r>
            <a:r>
              <a:rPr lang="es-ES" b="1" dirty="0"/>
              <a:t>funcional</a:t>
            </a:r>
            <a:r>
              <a:rPr lang="es-ES" dirty="0"/>
              <a:t>, </a:t>
            </a:r>
            <a:r>
              <a:rPr lang="es-ES" b="1" dirty="0"/>
              <a:t>emocional </a:t>
            </a:r>
            <a:r>
              <a:rPr lang="es-ES" dirty="0"/>
              <a:t>y de experiencias en un segmento o nicho de mercado específico </a:t>
            </a:r>
          </a:p>
          <a:p>
            <a:pPr marL="800100" lvl="1" indent="-342900">
              <a:buFont typeface="Arial" panose="020B0604020202020204" pitchFamily="34" charset="0"/>
              <a:buChar char="•"/>
            </a:pPr>
            <a:r>
              <a:rPr lang="es-ES" sz="2400" dirty="0">
                <a:solidFill>
                  <a:schemeClr val="tx1"/>
                </a:solidFill>
              </a:rPr>
              <a:t>La características de los </a:t>
            </a:r>
            <a:r>
              <a:rPr lang="es-ES" sz="2400" b="1" dirty="0">
                <a:solidFill>
                  <a:schemeClr val="tx1"/>
                </a:solidFill>
              </a:rPr>
              <a:t>que queremos vender</a:t>
            </a:r>
          </a:p>
          <a:p>
            <a:pPr marL="800100" lvl="1" indent="-342900">
              <a:buFont typeface="Arial" panose="020B0604020202020204" pitchFamily="34" charset="0"/>
              <a:buChar char="•"/>
            </a:pPr>
            <a:r>
              <a:rPr lang="es-ES" sz="2400" dirty="0">
                <a:solidFill>
                  <a:schemeClr val="tx1"/>
                </a:solidFill>
              </a:rPr>
              <a:t>Los </a:t>
            </a:r>
            <a:r>
              <a:rPr lang="es-ES" sz="2400" b="1" dirty="0">
                <a:solidFill>
                  <a:schemeClr val="tx1"/>
                </a:solidFill>
              </a:rPr>
              <a:t>beneficios funcionales y emocionales</a:t>
            </a:r>
          </a:p>
          <a:p>
            <a:pPr marL="800100" lvl="1" indent="-342900">
              <a:buFont typeface="Arial" panose="020B0604020202020204" pitchFamily="34" charset="0"/>
              <a:buChar char="•"/>
            </a:pPr>
            <a:r>
              <a:rPr lang="es-ES" sz="2400" dirty="0">
                <a:solidFill>
                  <a:schemeClr val="tx1"/>
                </a:solidFill>
              </a:rPr>
              <a:t>Las </a:t>
            </a:r>
            <a:r>
              <a:rPr lang="es-ES" sz="2400" b="1" dirty="0">
                <a:solidFill>
                  <a:schemeClr val="tx1"/>
                </a:solidFill>
              </a:rPr>
              <a:t>experiencias que queremos genera</a:t>
            </a:r>
            <a:r>
              <a:rPr lang="es-ES" b="1" dirty="0">
                <a:solidFill>
                  <a:schemeClr val="tx1"/>
                </a:solidFill>
              </a:rPr>
              <a:t>r </a:t>
            </a:r>
          </a:p>
        </p:txBody>
      </p:sp>
    </p:spTree>
    <p:extLst>
      <p:ext uri="{BB962C8B-B14F-4D97-AF65-F5344CB8AC3E}">
        <p14:creationId xmlns:p14="http://schemas.microsoft.com/office/powerpoint/2010/main" val="167699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74743"/>
          </a:xfrm>
        </p:spPr>
        <p:txBody>
          <a:bodyPr/>
          <a:lstStyle/>
          <a:p>
            <a:r>
              <a:rPr lang="es-CO" dirty="0"/>
              <a:t>Producto</a:t>
            </a:r>
          </a:p>
        </p:txBody>
      </p:sp>
      <p:graphicFrame>
        <p:nvGraphicFramePr>
          <p:cNvPr id="5" name="Marcador de contenido 4">
            <a:extLst>
              <a:ext uri="{FF2B5EF4-FFF2-40B4-BE49-F238E27FC236}">
                <a16:creationId xmlns:a16="http://schemas.microsoft.com/office/drawing/2014/main" id="{C6C432A6-AD3E-D442-869E-4D26F12A925A}"/>
              </a:ext>
            </a:extLst>
          </p:cNvPr>
          <p:cNvGraphicFramePr>
            <a:graphicFrameLocks noGrp="1"/>
          </p:cNvGraphicFramePr>
          <p:nvPr>
            <p:ph idx="1"/>
            <p:extLst>
              <p:ext uri="{D42A27DB-BD31-4B8C-83A1-F6EECF244321}">
                <p14:modId xmlns:p14="http://schemas.microsoft.com/office/powerpoint/2010/main" val="2198321222"/>
              </p:ext>
            </p:extLst>
          </p:nvPr>
        </p:nvGraphicFramePr>
        <p:xfrm>
          <a:off x="703557" y="1139868"/>
          <a:ext cx="6135654" cy="433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7228587" y="1876855"/>
            <a:ext cx="4338125" cy="2992704"/>
          </a:xfrm>
          <a:prstGeom prst="rect">
            <a:avLst/>
          </a:prstGeom>
        </p:spPr>
      </p:pic>
    </p:spTree>
    <p:extLst>
      <p:ext uri="{BB962C8B-B14F-4D97-AF65-F5344CB8AC3E}">
        <p14:creationId xmlns:p14="http://schemas.microsoft.com/office/powerpoint/2010/main" val="144035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Producto:</a:t>
            </a:r>
            <a:r>
              <a:rPr lang="es-CO" dirty="0"/>
              <a:t> </a:t>
            </a:r>
          </a:p>
        </p:txBody>
      </p:sp>
      <p:sp>
        <p:nvSpPr>
          <p:cNvPr id="3" name="Marcador de contenido 2"/>
          <p:cNvSpPr>
            <a:spLocks noGrp="1"/>
          </p:cNvSpPr>
          <p:nvPr>
            <p:ph idx="1"/>
          </p:nvPr>
        </p:nvSpPr>
        <p:spPr>
          <a:xfrm>
            <a:off x="112734" y="1507211"/>
            <a:ext cx="7829192" cy="4351338"/>
          </a:xfrm>
        </p:spPr>
        <p:txBody>
          <a:bodyPr>
            <a:normAutofit fontScale="62500" lnSpcReduction="20000"/>
          </a:bodyPr>
          <a:lstStyle/>
          <a:p>
            <a:r>
              <a:rPr lang="es-CO" sz="3600" b="1" dirty="0"/>
              <a:t>Conjunto de atributos </a:t>
            </a:r>
            <a:r>
              <a:rPr lang="es-CO" sz="3600" b="1" dirty="0">
                <a:solidFill>
                  <a:srgbClr val="FF0000"/>
                </a:solidFill>
              </a:rPr>
              <a:t>(características, funciones, beneficios y usos) </a:t>
            </a:r>
            <a:r>
              <a:rPr lang="es-CO" sz="3600" b="1" dirty="0"/>
              <a:t>que le dan la capacidad para ser intercambiado o usado. Usualmente, es una combinación </a:t>
            </a:r>
            <a:r>
              <a:rPr lang="es-CO" sz="3600" b="1" dirty="0">
                <a:solidFill>
                  <a:srgbClr val="FF0000"/>
                </a:solidFill>
              </a:rPr>
              <a:t>de aspectos tangibles e intangibles. </a:t>
            </a:r>
          </a:p>
          <a:p>
            <a:r>
              <a:rPr lang="es-CO" sz="3600" b="1" dirty="0"/>
              <a:t>Así, un producto puede ser una idea, una entidad física (un bien), un servicio o cualquier combinación de los tres. El producto existe para propósitos de intercambio y para la satisfacción de </a:t>
            </a:r>
            <a:r>
              <a:rPr lang="es-CO" sz="3600" dirty="0">
                <a:solidFill>
                  <a:srgbClr val="FF0000"/>
                </a:solidFill>
              </a:rPr>
              <a:t>objetivos individuales y organizacionales. </a:t>
            </a:r>
          </a:p>
          <a:p>
            <a:pPr marL="0" indent="0">
              <a:buNone/>
            </a:pPr>
            <a:endParaRPr lang="es-CO" dirty="0"/>
          </a:p>
          <a:p>
            <a:pPr marL="0" indent="0" algn="ctr">
              <a:buNone/>
            </a:pPr>
            <a:r>
              <a:rPr lang="es-CO" i="1" dirty="0"/>
              <a:t>(AMA, American Marketing </a:t>
            </a:r>
            <a:r>
              <a:rPr lang="es-CO" i="1" dirty="0" err="1"/>
              <a:t>Association</a:t>
            </a:r>
            <a:r>
              <a:rPr lang="es-CO" i="1" dirty="0"/>
              <a:t>).</a:t>
            </a:r>
          </a:p>
          <a:p>
            <a:pPr marL="0" indent="0">
              <a:buNone/>
            </a:pPr>
            <a:endParaRPr lang="es-CO" dirty="0"/>
          </a:p>
          <a:p>
            <a:r>
              <a:rPr lang="es-CO" dirty="0"/>
              <a:t>El producto es un elemento clave en la oferta total de mercado. La planeación de la mezcla de marketing inicia con la formulación de una oferta que entregue valor a los consumidores meta. </a:t>
            </a:r>
            <a:r>
              <a:rPr lang="es-CO" b="1" dirty="0">
                <a:solidFill>
                  <a:srgbClr val="FF0000"/>
                </a:solidFill>
              </a:rPr>
              <a:t>Esta oferta se convierte en la base sobre la cual la compañía construye relaciones redituables con los clientes.</a:t>
            </a:r>
          </a:p>
          <a:p>
            <a:endParaRPr lang="es-CO" dirty="0"/>
          </a:p>
        </p:txBody>
      </p:sp>
      <p:pic>
        <p:nvPicPr>
          <p:cNvPr id="4" name="Imagen 3"/>
          <p:cNvPicPr>
            <a:picLocks noChangeAspect="1"/>
          </p:cNvPicPr>
          <p:nvPr/>
        </p:nvPicPr>
        <p:blipFill>
          <a:blip r:embed="rId2"/>
          <a:stretch>
            <a:fillRect/>
          </a:stretch>
        </p:blipFill>
        <p:spPr>
          <a:xfrm>
            <a:off x="8520669" y="2223351"/>
            <a:ext cx="3217880" cy="1980234"/>
          </a:xfrm>
          <a:prstGeom prst="rect">
            <a:avLst/>
          </a:prstGeom>
        </p:spPr>
      </p:pic>
    </p:spTree>
    <p:extLst>
      <p:ext uri="{BB962C8B-B14F-4D97-AF65-F5344CB8AC3E}">
        <p14:creationId xmlns:p14="http://schemas.microsoft.com/office/powerpoint/2010/main" val="8592708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C9E007419184146AB9002BD6D33CE1A" ma:contentTypeVersion="4" ma:contentTypeDescription="Crear nuevo documento." ma:contentTypeScope="" ma:versionID="5fc942b268eedf357e1f4fee680ca259">
  <xsd:schema xmlns:xsd="http://www.w3.org/2001/XMLSchema" xmlns:xs="http://www.w3.org/2001/XMLSchema" xmlns:p="http://schemas.microsoft.com/office/2006/metadata/properties" xmlns:ns2="e41c502a-c35c-40d4-b083-50ac6a48963a" targetNamespace="http://schemas.microsoft.com/office/2006/metadata/properties" ma:root="true" ma:fieldsID="12ad78067c2982589e8ec64c583fe42a" ns2:_="">
    <xsd:import namespace="e41c502a-c35c-40d4-b083-50ac6a489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1c502a-c35c-40d4-b083-50ac6a4896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C1AA5B-B3A8-46C6-9C65-BBE7F50A7DE1}">
  <ds:schemaRefs>
    <ds:schemaRef ds:uri="http://schemas.microsoft.com/sharepoint/v3/contenttype/forms"/>
  </ds:schemaRefs>
</ds:datastoreItem>
</file>

<file path=customXml/itemProps2.xml><?xml version="1.0" encoding="utf-8"?>
<ds:datastoreItem xmlns:ds="http://schemas.openxmlformats.org/officeDocument/2006/customXml" ds:itemID="{BC869E77-C469-4535-8E11-A582839DDA4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2C7642-2987-4509-A09D-1710F3932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1c502a-c35c-40d4-b083-50ac6a489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TotalTime>
  <Words>2393</Words>
  <Application>Microsoft Macintosh PowerPoint</Application>
  <PresentationFormat>Panorámica</PresentationFormat>
  <Paragraphs>223</Paragraphs>
  <Slides>33</Slides>
  <Notes>1</Notes>
  <HiddenSlides>0</HiddenSlides>
  <MMClips>0</MMClips>
  <ScaleCrop>false</ScaleCrop>
  <HeadingPairs>
    <vt:vector size="6" baseType="variant">
      <vt:variant>
        <vt:lpstr>Fuentes usadas</vt:lpstr>
      </vt:variant>
      <vt:variant>
        <vt:i4>3</vt:i4>
      </vt:variant>
      <vt:variant>
        <vt:lpstr>Tema</vt:lpstr>
      </vt:variant>
      <vt:variant>
        <vt:i4>4</vt:i4>
      </vt:variant>
      <vt:variant>
        <vt:lpstr>Títulos de diapositiva</vt:lpstr>
      </vt:variant>
      <vt:variant>
        <vt:i4>33</vt:i4>
      </vt:variant>
    </vt:vector>
  </HeadingPairs>
  <TitlesOfParts>
    <vt:vector size="40" baseType="lpstr">
      <vt:lpstr>Arial</vt:lpstr>
      <vt:lpstr>Calibri</vt:lpstr>
      <vt:lpstr>Calibri Light</vt:lpstr>
      <vt:lpstr>Tema de Office</vt:lpstr>
      <vt:lpstr>Tema de Office</vt:lpstr>
      <vt:lpstr>Tema de Office</vt:lpstr>
      <vt:lpstr>Tema de Office</vt:lpstr>
      <vt:lpstr>El Marketing Mix </vt:lpstr>
      <vt:lpstr>Estrategia de Marketing </vt:lpstr>
      <vt:lpstr>La mezcla de marketing </vt:lpstr>
      <vt:lpstr>Marketing Mix </vt:lpstr>
      <vt:lpstr>Marketing Mix </vt:lpstr>
      <vt:lpstr>Presentación de PowerPoint</vt:lpstr>
      <vt:lpstr>Propuesta de valor (Producto) </vt:lpstr>
      <vt:lpstr>Producto</vt:lpstr>
      <vt:lpstr>Producto: </vt:lpstr>
      <vt:lpstr>Características de un producto </vt:lpstr>
      <vt:lpstr>Presentación de PowerPoint</vt:lpstr>
      <vt:lpstr>Relación costo beneficio </vt:lpstr>
      <vt:lpstr>Objetivos de la asignación de precios </vt:lpstr>
      <vt:lpstr>Importancia del precio </vt:lpstr>
      <vt:lpstr>Factores de precios </vt:lpstr>
      <vt:lpstr>Presentación de PowerPoint</vt:lpstr>
      <vt:lpstr>Factores para determinar precios</vt:lpstr>
      <vt:lpstr>Plaza / Canales ¿Dónde voy a vender el producto?</vt:lpstr>
      <vt:lpstr>Objetivos de la asignación de precios </vt:lpstr>
      <vt:lpstr>Importancia del precio </vt:lpstr>
      <vt:lpstr>Factores de precios </vt:lpstr>
      <vt:lpstr>Presentación de PowerPoint</vt:lpstr>
      <vt:lpstr>Factores para determinar precios</vt:lpstr>
      <vt:lpstr>Promoción /Comunicación  ¿Cómo me voy a comunicar con los clientes? </vt:lpstr>
      <vt:lpstr>La Estrategia de Comunicación </vt:lpstr>
      <vt:lpstr>Presentación de PowerPoint</vt:lpstr>
      <vt:lpstr>Presentación de PowerPoint</vt:lpstr>
      <vt:lpstr>Objetivos</vt:lpstr>
      <vt:lpstr>Efectos publicitarios en función del tiempo  </vt:lpstr>
      <vt:lpstr>La publicidad y las marcas </vt:lpstr>
      <vt:lpstr>Consumer Journey</vt:lpstr>
      <vt:lpstr>La Gran Idea </vt:lpstr>
      <vt:lpstr>Taller Marketing MIX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Rodriguez Gomez</dc:creator>
  <cp:lastModifiedBy>Juan Carlos Rodriguez Gomez</cp:lastModifiedBy>
  <cp:revision>68</cp:revision>
  <dcterms:created xsi:type="dcterms:W3CDTF">2020-03-19T17:37:10Z</dcterms:created>
  <dcterms:modified xsi:type="dcterms:W3CDTF">2024-02-28T21:56:20Z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0x010100AC9E007419184146AB9002BD6D33CE1A</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