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3"/>
  </p:notesMasterIdLst>
  <p:sldIdLst>
    <p:sldId id="345" r:id="rId2"/>
    <p:sldId id="346" r:id="rId3"/>
    <p:sldId id="260" r:id="rId4"/>
    <p:sldId id="263" r:id="rId5"/>
    <p:sldId id="258" r:id="rId6"/>
    <p:sldId id="261" r:id="rId7"/>
    <p:sldId id="259" r:id="rId8"/>
    <p:sldId id="326" r:id="rId9"/>
    <p:sldId id="330" r:id="rId10"/>
    <p:sldId id="327" r:id="rId11"/>
    <p:sldId id="335" r:id="rId12"/>
    <p:sldId id="333" r:id="rId13"/>
    <p:sldId id="334" r:id="rId14"/>
    <p:sldId id="336" r:id="rId15"/>
    <p:sldId id="337" r:id="rId16"/>
    <p:sldId id="338" r:id="rId17"/>
    <p:sldId id="328" r:id="rId18"/>
    <p:sldId id="331" r:id="rId19"/>
    <p:sldId id="329" r:id="rId20"/>
    <p:sldId id="339" r:id="rId21"/>
    <p:sldId id="347" r:id="rId22"/>
    <p:sldId id="266" r:id="rId23"/>
    <p:sldId id="267" r:id="rId24"/>
    <p:sldId id="268" r:id="rId25"/>
    <p:sldId id="269" r:id="rId26"/>
    <p:sldId id="270" r:id="rId27"/>
    <p:sldId id="332" r:id="rId28"/>
    <p:sldId id="271" r:id="rId29"/>
    <p:sldId id="272" r:id="rId30"/>
    <p:sldId id="273" r:id="rId31"/>
    <p:sldId id="274" r:id="rId32"/>
    <p:sldId id="275" r:id="rId33"/>
    <p:sldId id="276" r:id="rId34"/>
    <p:sldId id="278" r:id="rId35"/>
    <p:sldId id="279" r:id="rId36"/>
    <p:sldId id="285" r:id="rId37"/>
    <p:sldId id="318" r:id="rId38"/>
    <p:sldId id="286" r:id="rId39"/>
    <p:sldId id="287" r:id="rId40"/>
    <p:sldId id="293" r:id="rId41"/>
    <p:sldId id="294" r:id="rId42"/>
    <p:sldId id="295" r:id="rId43"/>
    <p:sldId id="297" r:id="rId44"/>
    <p:sldId id="298" r:id="rId45"/>
    <p:sldId id="299" r:id="rId46"/>
    <p:sldId id="340" r:id="rId47"/>
    <p:sldId id="300" r:id="rId48"/>
    <p:sldId id="341" r:id="rId49"/>
    <p:sldId id="301" r:id="rId50"/>
    <p:sldId id="317" r:id="rId51"/>
    <p:sldId id="319" r:id="rId52"/>
    <p:sldId id="320" r:id="rId53"/>
    <p:sldId id="324" r:id="rId54"/>
    <p:sldId id="321" r:id="rId55"/>
    <p:sldId id="302" r:id="rId56"/>
    <p:sldId id="303" r:id="rId57"/>
    <p:sldId id="304" r:id="rId58"/>
    <p:sldId id="305" r:id="rId59"/>
    <p:sldId id="306" r:id="rId60"/>
    <p:sldId id="325" r:id="rId61"/>
    <p:sldId id="307" r:id="rId62"/>
    <p:sldId id="308" r:id="rId63"/>
    <p:sldId id="309" r:id="rId64"/>
    <p:sldId id="343" r:id="rId65"/>
    <p:sldId id="344" r:id="rId66"/>
    <p:sldId id="310" r:id="rId67"/>
    <p:sldId id="311" r:id="rId68"/>
    <p:sldId id="312" r:id="rId69"/>
    <p:sldId id="313" r:id="rId70"/>
    <p:sldId id="322" r:id="rId71"/>
    <p:sldId id="323" r:id="rId7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9"/>
  </p:normalViewPr>
  <p:slideViewPr>
    <p:cSldViewPr snapToGrid="0">
      <p:cViewPr varScale="1">
        <p:scale>
          <a:sx n="101" d="100"/>
          <a:sy n="101" d="100"/>
        </p:scale>
        <p:origin x="10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image" Target="../media/image77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image" Target="../media/image77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48443E-B9A4-4572-ACF7-D883FFEF67FB}" type="doc">
      <dgm:prSet loTypeId="urn:microsoft.com/office/officeart/2005/8/layout/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634F62A2-D83A-440D-B921-0E872757F19C}">
      <dgm:prSet custT="1"/>
      <dgm:spPr/>
      <dgm:t>
        <a:bodyPr/>
        <a:lstStyle/>
        <a:p>
          <a:pPr rtl="0"/>
          <a:r>
            <a:rPr lang="es-CO" sz="2400" dirty="0"/>
            <a:t>El </a:t>
          </a:r>
          <a:r>
            <a:rPr lang="es-CO" sz="2800" b="1" dirty="0">
              <a:solidFill>
                <a:srgbClr val="FF3399"/>
              </a:solidFill>
              <a:latin typeface="Calibri Light" panose="020F0302020204030204"/>
            </a:rPr>
            <a:t>mercadeo o marketing es </a:t>
          </a:r>
          <a:r>
            <a:rPr lang="es-CO" sz="2800" b="1" dirty="0">
              <a:solidFill>
                <a:srgbClr val="FF3399"/>
              </a:solidFill>
            </a:rPr>
            <a:t>un proceso estratégico</a:t>
          </a:r>
          <a:r>
            <a:rPr lang="es-CO" sz="2400" b="1" dirty="0"/>
            <a:t> </a:t>
          </a:r>
          <a:r>
            <a:rPr lang="es-CO" sz="2400" dirty="0"/>
            <a:t> en las organizaciones, es el corazón y es el cerebro de la estrategia. </a:t>
          </a:r>
          <a:r>
            <a:rPr lang="es-CO" sz="2400" dirty="0">
              <a:latin typeface="Calibri Light" panose="020F0302020204030204"/>
            </a:rPr>
            <a:t> </a:t>
          </a:r>
          <a:endParaRPr lang="es-CO" sz="2400" dirty="0"/>
        </a:p>
      </dgm:t>
    </dgm:pt>
    <dgm:pt modelId="{74D663DB-79D3-453C-9489-FAFBBE955C12}" type="parTrans" cxnId="{5E1DF096-13CA-4C22-AC5D-35DBCAF16CE0}">
      <dgm:prSet/>
      <dgm:spPr/>
      <dgm:t>
        <a:bodyPr/>
        <a:lstStyle/>
        <a:p>
          <a:endParaRPr lang="es-ES"/>
        </a:p>
      </dgm:t>
    </dgm:pt>
    <dgm:pt modelId="{7FFC719E-6BF7-4616-BFDF-B32136FFD72F}" type="sibTrans" cxnId="{5E1DF096-13CA-4C22-AC5D-35DBCAF16CE0}">
      <dgm:prSet/>
      <dgm:spPr/>
      <dgm:t>
        <a:bodyPr/>
        <a:lstStyle/>
        <a:p>
          <a:endParaRPr lang="es-ES"/>
        </a:p>
      </dgm:t>
    </dgm:pt>
    <dgm:pt modelId="{DF86A181-EB5D-49BA-BD91-2ECEB3C08031}">
      <dgm:prSet custT="1"/>
      <dgm:spPr/>
      <dgm:t>
        <a:bodyPr/>
        <a:lstStyle/>
        <a:p>
          <a:pPr rtl="0"/>
          <a:r>
            <a:rPr lang="es-CO" sz="2400" b="1" dirty="0">
              <a:solidFill>
                <a:srgbClr val="FF3399"/>
              </a:solidFill>
            </a:rPr>
            <a:t>No es una simple función aislada de las empresas</a:t>
          </a:r>
          <a:r>
            <a:rPr lang="es-CO" sz="2400" dirty="0">
              <a:solidFill>
                <a:srgbClr val="FF3399"/>
              </a:solidFill>
            </a:rPr>
            <a:t>.  </a:t>
          </a:r>
          <a:r>
            <a:rPr lang="es-CO" sz="2400" dirty="0"/>
            <a:t>Va mucho más allá de la publicidad</a:t>
          </a:r>
          <a:r>
            <a:rPr lang="es-CO" sz="1800" dirty="0"/>
            <a:t>. </a:t>
          </a:r>
          <a:r>
            <a:rPr lang="es-CO" sz="1800" dirty="0">
              <a:latin typeface="Calibri Light" panose="020F0302020204030204"/>
            </a:rPr>
            <a:t> </a:t>
          </a:r>
          <a:endParaRPr lang="es-CO" sz="1800" dirty="0"/>
        </a:p>
      </dgm:t>
    </dgm:pt>
    <dgm:pt modelId="{6EB70CAD-E1AF-4FA4-956E-0E013DC1C660}" type="parTrans" cxnId="{B502CF6A-E42F-4FFF-909F-06E18FF1C9C7}">
      <dgm:prSet/>
      <dgm:spPr/>
      <dgm:t>
        <a:bodyPr/>
        <a:lstStyle/>
        <a:p>
          <a:endParaRPr lang="es-ES"/>
        </a:p>
      </dgm:t>
    </dgm:pt>
    <dgm:pt modelId="{0FB980BD-CC25-489F-B8B3-BCD92910E8FE}" type="sibTrans" cxnId="{B502CF6A-E42F-4FFF-909F-06E18FF1C9C7}">
      <dgm:prSet/>
      <dgm:spPr/>
      <dgm:t>
        <a:bodyPr/>
        <a:lstStyle/>
        <a:p>
          <a:endParaRPr lang="es-ES"/>
        </a:p>
      </dgm:t>
    </dgm:pt>
    <dgm:pt modelId="{F7D77062-0328-4F0D-B5B9-220EE031C73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CO" sz="1800" dirty="0">
              <a:solidFill>
                <a:srgbClr val="FF3399"/>
              </a:solidFill>
            </a:rPr>
            <a:t>Significa estar con todas las antenas puestas en el mercado, para el desarrollo de productos y servicios que realmente </a:t>
          </a:r>
          <a:r>
            <a:rPr lang="es-CO" sz="2000" b="1" dirty="0">
              <a:solidFill>
                <a:srgbClr val="FF3399"/>
              </a:solidFill>
            </a:rPr>
            <a:t>generan valor </a:t>
          </a:r>
          <a:r>
            <a:rPr lang="es-CO" sz="1800" dirty="0">
              <a:solidFill>
                <a:srgbClr val="FF3399"/>
              </a:solidFill>
            </a:rPr>
            <a:t>y sean rentables en el </a:t>
          </a:r>
          <a:r>
            <a:rPr lang="es-CO" sz="2000" b="1" dirty="0">
              <a:solidFill>
                <a:srgbClr val="FF0000"/>
              </a:solidFill>
            </a:rPr>
            <a:t>corto, el mediano y el largo </a:t>
          </a:r>
          <a:r>
            <a:rPr lang="es-CO" sz="1800" dirty="0">
              <a:solidFill>
                <a:srgbClr val="FF3399"/>
              </a:solidFill>
            </a:rPr>
            <a:t>plazo para las empresas. </a:t>
          </a:r>
        </a:p>
      </dgm:t>
    </dgm:pt>
    <dgm:pt modelId="{C216E21D-9E62-4344-B225-1A99CFF5CE90}" type="parTrans" cxnId="{34B6164A-AE80-4EC4-8677-C5542CB522AE}">
      <dgm:prSet/>
      <dgm:spPr/>
      <dgm:t>
        <a:bodyPr/>
        <a:lstStyle/>
        <a:p>
          <a:endParaRPr lang="es-ES"/>
        </a:p>
      </dgm:t>
    </dgm:pt>
    <dgm:pt modelId="{3D3AE4F5-758B-4BD2-9DD7-EF443854C539}" type="sibTrans" cxnId="{34B6164A-AE80-4EC4-8677-C5542CB522AE}">
      <dgm:prSet/>
      <dgm:spPr/>
      <dgm:t>
        <a:bodyPr/>
        <a:lstStyle/>
        <a:p>
          <a:endParaRPr lang="es-ES"/>
        </a:p>
      </dgm:t>
    </dgm:pt>
    <dgm:pt modelId="{ACE07038-EB8A-4F0E-AAA8-B58DFD140D8A}" type="pres">
      <dgm:prSet presAssocID="{6148443E-B9A4-4572-ACF7-D883FFEF67FB}" presName="Name0" presStyleCnt="0">
        <dgm:presLayoutVars>
          <dgm:dir/>
          <dgm:resizeHandles val="exact"/>
        </dgm:presLayoutVars>
      </dgm:prSet>
      <dgm:spPr/>
    </dgm:pt>
    <dgm:pt modelId="{EFB1C43D-AE62-4D0D-8CE3-06260E434B63}" type="pres">
      <dgm:prSet presAssocID="{634F62A2-D83A-440D-B921-0E872757F19C}" presName="node" presStyleLbl="node1" presStyleIdx="0" presStyleCnt="3">
        <dgm:presLayoutVars>
          <dgm:bulletEnabled val="1"/>
        </dgm:presLayoutVars>
      </dgm:prSet>
      <dgm:spPr/>
    </dgm:pt>
    <dgm:pt modelId="{C5F6C0B1-9092-49B7-9FC3-7040E5F9F4F7}" type="pres">
      <dgm:prSet presAssocID="{7FFC719E-6BF7-4616-BFDF-B32136FFD72F}" presName="sibTrans" presStyleLbl="sibTrans2D1" presStyleIdx="0" presStyleCnt="2"/>
      <dgm:spPr/>
    </dgm:pt>
    <dgm:pt modelId="{3818D77D-8B0E-47A6-AC60-F1EBF33BFF13}" type="pres">
      <dgm:prSet presAssocID="{7FFC719E-6BF7-4616-BFDF-B32136FFD72F}" presName="connectorText" presStyleLbl="sibTrans2D1" presStyleIdx="0" presStyleCnt="2"/>
      <dgm:spPr/>
    </dgm:pt>
    <dgm:pt modelId="{C33F5E40-B098-4B55-A645-849ECEA351E9}" type="pres">
      <dgm:prSet presAssocID="{DF86A181-EB5D-49BA-BD91-2ECEB3C08031}" presName="node" presStyleLbl="node1" presStyleIdx="1" presStyleCnt="3">
        <dgm:presLayoutVars>
          <dgm:bulletEnabled val="1"/>
        </dgm:presLayoutVars>
      </dgm:prSet>
      <dgm:spPr/>
    </dgm:pt>
    <dgm:pt modelId="{AE513276-0A3A-4745-A4C1-A8381E5214A5}" type="pres">
      <dgm:prSet presAssocID="{0FB980BD-CC25-489F-B8B3-BCD92910E8FE}" presName="sibTrans" presStyleLbl="sibTrans2D1" presStyleIdx="1" presStyleCnt="2"/>
      <dgm:spPr/>
    </dgm:pt>
    <dgm:pt modelId="{02DB6BFA-B162-4E8B-80A2-79DBB71D083F}" type="pres">
      <dgm:prSet presAssocID="{0FB980BD-CC25-489F-B8B3-BCD92910E8FE}" presName="connectorText" presStyleLbl="sibTrans2D1" presStyleIdx="1" presStyleCnt="2"/>
      <dgm:spPr/>
    </dgm:pt>
    <dgm:pt modelId="{8B538E86-7384-472C-A752-929293CA0575}" type="pres">
      <dgm:prSet presAssocID="{F7D77062-0328-4F0D-B5B9-220EE031C734}" presName="node" presStyleLbl="node1" presStyleIdx="2" presStyleCnt="3">
        <dgm:presLayoutVars>
          <dgm:bulletEnabled val="1"/>
        </dgm:presLayoutVars>
      </dgm:prSet>
      <dgm:spPr/>
    </dgm:pt>
  </dgm:ptLst>
  <dgm:cxnLst>
    <dgm:cxn modelId="{2BC23213-CC59-496D-88C5-E86938635EE1}" type="presOf" srcId="{F7D77062-0328-4F0D-B5B9-220EE031C734}" destId="{8B538E86-7384-472C-A752-929293CA0575}" srcOrd="0" destOrd="0" presId="urn:microsoft.com/office/officeart/2005/8/layout/process1"/>
    <dgm:cxn modelId="{CE9B452E-AD6A-4ACB-8EF1-CF7070FDA1BE}" type="presOf" srcId="{DF86A181-EB5D-49BA-BD91-2ECEB3C08031}" destId="{C33F5E40-B098-4B55-A645-849ECEA351E9}" srcOrd="0" destOrd="0" presId="urn:microsoft.com/office/officeart/2005/8/layout/process1"/>
    <dgm:cxn modelId="{34B6164A-AE80-4EC4-8677-C5542CB522AE}" srcId="{6148443E-B9A4-4572-ACF7-D883FFEF67FB}" destId="{F7D77062-0328-4F0D-B5B9-220EE031C734}" srcOrd="2" destOrd="0" parTransId="{C216E21D-9E62-4344-B225-1A99CFF5CE90}" sibTransId="{3D3AE4F5-758B-4BD2-9DD7-EF443854C539}"/>
    <dgm:cxn modelId="{3F414C51-13BF-46D0-9950-B6F279268FE6}" type="presOf" srcId="{0FB980BD-CC25-489F-B8B3-BCD92910E8FE}" destId="{02DB6BFA-B162-4E8B-80A2-79DBB71D083F}" srcOrd="1" destOrd="0" presId="urn:microsoft.com/office/officeart/2005/8/layout/process1"/>
    <dgm:cxn modelId="{B502CF6A-E42F-4FFF-909F-06E18FF1C9C7}" srcId="{6148443E-B9A4-4572-ACF7-D883FFEF67FB}" destId="{DF86A181-EB5D-49BA-BD91-2ECEB3C08031}" srcOrd="1" destOrd="0" parTransId="{6EB70CAD-E1AF-4FA4-956E-0E013DC1C660}" sibTransId="{0FB980BD-CC25-489F-B8B3-BCD92910E8FE}"/>
    <dgm:cxn modelId="{5E1DF096-13CA-4C22-AC5D-35DBCAF16CE0}" srcId="{6148443E-B9A4-4572-ACF7-D883FFEF67FB}" destId="{634F62A2-D83A-440D-B921-0E872757F19C}" srcOrd="0" destOrd="0" parTransId="{74D663DB-79D3-453C-9489-FAFBBE955C12}" sibTransId="{7FFC719E-6BF7-4616-BFDF-B32136FFD72F}"/>
    <dgm:cxn modelId="{D1373198-E132-4CE8-B59A-4DDDF27FF875}" type="presOf" srcId="{7FFC719E-6BF7-4616-BFDF-B32136FFD72F}" destId="{3818D77D-8B0E-47A6-AC60-F1EBF33BFF13}" srcOrd="1" destOrd="0" presId="urn:microsoft.com/office/officeart/2005/8/layout/process1"/>
    <dgm:cxn modelId="{DBBD2DA4-DAE0-49CB-B477-DA2F5A82EC6D}" type="presOf" srcId="{634F62A2-D83A-440D-B921-0E872757F19C}" destId="{EFB1C43D-AE62-4D0D-8CE3-06260E434B63}" srcOrd="0" destOrd="0" presId="urn:microsoft.com/office/officeart/2005/8/layout/process1"/>
    <dgm:cxn modelId="{A464E5B8-36A6-4730-8C6F-9078E28A0D09}" type="presOf" srcId="{7FFC719E-6BF7-4616-BFDF-B32136FFD72F}" destId="{C5F6C0B1-9092-49B7-9FC3-7040E5F9F4F7}" srcOrd="0" destOrd="0" presId="urn:microsoft.com/office/officeart/2005/8/layout/process1"/>
    <dgm:cxn modelId="{A29D69CC-3501-4508-B95B-833F21D5F11A}" type="presOf" srcId="{6148443E-B9A4-4572-ACF7-D883FFEF67FB}" destId="{ACE07038-EB8A-4F0E-AAA8-B58DFD140D8A}" srcOrd="0" destOrd="0" presId="urn:microsoft.com/office/officeart/2005/8/layout/process1"/>
    <dgm:cxn modelId="{1F8933F3-5BC3-42BF-AEDC-48117404ADCA}" type="presOf" srcId="{0FB980BD-CC25-489F-B8B3-BCD92910E8FE}" destId="{AE513276-0A3A-4745-A4C1-A8381E5214A5}" srcOrd="0" destOrd="0" presId="urn:microsoft.com/office/officeart/2005/8/layout/process1"/>
    <dgm:cxn modelId="{669C4217-6A1D-4C6E-A33A-BEB0553728EC}" type="presParOf" srcId="{ACE07038-EB8A-4F0E-AAA8-B58DFD140D8A}" destId="{EFB1C43D-AE62-4D0D-8CE3-06260E434B63}" srcOrd="0" destOrd="0" presId="urn:microsoft.com/office/officeart/2005/8/layout/process1"/>
    <dgm:cxn modelId="{22FFBD92-8946-4D9C-A358-24C4B1FA3C95}" type="presParOf" srcId="{ACE07038-EB8A-4F0E-AAA8-B58DFD140D8A}" destId="{C5F6C0B1-9092-49B7-9FC3-7040E5F9F4F7}" srcOrd="1" destOrd="0" presId="urn:microsoft.com/office/officeart/2005/8/layout/process1"/>
    <dgm:cxn modelId="{1D5CB3DE-8B8F-4ACA-A1E6-CDFA8B025BBB}" type="presParOf" srcId="{C5F6C0B1-9092-49B7-9FC3-7040E5F9F4F7}" destId="{3818D77D-8B0E-47A6-AC60-F1EBF33BFF13}" srcOrd="0" destOrd="0" presId="urn:microsoft.com/office/officeart/2005/8/layout/process1"/>
    <dgm:cxn modelId="{C6A5108D-2C55-4B4F-9339-F25FCBAABAF3}" type="presParOf" srcId="{ACE07038-EB8A-4F0E-AAA8-B58DFD140D8A}" destId="{C33F5E40-B098-4B55-A645-849ECEA351E9}" srcOrd="2" destOrd="0" presId="urn:microsoft.com/office/officeart/2005/8/layout/process1"/>
    <dgm:cxn modelId="{6334BBA0-D872-45D5-9970-D5FEC54035E5}" type="presParOf" srcId="{ACE07038-EB8A-4F0E-AAA8-B58DFD140D8A}" destId="{AE513276-0A3A-4745-A4C1-A8381E5214A5}" srcOrd="3" destOrd="0" presId="urn:microsoft.com/office/officeart/2005/8/layout/process1"/>
    <dgm:cxn modelId="{2D411F8E-2549-4948-8F1B-DBB4A2BA94D1}" type="presParOf" srcId="{AE513276-0A3A-4745-A4C1-A8381E5214A5}" destId="{02DB6BFA-B162-4E8B-80A2-79DBB71D083F}" srcOrd="0" destOrd="0" presId="urn:microsoft.com/office/officeart/2005/8/layout/process1"/>
    <dgm:cxn modelId="{82D1CE87-A8FF-4A7E-831F-91490F999E77}" type="presParOf" srcId="{ACE07038-EB8A-4F0E-AAA8-B58DFD140D8A}" destId="{8B538E86-7384-472C-A752-929293CA057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181E418-46C9-45EC-94FB-1CD641DD2431}" type="doc">
      <dgm:prSet loTypeId="urn:microsoft.com/office/officeart/2005/8/layout/hProcess10" loCatId="process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76654E3F-380C-4D0D-96BC-485FED6C777E}">
      <dgm:prSet phldrT="[Texto]"/>
      <dgm:spPr/>
      <dgm:t>
        <a:bodyPr/>
        <a:lstStyle/>
        <a:p>
          <a:r>
            <a:rPr lang="es-ES"/>
            <a:t>Entender el mercado y las necesidades y deseos de los clientes</a:t>
          </a:r>
        </a:p>
      </dgm:t>
    </dgm:pt>
    <dgm:pt modelId="{E53ABB33-15CE-495E-9909-21452E39F4A2}" type="parTrans" cxnId="{1EC44CF4-F2F4-4EE9-A942-CD583A1039FF}">
      <dgm:prSet/>
      <dgm:spPr/>
      <dgm:t>
        <a:bodyPr/>
        <a:lstStyle/>
        <a:p>
          <a:endParaRPr lang="es-ES"/>
        </a:p>
      </dgm:t>
    </dgm:pt>
    <dgm:pt modelId="{8E56AC5E-6A7E-49AA-90F5-4499901C6A29}" type="sibTrans" cxnId="{1EC44CF4-F2F4-4EE9-A942-CD583A1039FF}">
      <dgm:prSet/>
      <dgm:spPr/>
      <dgm:t>
        <a:bodyPr/>
        <a:lstStyle/>
        <a:p>
          <a:endParaRPr lang="es-ES"/>
        </a:p>
      </dgm:t>
    </dgm:pt>
    <dgm:pt modelId="{D3021997-DC09-4071-B8D5-600E0886A0D7}">
      <dgm:prSet phldrT="[Texto]"/>
      <dgm:spPr/>
      <dgm:t>
        <a:bodyPr/>
        <a:lstStyle/>
        <a:p>
          <a:r>
            <a:rPr lang="es-ES"/>
            <a:t>Diseñar una estrategia de marketing impulsada por el cliente </a:t>
          </a:r>
        </a:p>
      </dgm:t>
    </dgm:pt>
    <dgm:pt modelId="{F296855C-4A4B-464D-9BB5-4E00EBE39F03}" type="parTrans" cxnId="{D3697539-88A9-408C-BE48-4B73CCC61E90}">
      <dgm:prSet/>
      <dgm:spPr/>
      <dgm:t>
        <a:bodyPr/>
        <a:lstStyle/>
        <a:p>
          <a:endParaRPr lang="es-ES"/>
        </a:p>
      </dgm:t>
    </dgm:pt>
    <dgm:pt modelId="{64AA6F6E-BA09-47C5-BCF9-7735255F2E37}" type="sibTrans" cxnId="{D3697539-88A9-408C-BE48-4B73CCC61E90}">
      <dgm:prSet/>
      <dgm:spPr/>
      <dgm:t>
        <a:bodyPr/>
        <a:lstStyle/>
        <a:p>
          <a:endParaRPr lang="es-ES"/>
        </a:p>
      </dgm:t>
    </dgm:pt>
    <dgm:pt modelId="{1B9AFDDF-ED53-4B44-B9AF-D6FE3AC50D6A}">
      <dgm:prSet phldrT="[Texto]"/>
      <dgm:spPr/>
      <dgm:t>
        <a:bodyPr/>
        <a:lstStyle/>
        <a:p>
          <a:r>
            <a:rPr lang="es-ES"/>
            <a:t>Elaborar un programa de marketing que entregue valor superior</a:t>
          </a:r>
        </a:p>
      </dgm:t>
    </dgm:pt>
    <dgm:pt modelId="{284E3690-B320-4EF3-B76D-B541B991EA81}" type="parTrans" cxnId="{1951379B-3671-4C95-853D-44DCF87E3D00}">
      <dgm:prSet/>
      <dgm:spPr/>
      <dgm:t>
        <a:bodyPr/>
        <a:lstStyle/>
        <a:p>
          <a:endParaRPr lang="es-ES"/>
        </a:p>
      </dgm:t>
    </dgm:pt>
    <dgm:pt modelId="{C1DBD255-C22D-4EB4-9235-59BB37506711}" type="sibTrans" cxnId="{1951379B-3671-4C95-853D-44DCF87E3D00}">
      <dgm:prSet/>
      <dgm:spPr/>
      <dgm:t>
        <a:bodyPr/>
        <a:lstStyle/>
        <a:p>
          <a:endParaRPr lang="es-ES"/>
        </a:p>
      </dgm:t>
    </dgm:pt>
    <dgm:pt modelId="{D4924A1F-BD97-491C-9ECF-1A550B33943D}">
      <dgm:prSet phldrT="[Texto]"/>
      <dgm:spPr/>
      <dgm:t>
        <a:bodyPr/>
        <a:lstStyle/>
        <a:p>
          <a:r>
            <a:rPr lang="es-ES"/>
            <a:t>Crear relaciones redituales y deleite para los clientes</a:t>
          </a:r>
        </a:p>
      </dgm:t>
    </dgm:pt>
    <dgm:pt modelId="{9487C5A9-FBFE-44C3-B5DF-89BBBBC48EA1}" type="parTrans" cxnId="{9066785E-5554-4439-98AC-5BF2C1EFE30A}">
      <dgm:prSet/>
      <dgm:spPr/>
      <dgm:t>
        <a:bodyPr/>
        <a:lstStyle/>
        <a:p>
          <a:endParaRPr lang="es-ES"/>
        </a:p>
      </dgm:t>
    </dgm:pt>
    <dgm:pt modelId="{84030256-00FF-46ED-BC28-E0B91C32B865}" type="sibTrans" cxnId="{9066785E-5554-4439-98AC-5BF2C1EFE30A}">
      <dgm:prSet/>
      <dgm:spPr/>
      <dgm:t>
        <a:bodyPr/>
        <a:lstStyle/>
        <a:p>
          <a:endParaRPr lang="es-ES"/>
        </a:p>
      </dgm:t>
    </dgm:pt>
    <dgm:pt modelId="{E2E77882-5D53-4AE9-A180-6132652AE47E}">
      <dgm:prSet phldrT="[Texto]"/>
      <dgm:spPr/>
      <dgm:t>
        <a:bodyPr/>
        <a:lstStyle/>
        <a:p>
          <a:r>
            <a:rPr lang="es-ES"/>
            <a:t>Captar el valor de los clientes para crear utilidades y calidad para el cliente </a:t>
          </a:r>
        </a:p>
      </dgm:t>
    </dgm:pt>
    <dgm:pt modelId="{F36023CC-C293-4FC8-A8AE-07F588C43BAB}" type="parTrans" cxnId="{9C720BD6-008F-44C7-B7BE-3B9992624936}">
      <dgm:prSet/>
      <dgm:spPr/>
      <dgm:t>
        <a:bodyPr/>
        <a:lstStyle/>
        <a:p>
          <a:endParaRPr lang="es-ES"/>
        </a:p>
      </dgm:t>
    </dgm:pt>
    <dgm:pt modelId="{7AFA0C37-570B-40F7-813E-0B12185FCBDB}" type="sibTrans" cxnId="{9C720BD6-008F-44C7-B7BE-3B9992624936}">
      <dgm:prSet/>
      <dgm:spPr/>
      <dgm:t>
        <a:bodyPr/>
        <a:lstStyle/>
        <a:p>
          <a:endParaRPr lang="es-ES"/>
        </a:p>
      </dgm:t>
    </dgm:pt>
    <dgm:pt modelId="{F54EB555-F062-45AA-9701-B911C966CFB7}" type="pres">
      <dgm:prSet presAssocID="{F181E418-46C9-45EC-94FB-1CD641DD2431}" presName="Name0" presStyleCnt="0">
        <dgm:presLayoutVars>
          <dgm:dir/>
          <dgm:resizeHandles val="exact"/>
        </dgm:presLayoutVars>
      </dgm:prSet>
      <dgm:spPr/>
    </dgm:pt>
    <dgm:pt modelId="{F93544D0-1A97-4475-B2FF-FB168369A96C}" type="pres">
      <dgm:prSet presAssocID="{76654E3F-380C-4D0D-96BC-485FED6C777E}" presName="composite" presStyleCnt="0"/>
      <dgm:spPr/>
    </dgm:pt>
    <dgm:pt modelId="{E952BB5E-F45B-4810-A6E8-08B8DA464087}" type="pres">
      <dgm:prSet presAssocID="{76654E3F-380C-4D0D-96BC-485FED6C777E}" presName="imagSh" presStyleLbl="bgImgPlace1" presStyleIdx="0" presStyleCnt="5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D4760A3-066B-4361-8C99-27F0C72DA609}" type="pres">
      <dgm:prSet presAssocID="{76654E3F-380C-4D0D-96BC-485FED6C777E}" presName="txNode" presStyleLbl="node1" presStyleIdx="0" presStyleCnt="5">
        <dgm:presLayoutVars>
          <dgm:bulletEnabled val="1"/>
        </dgm:presLayoutVars>
      </dgm:prSet>
      <dgm:spPr/>
    </dgm:pt>
    <dgm:pt modelId="{E973D514-EC6C-472E-874F-BA090CA1A90F}" type="pres">
      <dgm:prSet presAssocID="{8E56AC5E-6A7E-49AA-90F5-4499901C6A29}" presName="sibTrans" presStyleLbl="sibTrans2D1" presStyleIdx="0" presStyleCnt="4"/>
      <dgm:spPr/>
    </dgm:pt>
    <dgm:pt modelId="{C41DC6FD-7094-4DDB-A185-9402E267AEA9}" type="pres">
      <dgm:prSet presAssocID="{8E56AC5E-6A7E-49AA-90F5-4499901C6A29}" presName="connTx" presStyleLbl="sibTrans2D1" presStyleIdx="0" presStyleCnt="4"/>
      <dgm:spPr/>
    </dgm:pt>
    <dgm:pt modelId="{D4A2C9F0-2F56-4CCC-806B-D36E23A3CE2C}" type="pres">
      <dgm:prSet presAssocID="{D3021997-DC09-4071-B8D5-600E0886A0D7}" presName="composite" presStyleCnt="0"/>
      <dgm:spPr/>
    </dgm:pt>
    <dgm:pt modelId="{5BB168B5-D14D-46CC-8F75-1E17833586BF}" type="pres">
      <dgm:prSet presAssocID="{D3021997-DC09-4071-B8D5-600E0886A0D7}" presName="imagSh" presStyleLbl="bgImgPlace1" presStyleIdx="1" presStyleCnt="5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6F788EA-56F5-4616-B846-720FD99D8BBF}" type="pres">
      <dgm:prSet presAssocID="{D3021997-DC09-4071-B8D5-600E0886A0D7}" presName="txNode" presStyleLbl="node1" presStyleIdx="1" presStyleCnt="5">
        <dgm:presLayoutVars>
          <dgm:bulletEnabled val="1"/>
        </dgm:presLayoutVars>
      </dgm:prSet>
      <dgm:spPr/>
    </dgm:pt>
    <dgm:pt modelId="{E1A2C57E-DE7E-4CAA-B477-852D6CB409BA}" type="pres">
      <dgm:prSet presAssocID="{64AA6F6E-BA09-47C5-BCF9-7735255F2E37}" presName="sibTrans" presStyleLbl="sibTrans2D1" presStyleIdx="1" presStyleCnt="4"/>
      <dgm:spPr/>
    </dgm:pt>
    <dgm:pt modelId="{55ABBC8F-8D7C-458A-ABEB-94A28F13297C}" type="pres">
      <dgm:prSet presAssocID="{64AA6F6E-BA09-47C5-BCF9-7735255F2E37}" presName="connTx" presStyleLbl="sibTrans2D1" presStyleIdx="1" presStyleCnt="4"/>
      <dgm:spPr/>
    </dgm:pt>
    <dgm:pt modelId="{252ECB69-3C75-4131-AAB7-632F1CE0B9C8}" type="pres">
      <dgm:prSet presAssocID="{1B9AFDDF-ED53-4B44-B9AF-D6FE3AC50D6A}" presName="composite" presStyleCnt="0"/>
      <dgm:spPr/>
    </dgm:pt>
    <dgm:pt modelId="{21EA6C8B-4C0E-49A7-AD01-48C39FF4B6CC}" type="pres">
      <dgm:prSet presAssocID="{1B9AFDDF-ED53-4B44-B9AF-D6FE3AC50D6A}" presName="imagSh" presStyleLbl="bgImgPlace1" presStyleIdx="2" presStyleCnt="5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E56784A-FEA7-40E3-A61A-1475BF11D9D2}" type="pres">
      <dgm:prSet presAssocID="{1B9AFDDF-ED53-4B44-B9AF-D6FE3AC50D6A}" presName="txNode" presStyleLbl="node1" presStyleIdx="2" presStyleCnt="5">
        <dgm:presLayoutVars>
          <dgm:bulletEnabled val="1"/>
        </dgm:presLayoutVars>
      </dgm:prSet>
      <dgm:spPr/>
    </dgm:pt>
    <dgm:pt modelId="{7DF6D47D-AF3F-4552-A765-C8748BBA3891}" type="pres">
      <dgm:prSet presAssocID="{C1DBD255-C22D-4EB4-9235-59BB37506711}" presName="sibTrans" presStyleLbl="sibTrans2D1" presStyleIdx="2" presStyleCnt="4"/>
      <dgm:spPr/>
    </dgm:pt>
    <dgm:pt modelId="{413EEBAE-26C1-4C0C-9511-5439898E445F}" type="pres">
      <dgm:prSet presAssocID="{C1DBD255-C22D-4EB4-9235-59BB37506711}" presName="connTx" presStyleLbl="sibTrans2D1" presStyleIdx="2" presStyleCnt="4"/>
      <dgm:spPr/>
    </dgm:pt>
    <dgm:pt modelId="{B93F8ABE-35C3-43DE-A8B7-24E226CD83C2}" type="pres">
      <dgm:prSet presAssocID="{D4924A1F-BD97-491C-9ECF-1A550B33943D}" presName="composite" presStyleCnt="0"/>
      <dgm:spPr/>
    </dgm:pt>
    <dgm:pt modelId="{82921B03-49C9-4979-98F9-5B52B9399EE8}" type="pres">
      <dgm:prSet presAssocID="{D4924A1F-BD97-491C-9ECF-1A550B33943D}" presName="imagSh" presStyleLbl="bgImgPlace1" presStyleIdx="3" presStyleCnt="5"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C3CA985-F1C1-4F9A-8D84-7E972F63AA58}" type="pres">
      <dgm:prSet presAssocID="{D4924A1F-BD97-491C-9ECF-1A550B33943D}" presName="txNode" presStyleLbl="node1" presStyleIdx="3" presStyleCnt="5">
        <dgm:presLayoutVars>
          <dgm:bulletEnabled val="1"/>
        </dgm:presLayoutVars>
      </dgm:prSet>
      <dgm:spPr/>
    </dgm:pt>
    <dgm:pt modelId="{F5CFAE80-9815-45D6-9ECF-6C4F087402D8}" type="pres">
      <dgm:prSet presAssocID="{84030256-00FF-46ED-BC28-E0B91C32B865}" presName="sibTrans" presStyleLbl="sibTrans2D1" presStyleIdx="3" presStyleCnt="4"/>
      <dgm:spPr/>
    </dgm:pt>
    <dgm:pt modelId="{9052A5C5-3B68-444E-B422-18966D6FF536}" type="pres">
      <dgm:prSet presAssocID="{84030256-00FF-46ED-BC28-E0B91C32B865}" presName="connTx" presStyleLbl="sibTrans2D1" presStyleIdx="3" presStyleCnt="4"/>
      <dgm:spPr/>
    </dgm:pt>
    <dgm:pt modelId="{3D5B64B4-3E76-461A-92C4-593CDFEDF225}" type="pres">
      <dgm:prSet presAssocID="{E2E77882-5D53-4AE9-A180-6132652AE47E}" presName="composite" presStyleCnt="0"/>
      <dgm:spPr/>
    </dgm:pt>
    <dgm:pt modelId="{A7767FC0-C89C-4493-8C43-A4927377D049}" type="pres">
      <dgm:prSet presAssocID="{E2E77882-5D53-4AE9-A180-6132652AE47E}" presName="imagSh" presStyleLbl="bgImgPlace1" presStyleIdx="4" presStyleCnt="5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5FE011F-CE97-4B42-8D06-D10E69994D68}" type="pres">
      <dgm:prSet presAssocID="{E2E77882-5D53-4AE9-A180-6132652AE47E}" presName="txNode" presStyleLbl="node1" presStyleIdx="4" presStyleCnt="5">
        <dgm:presLayoutVars>
          <dgm:bulletEnabled val="1"/>
        </dgm:presLayoutVars>
      </dgm:prSet>
      <dgm:spPr/>
    </dgm:pt>
  </dgm:ptLst>
  <dgm:cxnLst>
    <dgm:cxn modelId="{D3697539-88A9-408C-BE48-4B73CCC61E90}" srcId="{F181E418-46C9-45EC-94FB-1CD641DD2431}" destId="{D3021997-DC09-4071-B8D5-600E0886A0D7}" srcOrd="1" destOrd="0" parTransId="{F296855C-4A4B-464D-9BB5-4E00EBE39F03}" sibTransId="{64AA6F6E-BA09-47C5-BCF9-7735255F2E37}"/>
    <dgm:cxn modelId="{12235D4D-7BBA-4659-A13B-E78BA16F09DA}" type="presOf" srcId="{64AA6F6E-BA09-47C5-BCF9-7735255F2E37}" destId="{55ABBC8F-8D7C-458A-ABEB-94A28F13297C}" srcOrd="1" destOrd="0" presId="urn:microsoft.com/office/officeart/2005/8/layout/hProcess10"/>
    <dgm:cxn modelId="{DD1E374F-59F7-48E6-883E-561CE75E6053}" type="presOf" srcId="{D4924A1F-BD97-491C-9ECF-1A550B33943D}" destId="{0C3CA985-F1C1-4F9A-8D84-7E972F63AA58}" srcOrd="0" destOrd="0" presId="urn:microsoft.com/office/officeart/2005/8/layout/hProcess10"/>
    <dgm:cxn modelId="{7F94E752-668F-4FFA-B747-22E0AAEAFC4B}" type="presOf" srcId="{64AA6F6E-BA09-47C5-BCF9-7735255F2E37}" destId="{E1A2C57E-DE7E-4CAA-B477-852D6CB409BA}" srcOrd="0" destOrd="0" presId="urn:microsoft.com/office/officeart/2005/8/layout/hProcess10"/>
    <dgm:cxn modelId="{E321F952-3253-4472-92DB-01DFCE213436}" type="presOf" srcId="{1B9AFDDF-ED53-4B44-B9AF-D6FE3AC50D6A}" destId="{0E56784A-FEA7-40E3-A61A-1475BF11D9D2}" srcOrd="0" destOrd="0" presId="urn:microsoft.com/office/officeart/2005/8/layout/hProcess10"/>
    <dgm:cxn modelId="{B5E70858-2482-4A91-8C96-B976374C2F3D}" type="presOf" srcId="{76654E3F-380C-4D0D-96BC-485FED6C777E}" destId="{2D4760A3-066B-4361-8C99-27F0C72DA609}" srcOrd="0" destOrd="0" presId="urn:microsoft.com/office/officeart/2005/8/layout/hProcess10"/>
    <dgm:cxn modelId="{9066785E-5554-4439-98AC-5BF2C1EFE30A}" srcId="{F181E418-46C9-45EC-94FB-1CD641DD2431}" destId="{D4924A1F-BD97-491C-9ECF-1A550B33943D}" srcOrd="3" destOrd="0" parTransId="{9487C5A9-FBFE-44C3-B5DF-89BBBBC48EA1}" sibTransId="{84030256-00FF-46ED-BC28-E0B91C32B865}"/>
    <dgm:cxn modelId="{1D86AA7D-9DCA-4852-BBAB-89152DCE6B6B}" type="presOf" srcId="{84030256-00FF-46ED-BC28-E0B91C32B865}" destId="{9052A5C5-3B68-444E-B422-18966D6FF536}" srcOrd="1" destOrd="0" presId="urn:microsoft.com/office/officeart/2005/8/layout/hProcess10"/>
    <dgm:cxn modelId="{C987ED8F-F8F6-4CC3-90E2-D12FEB79A6CB}" type="presOf" srcId="{84030256-00FF-46ED-BC28-E0B91C32B865}" destId="{F5CFAE80-9815-45D6-9ECF-6C4F087402D8}" srcOrd="0" destOrd="0" presId="urn:microsoft.com/office/officeart/2005/8/layout/hProcess10"/>
    <dgm:cxn modelId="{1951379B-3671-4C95-853D-44DCF87E3D00}" srcId="{F181E418-46C9-45EC-94FB-1CD641DD2431}" destId="{1B9AFDDF-ED53-4B44-B9AF-D6FE3AC50D6A}" srcOrd="2" destOrd="0" parTransId="{284E3690-B320-4EF3-B76D-B541B991EA81}" sibTransId="{C1DBD255-C22D-4EB4-9235-59BB37506711}"/>
    <dgm:cxn modelId="{B527199E-4173-47A7-BF80-8E3F64089223}" type="presOf" srcId="{F181E418-46C9-45EC-94FB-1CD641DD2431}" destId="{F54EB555-F062-45AA-9701-B911C966CFB7}" srcOrd="0" destOrd="0" presId="urn:microsoft.com/office/officeart/2005/8/layout/hProcess10"/>
    <dgm:cxn modelId="{1EF863B1-71F0-46C8-84C0-28792359F684}" type="presOf" srcId="{C1DBD255-C22D-4EB4-9235-59BB37506711}" destId="{7DF6D47D-AF3F-4552-A765-C8748BBA3891}" srcOrd="0" destOrd="0" presId="urn:microsoft.com/office/officeart/2005/8/layout/hProcess10"/>
    <dgm:cxn modelId="{9C720BD6-008F-44C7-B7BE-3B9992624936}" srcId="{F181E418-46C9-45EC-94FB-1CD641DD2431}" destId="{E2E77882-5D53-4AE9-A180-6132652AE47E}" srcOrd="4" destOrd="0" parTransId="{F36023CC-C293-4FC8-A8AE-07F588C43BAB}" sibTransId="{7AFA0C37-570B-40F7-813E-0B12185FCBDB}"/>
    <dgm:cxn modelId="{B2C2CFDD-44FA-46F8-86EC-7A6B98D80332}" type="presOf" srcId="{D3021997-DC09-4071-B8D5-600E0886A0D7}" destId="{36F788EA-56F5-4616-B846-720FD99D8BBF}" srcOrd="0" destOrd="0" presId="urn:microsoft.com/office/officeart/2005/8/layout/hProcess10"/>
    <dgm:cxn modelId="{CB9789E1-F6E2-4F29-A953-CBA44B00756C}" type="presOf" srcId="{8E56AC5E-6A7E-49AA-90F5-4499901C6A29}" destId="{C41DC6FD-7094-4DDB-A185-9402E267AEA9}" srcOrd="1" destOrd="0" presId="urn:microsoft.com/office/officeart/2005/8/layout/hProcess10"/>
    <dgm:cxn modelId="{544837E9-02CC-479E-9467-B7641BB8FD2B}" type="presOf" srcId="{E2E77882-5D53-4AE9-A180-6132652AE47E}" destId="{55FE011F-CE97-4B42-8D06-D10E69994D68}" srcOrd="0" destOrd="0" presId="urn:microsoft.com/office/officeart/2005/8/layout/hProcess10"/>
    <dgm:cxn modelId="{1EC44CF4-F2F4-4EE9-A942-CD583A1039FF}" srcId="{F181E418-46C9-45EC-94FB-1CD641DD2431}" destId="{76654E3F-380C-4D0D-96BC-485FED6C777E}" srcOrd="0" destOrd="0" parTransId="{E53ABB33-15CE-495E-9909-21452E39F4A2}" sibTransId="{8E56AC5E-6A7E-49AA-90F5-4499901C6A29}"/>
    <dgm:cxn modelId="{E92964F5-1E38-46EC-B4FA-7E10C68E6D53}" type="presOf" srcId="{8E56AC5E-6A7E-49AA-90F5-4499901C6A29}" destId="{E973D514-EC6C-472E-874F-BA090CA1A90F}" srcOrd="0" destOrd="0" presId="urn:microsoft.com/office/officeart/2005/8/layout/hProcess10"/>
    <dgm:cxn modelId="{515F41FB-B625-4FC7-8DBB-EF2B7FAE0E0B}" type="presOf" srcId="{C1DBD255-C22D-4EB4-9235-59BB37506711}" destId="{413EEBAE-26C1-4C0C-9511-5439898E445F}" srcOrd="1" destOrd="0" presId="urn:microsoft.com/office/officeart/2005/8/layout/hProcess10"/>
    <dgm:cxn modelId="{9329D4EF-DDEC-4AEC-A8B3-7542A1DEFFCD}" type="presParOf" srcId="{F54EB555-F062-45AA-9701-B911C966CFB7}" destId="{F93544D0-1A97-4475-B2FF-FB168369A96C}" srcOrd="0" destOrd="0" presId="urn:microsoft.com/office/officeart/2005/8/layout/hProcess10"/>
    <dgm:cxn modelId="{8B5F4D08-8F15-44E3-91C1-3DEA922CE3F3}" type="presParOf" srcId="{F93544D0-1A97-4475-B2FF-FB168369A96C}" destId="{E952BB5E-F45B-4810-A6E8-08B8DA464087}" srcOrd="0" destOrd="0" presId="urn:microsoft.com/office/officeart/2005/8/layout/hProcess10"/>
    <dgm:cxn modelId="{06A0C549-4B40-4B9C-8396-282F6BA5E2AA}" type="presParOf" srcId="{F93544D0-1A97-4475-B2FF-FB168369A96C}" destId="{2D4760A3-066B-4361-8C99-27F0C72DA609}" srcOrd="1" destOrd="0" presId="urn:microsoft.com/office/officeart/2005/8/layout/hProcess10"/>
    <dgm:cxn modelId="{51344550-A059-4D84-88DA-84D1386CF8A2}" type="presParOf" srcId="{F54EB555-F062-45AA-9701-B911C966CFB7}" destId="{E973D514-EC6C-472E-874F-BA090CA1A90F}" srcOrd="1" destOrd="0" presId="urn:microsoft.com/office/officeart/2005/8/layout/hProcess10"/>
    <dgm:cxn modelId="{2856A5B2-3BD6-4E99-AAFC-E2F59A41A9BB}" type="presParOf" srcId="{E973D514-EC6C-472E-874F-BA090CA1A90F}" destId="{C41DC6FD-7094-4DDB-A185-9402E267AEA9}" srcOrd="0" destOrd="0" presId="urn:microsoft.com/office/officeart/2005/8/layout/hProcess10"/>
    <dgm:cxn modelId="{6C900331-2DC1-4E69-A595-951D5E0CECB1}" type="presParOf" srcId="{F54EB555-F062-45AA-9701-B911C966CFB7}" destId="{D4A2C9F0-2F56-4CCC-806B-D36E23A3CE2C}" srcOrd="2" destOrd="0" presId="urn:microsoft.com/office/officeart/2005/8/layout/hProcess10"/>
    <dgm:cxn modelId="{47661C8E-AAB6-4BCE-A3B3-B31D68DB9169}" type="presParOf" srcId="{D4A2C9F0-2F56-4CCC-806B-D36E23A3CE2C}" destId="{5BB168B5-D14D-46CC-8F75-1E17833586BF}" srcOrd="0" destOrd="0" presId="urn:microsoft.com/office/officeart/2005/8/layout/hProcess10"/>
    <dgm:cxn modelId="{25CBB2E2-FB2A-4199-974A-2BC0EB013D76}" type="presParOf" srcId="{D4A2C9F0-2F56-4CCC-806B-D36E23A3CE2C}" destId="{36F788EA-56F5-4616-B846-720FD99D8BBF}" srcOrd="1" destOrd="0" presId="urn:microsoft.com/office/officeart/2005/8/layout/hProcess10"/>
    <dgm:cxn modelId="{1790AB61-4279-4874-848D-76720043F68F}" type="presParOf" srcId="{F54EB555-F062-45AA-9701-B911C966CFB7}" destId="{E1A2C57E-DE7E-4CAA-B477-852D6CB409BA}" srcOrd="3" destOrd="0" presId="urn:microsoft.com/office/officeart/2005/8/layout/hProcess10"/>
    <dgm:cxn modelId="{A4474394-9EE2-41BB-A0D6-37DEF614C5E5}" type="presParOf" srcId="{E1A2C57E-DE7E-4CAA-B477-852D6CB409BA}" destId="{55ABBC8F-8D7C-458A-ABEB-94A28F13297C}" srcOrd="0" destOrd="0" presId="urn:microsoft.com/office/officeart/2005/8/layout/hProcess10"/>
    <dgm:cxn modelId="{A04E2916-6E37-4347-98F9-9BD2A6856850}" type="presParOf" srcId="{F54EB555-F062-45AA-9701-B911C966CFB7}" destId="{252ECB69-3C75-4131-AAB7-632F1CE0B9C8}" srcOrd="4" destOrd="0" presId="urn:microsoft.com/office/officeart/2005/8/layout/hProcess10"/>
    <dgm:cxn modelId="{DF3BD32E-04FA-4376-B07B-E3F1CDEEFF3D}" type="presParOf" srcId="{252ECB69-3C75-4131-AAB7-632F1CE0B9C8}" destId="{21EA6C8B-4C0E-49A7-AD01-48C39FF4B6CC}" srcOrd="0" destOrd="0" presId="urn:microsoft.com/office/officeart/2005/8/layout/hProcess10"/>
    <dgm:cxn modelId="{710C6B46-D251-41ED-879A-E89307760A60}" type="presParOf" srcId="{252ECB69-3C75-4131-AAB7-632F1CE0B9C8}" destId="{0E56784A-FEA7-40E3-A61A-1475BF11D9D2}" srcOrd="1" destOrd="0" presId="urn:microsoft.com/office/officeart/2005/8/layout/hProcess10"/>
    <dgm:cxn modelId="{B0250392-C898-4B03-9209-EF2707601BF8}" type="presParOf" srcId="{F54EB555-F062-45AA-9701-B911C966CFB7}" destId="{7DF6D47D-AF3F-4552-A765-C8748BBA3891}" srcOrd="5" destOrd="0" presId="urn:microsoft.com/office/officeart/2005/8/layout/hProcess10"/>
    <dgm:cxn modelId="{CCE6885C-D73C-4D1A-B07A-A57B7F24E655}" type="presParOf" srcId="{7DF6D47D-AF3F-4552-A765-C8748BBA3891}" destId="{413EEBAE-26C1-4C0C-9511-5439898E445F}" srcOrd="0" destOrd="0" presId="urn:microsoft.com/office/officeart/2005/8/layout/hProcess10"/>
    <dgm:cxn modelId="{1510F48F-5754-4685-B5C9-5A8E075AF51B}" type="presParOf" srcId="{F54EB555-F062-45AA-9701-B911C966CFB7}" destId="{B93F8ABE-35C3-43DE-A8B7-24E226CD83C2}" srcOrd="6" destOrd="0" presId="urn:microsoft.com/office/officeart/2005/8/layout/hProcess10"/>
    <dgm:cxn modelId="{4604A48A-1A7B-4D49-B4AE-84211D9469B9}" type="presParOf" srcId="{B93F8ABE-35C3-43DE-A8B7-24E226CD83C2}" destId="{82921B03-49C9-4979-98F9-5B52B9399EE8}" srcOrd="0" destOrd="0" presId="urn:microsoft.com/office/officeart/2005/8/layout/hProcess10"/>
    <dgm:cxn modelId="{36F31279-C323-44DB-A209-F574FD485B7D}" type="presParOf" srcId="{B93F8ABE-35C3-43DE-A8B7-24E226CD83C2}" destId="{0C3CA985-F1C1-4F9A-8D84-7E972F63AA58}" srcOrd="1" destOrd="0" presId="urn:microsoft.com/office/officeart/2005/8/layout/hProcess10"/>
    <dgm:cxn modelId="{6D5BE655-7E9D-429D-9F67-1E287FFF0F7D}" type="presParOf" srcId="{F54EB555-F062-45AA-9701-B911C966CFB7}" destId="{F5CFAE80-9815-45D6-9ECF-6C4F087402D8}" srcOrd="7" destOrd="0" presId="urn:microsoft.com/office/officeart/2005/8/layout/hProcess10"/>
    <dgm:cxn modelId="{87F2301A-101E-4D0B-A9E8-5A5C451E676A}" type="presParOf" srcId="{F5CFAE80-9815-45D6-9ECF-6C4F087402D8}" destId="{9052A5C5-3B68-444E-B422-18966D6FF536}" srcOrd="0" destOrd="0" presId="urn:microsoft.com/office/officeart/2005/8/layout/hProcess10"/>
    <dgm:cxn modelId="{FF1727D4-F3A4-4632-8078-BD3A97D6F0DE}" type="presParOf" srcId="{F54EB555-F062-45AA-9701-B911C966CFB7}" destId="{3D5B64B4-3E76-461A-92C4-593CDFEDF225}" srcOrd="8" destOrd="0" presId="urn:microsoft.com/office/officeart/2005/8/layout/hProcess10"/>
    <dgm:cxn modelId="{45494D53-F652-41CE-B882-FC666EAF2564}" type="presParOf" srcId="{3D5B64B4-3E76-461A-92C4-593CDFEDF225}" destId="{A7767FC0-C89C-4493-8C43-A4927377D049}" srcOrd="0" destOrd="0" presId="urn:microsoft.com/office/officeart/2005/8/layout/hProcess10"/>
    <dgm:cxn modelId="{487FFABC-89BC-469A-B346-FA408D1FDE43}" type="presParOf" srcId="{3D5B64B4-3E76-461A-92C4-593CDFEDF225}" destId="{55FE011F-CE97-4B42-8D06-D10E69994D68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91BA50-3281-498F-B4FA-4BC2004FDDCD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29AE5C9-412F-41C8-9FEF-11D100EDC8E7}">
      <dgm:prSet/>
      <dgm:spPr/>
      <dgm:t>
        <a:bodyPr/>
        <a:lstStyle/>
        <a:p>
          <a:pPr rtl="0"/>
          <a:r>
            <a:rPr lang="es-CO" b="1"/>
            <a:t>1. La creación y </a:t>
          </a:r>
          <a:r>
            <a:rPr lang="es-CO" b="1">
              <a:solidFill>
                <a:srgbClr val="FFFF00"/>
              </a:solidFill>
            </a:rPr>
            <a:t>generación de valor </a:t>
          </a:r>
          <a:endParaRPr lang="es-CO">
            <a:solidFill>
              <a:srgbClr val="FFFF00"/>
            </a:solidFill>
          </a:endParaRPr>
        </a:p>
      </dgm:t>
    </dgm:pt>
    <dgm:pt modelId="{B829BCC3-5FFC-4121-A335-81987C4F54E5}" type="parTrans" cxnId="{79394BEC-D72E-4A35-A199-D226DC487D01}">
      <dgm:prSet/>
      <dgm:spPr/>
      <dgm:t>
        <a:bodyPr/>
        <a:lstStyle/>
        <a:p>
          <a:endParaRPr lang="es-ES"/>
        </a:p>
      </dgm:t>
    </dgm:pt>
    <dgm:pt modelId="{853BC10C-0CC1-4601-A885-FA5EB9D3E9C2}" type="sibTrans" cxnId="{79394BEC-D72E-4A35-A199-D226DC487D01}">
      <dgm:prSet/>
      <dgm:spPr/>
      <dgm:t>
        <a:bodyPr/>
        <a:lstStyle/>
        <a:p>
          <a:endParaRPr lang="es-ES"/>
        </a:p>
      </dgm:t>
    </dgm:pt>
    <dgm:pt modelId="{6D4F32C0-1F9A-469A-9E00-67930EEF8DC6}">
      <dgm:prSet/>
      <dgm:spPr/>
      <dgm:t>
        <a:bodyPr/>
        <a:lstStyle/>
        <a:p>
          <a:pPr rtl="0"/>
          <a:r>
            <a:rPr lang="es-CO" b="1"/>
            <a:t>2. El desarrollo de </a:t>
          </a:r>
          <a:r>
            <a:rPr lang="es-CO" b="1">
              <a:solidFill>
                <a:srgbClr val="FFFF00"/>
              </a:solidFill>
            </a:rPr>
            <a:t>experiencias</a:t>
          </a:r>
          <a:r>
            <a:rPr lang="es-CO" b="1"/>
            <a:t> para conseguir relaciones perdurables con los clientes</a:t>
          </a:r>
          <a:endParaRPr lang="es-CO"/>
        </a:p>
      </dgm:t>
    </dgm:pt>
    <dgm:pt modelId="{0AC10689-149E-4B59-82BA-EE2FECB17F67}" type="parTrans" cxnId="{22359CF5-C091-436B-8611-91B519E489DE}">
      <dgm:prSet/>
      <dgm:spPr/>
      <dgm:t>
        <a:bodyPr/>
        <a:lstStyle/>
        <a:p>
          <a:endParaRPr lang="es-ES"/>
        </a:p>
      </dgm:t>
    </dgm:pt>
    <dgm:pt modelId="{A28E9FFF-E955-46D5-A818-8A7AC90F537A}" type="sibTrans" cxnId="{22359CF5-C091-436B-8611-91B519E489DE}">
      <dgm:prSet/>
      <dgm:spPr/>
      <dgm:t>
        <a:bodyPr/>
        <a:lstStyle/>
        <a:p>
          <a:endParaRPr lang="es-ES"/>
        </a:p>
      </dgm:t>
    </dgm:pt>
    <dgm:pt modelId="{6C7B5C8B-CF22-47FE-8AA0-37D66FDA6D29}">
      <dgm:prSet/>
      <dgm:spPr/>
      <dgm:t>
        <a:bodyPr/>
        <a:lstStyle/>
        <a:p>
          <a:pPr rtl="0"/>
          <a:r>
            <a:rPr lang="es-CO" b="1"/>
            <a:t>3.  Obtener el </a:t>
          </a:r>
          <a:r>
            <a:rPr lang="es-CO" b="1">
              <a:solidFill>
                <a:srgbClr val="FFFF00"/>
              </a:solidFill>
            </a:rPr>
            <a:t>valor del cliente </a:t>
          </a:r>
          <a:r>
            <a:rPr lang="es-CO" b="1"/>
            <a:t>y conseguir los </a:t>
          </a:r>
          <a:r>
            <a:rPr lang="es-CO" b="1">
              <a:solidFill>
                <a:srgbClr val="FFFF00"/>
              </a:solidFill>
            </a:rPr>
            <a:t>objetivos del negocio, rentabilidad</a:t>
          </a:r>
          <a:endParaRPr lang="es-CO">
            <a:solidFill>
              <a:srgbClr val="FFFF00"/>
            </a:solidFill>
          </a:endParaRPr>
        </a:p>
      </dgm:t>
    </dgm:pt>
    <dgm:pt modelId="{19FC4EA6-386A-42CA-8513-355B56D73ABD}" type="parTrans" cxnId="{2CC9B6BB-E4D1-4D4A-9133-DDEFFB058F2D}">
      <dgm:prSet/>
      <dgm:spPr/>
      <dgm:t>
        <a:bodyPr/>
        <a:lstStyle/>
        <a:p>
          <a:endParaRPr lang="es-ES"/>
        </a:p>
      </dgm:t>
    </dgm:pt>
    <dgm:pt modelId="{33298C90-11F9-4447-9F01-89047ACCF49E}" type="sibTrans" cxnId="{2CC9B6BB-E4D1-4D4A-9133-DDEFFB058F2D}">
      <dgm:prSet/>
      <dgm:spPr/>
      <dgm:t>
        <a:bodyPr/>
        <a:lstStyle/>
        <a:p>
          <a:endParaRPr lang="es-ES"/>
        </a:p>
      </dgm:t>
    </dgm:pt>
    <dgm:pt modelId="{C88FB0DA-612C-451F-A973-B830C810D2A6}" type="pres">
      <dgm:prSet presAssocID="{7991BA50-3281-498F-B4FA-4BC2004FDDCD}" presName="compositeShape" presStyleCnt="0">
        <dgm:presLayoutVars>
          <dgm:chMax val="7"/>
          <dgm:dir/>
          <dgm:resizeHandles val="exact"/>
        </dgm:presLayoutVars>
      </dgm:prSet>
      <dgm:spPr/>
    </dgm:pt>
    <dgm:pt modelId="{B88A9B1B-C54D-4774-AF7E-913A730974C3}" type="pres">
      <dgm:prSet presAssocID="{B29AE5C9-412F-41C8-9FEF-11D100EDC8E7}" presName="circ1" presStyleLbl="vennNode1" presStyleIdx="0" presStyleCnt="3"/>
      <dgm:spPr/>
    </dgm:pt>
    <dgm:pt modelId="{A086DA2A-FEEF-4DA6-A439-A1052F86D948}" type="pres">
      <dgm:prSet presAssocID="{B29AE5C9-412F-41C8-9FEF-11D100EDC8E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97DB255-8293-426E-A0CD-C37F18BFF797}" type="pres">
      <dgm:prSet presAssocID="{6D4F32C0-1F9A-469A-9E00-67930EEF8DC6}" presName="circ2" presStyleLbl="vennNode1" presStyleIdx="1" presStyleCnt="3"/>
      <dgm:spPr/>
    </dgm:pt>
    <dgm:pt modelId="{85D6C75C-2ECB-4232-BDFD-F954570B0DA9}" type="pres">
      <dgm:prSet presAssocID="{6D4F32C0-1F9A-469A-9E00-67930EEF8DC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E1179EF-14F4-432D-85E1-377FAE0F712F}" type="pres">
      <dgm:prSet presAssocID="{6C7B5C8B-CF22-47FE-8AA0-37D66FDA6D29}" presName="circ3" presStyleLbl="vennNode1" presStyleIdx="2" presStyleCnt="3"/>
      <dgm:spPr/>
    </dgm:pt>
    <dgm:pt modelId="{4DD84460-2054-4D9A-8BDC-6D181A475A2E}" type="pres">
      <dgm:prSet presAssocID="{6C7B5C8B-CF22-47FE-8AA0-37D66FDA6D2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416F907-597C-48CB-BCDA-BB0FBF50B07E}" type="presOf" srcId="{B29AE5C9-412F-41C8-9FEF-11D100EDC8E7}" destId="{A086DA2A-FEEF-4DA6-A439-A1052F86D948}" srcOrd="1" destOrd="0" presId="urn:microsoft.com/office/officeart/2005/8/layout/venn1"/>
    <dgm:cxn modelId="{7272EF3B-79C4-4D6A-99CA-2BA62ABCC1B8}" type="presOf" srcId="{7991BA50-3281-498F-B4FA-4BC2004FDDCD}" destId="{C88FB0DA-612C-451F-A973-B830C810D2A6}" srcOrd="0" destOrd="0" presId="urn:microsoft.com/office/officeart/2005/8/layout/venn1"/>
    <dgm:cxn modelId="{F7783452-F2B3-48AB-98C8-EB4FBC7A8756}" type="presOf" srcId="{6C7B5C8B-CF22-47FE-8AA0-37D66FDA6D29}" destId="{5E1179EF-14F4-432D-85E1-377FAE0F712F}" srcOrd="0" destOrd="0" presId="urn:microsoft.com/office/officeart/2005/8/layout/venn1"/>
    <dgm:cxn modelId="{D815E55D-2A05-4BC6-82B7-C4441BBD0072}" type="presOf" srcId="{6D4F32C0-1F9A-469A-9E00-67930EEF8DC6}" destId="{85D6C75C-2ECB-4232-BDFD-F954570B0DA9}" srcOrd="1" destOrd="0" presId="urn:microsoft.com/office/officeart/2005/8/layout/venn1"/>
    <dgm:cxn modelId="{8732716F-4778-434E-89B6-3E8ED072CBA1}" type="presOf" srcId="{6D4F32C0-1F9A-469A-9E00-67930EEF8DC6}" destId="{597DB255-8293-426E-A0CD-C37F18BFF797}" srcOrd="0" destOrd="0" presId="urn:microsoft.com/office/officeart/2005/8/layout/venn1"/>
    <dgm:cxn modelId="{C81242AE-6544-485D-9B88-ED3B2093804E}" type="presOf" srcId="{B29AE5C9-412F-41C8-9FEF-11D100EDC8E7}" destId="{B88A9B1B-C54D-4774-AF7E-913A730974C3}" srcOrd="0" destOrd="0" presId="urn:microsoft.com/office/officeart/2005/8/layout/venn1"/>
    <dgm:cxn modelId="{2CC9B6BB-E4D1-4D4A-9133-DDEFFB058F2D}" srcId="{7991BA50-3281-498F-B4FA-4BC2004FDDCD}" destId="{6C7B5C8B-CF22-47FE-8AA0-37D66FDA6D29}" srcOrd="2" destOrd="0" parTransId="{19FC4EA6-386A-42CA-8513-355B56D73ABD}" sibTransId="{33298C90-11F9-4447-9F01-89047ACCF49E}"/>
    <dgm:cxn modelId="{D12811D1-B6D2-4B7F-8CFF-D9AEC40B61C8}" type="presOf" srcId="{6C7B5C8B-CF22-47FE-8AA0-37D66FDA6D29}" destId="{4DD84460-2054-4D9A-8BDC-6D181A475A2E}" srcOrd="1" destOrd="0" presId="urn:microsoft.com/office/officeart/2005/8/layout/venn1"/>
    <dgm:cxn modelId="{79394BEC-D72E-4A35-A199-D226DC487D01}" srcId="{7991BA50-3281-498F-B4FA-4BC2004FDDCD}" destId="{B29AE5C9-412F-41C8-9FEF-11D100EDC8E7}" srcOrd="0" destOrd="0" parTransId="{B829BCC3-5FFC-4121-A335-81987C4F54E5}" sibTransId="{853BC10C-0CC1-4601-A885-FA5EB9D3E9C2}"/>
    <dgm:cxn modelId="{22359CF5-C091-436B-8611-91B519E489DE}" srcId="{7991BA50-3281-498F-B4FA-4BC2004FDDCD}" destId="{6D4F32C0-1F9A-469A-9E00-67930EEF8DC6}" srcOrd="1" destOrd="0" parTransId="{0AC10689-149E-4B59-82BA-EE2FECB17F67}" sibTransId="{A28E9FFF-E955-46D5-A818-8A7AC90F537A}"/>
    <dgm:cxn modelId="{C116B9A6-6707-472A-9FF2-8A16A4139806}" type="presParOf" srcId="{C88FB0DA-612C-451F-A973-B830C810D2A6}" destId="{B88A9B1B-C54D-4774-AF7E-913A730974C3}" srcOrd="0" destOrd="0" presId="urn:microsoft.com/office/officeart/2005/8/layout/venn1"/>
    <dgm:cxn modelId="{C5CB76A8-CCD1-47CA-916F-1F7F86F28B03}" type="presParOf" srcId="{C88FB0DA-612C-451F-A973-B830C810D2A6}" destId="{A086DA2A-FEEF-4DA6-A439-A1052F86D948}" srcOrd="1" destOrd="0" presId="urn:microsoft.com/office/officeart/2005/8/layout/venn1"/>
    <dgm:cxn modelId="{70100DD2-3ED0-4264-A335-B0D6EA921616}" type="presParOf" srcId="{C88FB0DA-612C-451F-A973-B830C810D2A6}" destId="{597DB255-8293-426E-A0CD-C37F18BFF797}" srcOrd="2" destOrd="0" presId="urn:microsoft.com/office/officeart/2005/8/layout/venn1"/>
    <dgm:cxn modelId="{63246BC9-F307-46A2-B3ED-DE1BC0407B4A}" type="presParOf" srcId="{C88FB0DA-612C-451F-A973-B830C810D2A6}" destId="{85D6C75C-2ECB-4232-BDFD-F954570B0DA9}" srcOrd="3" destOrd="0" presId="urn:microsoft.com/office/officeart/2005/8/layout/venn1"/>
    <dgm:cxn modelId="{0D2CB2C8-8B83-4D25-BA60-E480E27D23B8}" type="presParOf" srcId="{C88FB0DA-612C-451F-A973-B830C810D2A6}" destId="{5E1179EF-14F4-432D-85E1-377FAE0F712F}" srcOrd="4" destOrd="0" presId="urn:microsoft.com/office/officeart/2005/8/layout/venn1"/>
    <dgm:cxn modelId="{10823E3F-868A-4AD6-97A3-90ACCCC60C32}" type="presParOf" srcId="{C88FB0DA-612C-451F-A973-B830C810D2A6}" destId="{4DD84460-2054-4D9A-8BDC-6D181A475A2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629A6C-93E2-4B1D-8512-91D29DACB776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615116B6-447A-4330-9BD1-23CBC752A187}">
      <dgm:prSet custT="1"/>
      <dgm:spPr>
        <a:solidFill>
          <a:srgbClr val="FFFF00"/>
        </a:solidFill>
      </dgm:spPr>
      <dgm:t>
        <a:bodyPr/>
        <a:lstStyle/>
        <a:p>
          <a:pPr rtl="0"/>
          <a:r>
            <a:rPr lang="es-CO" sz="2000" b="1"/>
            <a:t>Vender </a:t>
          </a:r>
          <a:r>
            <a:rPr lang="es-CO" sz="2000"/>
            <a:t>(Corto, mediano y largo plazo), Rentable </a:t>
          </a:r>
        </a:p>
      </dgm:t>
    </dgm:pt>
    <dgm:pt modelId="{67F0F23E-0019-435C-8314-7054BB0D884D}" type="parTrans" cxnId="{48FB1C2D-4365-4069-8327-757E9B78D618}">
      <dgm:prSet/>
      <dgm:spPr/>
      <dgm:t>
        <a:bodyPr/>
        <a:lstStyle/>
        <a:p>
          <a:endParaRPr lang="es-ES" sz="1200"/>
        </a:p>
      </dgm:t>
    </dgm:pt>
    <dgm:pt modelId="{69A29B1B-442B-4AC1-BBE4-D16179A4F39D}" type="sibTrans" cxnId="{48FB1C2D-4365-4069-8327-757E9B78D618}">
      <dgm:prSet/>
      <dgm:spPr/>
      <dgm:t>
        <a:bodyPr/>
        <a:lstStyle/>
        <a:p>
          <a:endParaRPr lang="es-ES" sz="1200"/>
        </a:p>
      </dgm:t>
    </dgm:pt>
    <dgm:pt modelId="{A50BC8CA-2E4C-4F0E-B66F-9206A9285D50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s-CO" sz="1800" b="1">
              <a:solidFill>
                <a:schemeClr val="bg1"/>
              </a:solidFill>
            </a:rPr>
            <a:t>Desarrollar prospectos </a:t>
          </a:r>
          <a:r>
            <a:rPr lang="es-CO" sz="1800">
              <a:solidFill>
                <a:schemeClr val="bg1"/>
              </a:solidFill>
            </a:rPr>
            <a:t>(Atraer cliente) </a:t>
          </a:r>
        </a:p>
      </dgm:t>
    </dgm:pt>
    <dgm:pt modelId="{C06EDE64-97F5-409B-9DE2-5B710C02342A}" type="parTrans" cxnId="{09142245-7C86-41EB-8EA9-07ED0B972B07}">
      <dgm:prSet/>
      <dgm:spPr/>
      <dgm:t>
        <a:bodyPr/>
        <a:lstStyle/>
        <a:p>
          <a:endParaRPr lang="es-ES" sz="1200"/>
        </a:p>
      </dgm:t>
    </dgm:pt>
    <dgm:pt modelId="{4DE23A93-FCF6-43AF-9176-1A99E3452BB7}" type="sibTrans" cxnId="{09142245-7C86-41EB-8EA9-07ED0B972B07}">
      <dgm:prSet/>
      <dgm:spPr/>
      <dgm:t>
        <a:bodyPr/>
        <a:lstStyle/>
        <a:p>
          <a:endParaRPr lang="es-ES" sz="1200"/>
        </a:p>
      </dgm:t>
    </dgm:pt>
    <dgm:pt modelId="{FBB5C986-B682-4C27-9F2A-37F34F3F2B7A}">
      <dgm:prSet custT="1"/>
      <dgm:spPr>
        <a:solidFill>
          <a:srgbClr val="7030A0"/>
        </a:solidFill>
      </dgm:spPr>
      <dgm:t>
        <a:bodyPr/>
        <a:lstStyle/>
        <a:p>
          <a:pPr rtl="0"/>
          <a:r>
            <a:rPr lang="es-CO" sz="2000" b="1">
              <a:solidFill>
                <a:schemeClr val="bg1"/>
              </a:solidFill>
            </a:rPr>
            <a:t>Construir marca</a:t>
          </a:r>
        </a:p>
        <a:p>
          <a:pPr rtl="0"/>
          <a:r>
            <a:rPr lang="es-CO" sz="1600">
              <a:solidFill>
                <a:schemeClr val="bg1"/>
              </a:solidFill>
            </a:rPr>
            <a:t>Sello de confianza</a:t>
          </a:r>
        </a:p>
        <a:p>
          <a:pPr rtl="0"/>
          <a:r>
            <a:rPr lang="es-CO" sz="1600">
              <a:solidFill>
                <a:schemeClr val="bg1"/>
              </a:solidFill>
            </a:rPr>
            <a:t>Experiencias</a:t>
          </a:r>
        </a:p>
      </dgm:t>
    </dgm:pt>
    <dgm:pt modelId="{A5F9E227-907E-4F7D-9D6B-CE86DCD6242A}" type="parTrans" cxnId="{58368A69-157E-4059-8655-1B8C9038683D}">
      <dgm:prSet/>
      <dgm:spPr/>
      <dgm:t>
        <a:bodyPr/>
        <a:lstStyle/>
        <a:p>
          <a:endParaRPr lang="es-ES" sz="1200"/>
        </a:p>
      </dgm:t>
    </dgm:pt>
    <dgm:pt modelId="{5DF1ACE0-FAD9-4D7D-B108-EE6D859BEA6B}" type="sibTrans" cxnId="{58368A69-157E-4059-8655-1B8C9038683D}">
      <dgm:prSet/>
      <dgm:spPr/>
      <dgm:t>
        <a:bodyPr/>
        <a:lstStyle/>
        <a:p>
          <a:endParaRPr lang="es-ES" sz="1200"/>
        </a:p>
      </dgm:t>
    </dgm:pt>
    <dgm:pt modelId="{A967185C-2323-4527-B048-9A47293C022A}">
      <dgm:prSet custT="1"/>
      <dgm:spPr>
        <a:solidFill>
          <a:srgbClr val="00B050"/>
        </a:solidFill>
      </dgm:spPr>
      <dgm:t>
        <a:bodyPr/>
        <a:lstStyle/>
        <a:p>
          <a:pPr rtl="0"/>
          <a:r>
            <a:rPr lang="es-CO" sz="2400">
              <a:solidFill>
                <a:schemeClr val="bg1"/>
              </a:solidFill>
            </a:rPr>
            <a:t>Relacionamiento </a:t>
          </a:r>
        </a:p>
      </dgm:t>
    </dgm:pt>
    <dgm:pt modelId="{9ADEEEEA-F8F4-4D55-89BC-5C5B72246361}" type="parTrans" cxnId="{F8F1CC30-E97E-4A3B-89F2-44C6D2DFB195}">
      <dgm:prSet/>
      <dgm:spPr/>
      <dgm:t>
        <a:bodyPr/>
        <a:lstStyle/>
        <a:p>
          <a:endParaRPr lang="es-ES" sz="1200"/>
        </a:p>
      </dgm:t>
    </dgm:pt>
    <dgm:pt modelId="{458A0CBD-AFE0-480D-A587-7108A528945A}" type="sibTrans" cxnId="{F8F1CC30-E97E-4A3B-89F2-44C6D2DFB195}">
      <dgm:prSet/>
      <dgm:spPr/>
      <dgm:t>
        <a:bodyPr/>
        <a:lstStyle/>
        <a:p>
          <a:endParaRPr lang="es-ES" sz="1200"/>
        </a:p>
      </dgm:t>
    </dgm:pt>
    <dgm:pt modelId="{89235467-516A-402C-B54B-AF52DAA90700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es-CO" sz="3200">
              <a:solidFill>
                <a:schemeClr val="bg1"/>
              </a:solidFill>
            </a:rPr>
            <a:t>Informar</a:t>
          </a:r>
        </a:p>
      </dgm:t>
    </dgm:pt>
    <dgm:pt modelId="{F29DB348-CA2C-4F7E-86B1-0F68E792B5C3}" type="parTrans" cxnId="{AD0B5994-0631-432B-A05D-BE6224D634E5}">
      <dgm:prSet/>
      <dgm:spPr/>
      <dgm:t>
        <a:bodyPr/>
        <a:lstStyle/>
        <a:p>
          <a:endParaRPr lang="es-ES" sz="1200"/>
        </a:p>
      </dgm:t>
    </dgm:pt>
    <dgm:pt modelId="{550DBF64-DBA5-47D8-B099-850192DF5BA5}" type="sibTrans" cxnId="{AD0B5994-0631-432B-A05D-BE6224D634E5}">
      <dgm:prSet/>
      <dgm:spPr/>
      <dgm:t>
        <a:bodyPr/>
        <a:lstStyle/>
        <a:p>
          <a:endParaRPr lang="es-ES" sz="1200"/>
        </a:p>
      </dgm:t>
    </dgm:pt>
    <dgm:pt modelId="{FD6F91F5-46AB-4D37-9B29-F7EBCADCC0B1}">
      <dgm:prSet custT="1"/>
      <dgm:spPr>
        <a:solidFill>
          <a:srgbClr val="C00000"/>
        </a:solidFill>
      </dgm:spPr>
      <dgm:t>
        <a:bodyPr/>
        <a:lstStyle/>
        <a:p>
          <a:pPr rtl="0"/>
          <a:r>
            <a:rPr lang="es-CO" sz="2800">
              <a:solidFill>
                <a:schemeClr val="bg1"/>
              </a:solidFill>
            </a:rPr>
            <a:t>Crear comunidad </a:t>
          </a:r>
        </a:p>
      </dgm:t>
    </dgm:pt>
    <dgm:pt modelId="{E56996A5-30EB-49F7-9F35-A46BDF636F49}" type="parTrans" cxnId="{1BAD69E8-4DF5-42CF-89CC-D69AC2C5F2DB}">
      <dgm:prSet/>
      <dgm:spPr/>
      <dgm:t>
        <a:bodyPr/>
        <a:lstStyle/>
        <a:p>
          <a:endParaRPr lang="es-ES" sz="1200"/>
        </a:p>
      </dgm:t>
    </dgm:pt>
    <dgm:pt modelId="{08C83C6C-28D1-43CE-9B7B-E8A8B42D2965}" type="sibTrans" cxnId="{1BAD69E8-4DF5-42CF-89CC-D69AC2C5F2DB}">
      <dgm:prSet/>
      <dgm:spPr/>
      <dgm:t>
        <a:bodyPr/>
        <a:lstStyle/>
        <a:p>
          <a:endParaRPr lang="es-ES" sz="1200"/>
        </a:p>
      </dgm:t>
    </dgm:pt>
    <dgm:pt modelId="{52A96AAE-A3AB-4C16-B581-F9CB6CDEF788}" type="pres">
      <dgm:prSet presAssocID="{E5629A6C-93E2-4B1D-8512-91D29DACB776}" presName="diagram" presStyleCnt="0">
        <dgm:presLayoutVars>
          <dgm:dir/>
          <dgm:resizeHandles val="exact"/>
        </dgm:presLayoutVars>
      </dgm:prSet>
      <dgm:spPr/>
    </dgm:pt>
    <dgm:pt modelId="{BA304674-675F-4530-984F-21BC58F2961A}" type="pres">
      <dgm:prSet presAssocID="{615116B6-447A-4330-9BD1-23CBC752A187}" presName="node" presStyleLbl="node1" presStyleIdx="0" presStyleCnt="6" custLinFactNeighborX="-46314" custLinFactNeighborY="-2024">
        <dgm:presLayoutVars>
          <dgm:bulletEnabled val="1"/>
        </dgm:presLayoutVars>
      </dgm:prSet>
      <dgm:spPr/>
    </dgm:pt>
    <dgm:pt modelId="{595A6AB8-C88C-4AD5-A854-6ADBEC44D329}" type="pres">
      <dgm:prSet presAssocID="{69A29B1B-442B-4AC1-BBE4-D16179A4F39D}" presName="sibTrans" presStyleCnt="0"/>
      <dgm:spPr/>
    </dgm:pt>
    <dgm:pt modelId="{2FD1456A-48EB-4B0F-BB6F-639730727DD8}" type="pres">
      <dgm:prSet presAssocID="{A50BC8CA-2E4C-4F0E-B66F-9206A9285D50}" presName="node" presStyleLbl="node1" presStyleIdx="1" presStyleCnt="6">
        <dgm:presLayoutVars>
          <dgm:bulletEnabled val="1"/>
        </dgm:presLayoutVars>
      </dgm:prSet>
      <dgm:spPr/>
    </dgm:pt>
    <dgm:pt modelId="{EBF8B5AC-64EF-43A9-9216-658BE2E48A83}" type="pres">
      <dgm:prSet presAssocID="{4DE23A93-FCF6-43AF-9176-1A99E3452BB7}" presName="sibTrans" presStyleCnt="0"/>
      <dgm:spPr/>
    </dgm:pt>
    <dgm:pt modelId="{FB9158ED-5F2A-463A-B9E9-266967ED8208}" type="pres">
      <dgm:prSet presAssocID="{FBB5C986-B682-4C27-9F2A-37F34F3F2B7A}" presName="node" presStyleLbl="node1" presStyleIdx="2" presStyleCnt="6">
        <dgm:presLayoutVars>
          <dgm:bulletEnabled val="1"/>
        </dgm:presLayoutVars>
      </dgm:prSet>
      <dgm:spPr/>
    </dgm:pt>
    <dgm:pt modelId="{39561D6A-E5B5-4334-A51F-E4E0189FFC5A}" type="pres">
      <dgm:prSet presAssocID="{5DF1ACE0-FAD9-4D7D-B108-EE6D859BEA6B}" presName="sibTrans" presStyleCnt="0"/>
      <dgm:spPr/>
    </dgm:pt>
    <dgm:pt modelId="{BE0B4369-F7A7-46AF-B2F5-BD1553E143F8}" type="pres">
      <dgm:prSet presAssocID="{A967185C-2323-4527-B048-9A47293C022A}" presName="node" presStyleLbl="node1" presStyleIdx="3" presStyleCnt="6">
        <dgm:presLayoutVars>
          <dgm:bulletEnabled val="1"/>
        </dgm:presLayoutVars>
      </dgm:prSet>
      <dgm:spPr/>
    </dgm:pt>
    <dgm:pt modelId="{4C19A41A-9171-49BE-8EF9-76047ED5CB1E}" type="pres">
      <dgm:prSet presAssocID="{458A0CBD-AFE0-480D-A587-7108A528945A}" presName="sibTrans" presStyleCnt="0"/>
      <dgm:spPr/>
    </dgm:pt>
    <dgm:pt modelId="{0941A1F9-06DF-4CF3-863F-22A303FBD5A8}" type="pres">
      <dgm:prSet presAssocID="{89235467-516A-402C-B54B-AF52DAA90700}" presName="node" presStyleLbl="node1" presStyleIdx="4" presStyleCnt="6">
        <dgm:presLayoutVars>
          <dgm:bulletEnabled val="1"/>
        </dgm:presLayoutVars>
      </dgm:prSet>
      <dgm:spPr/>
    </dgm:pt>
    <dgm:pt modelId="{0E549893-DA56-413C-B817-1207E5D7ED1D}" type="pres">
      <dgm:prSet presAssocID="{550DBF64-DBA5-47D8-B099-850192DF5BA5}" presName="sibTrans" presStyleCnt="0"/>
      <dgm:spPr/>
    </dgm:pt>
    <dgm:pt modelId="{8F538EC2-06D8-4895-9902-3476C93FD5A2}" type="pres">
      <dgm:prSet presAssocID="{FD6F91F5-46AB-4D37-9B29-F7EBCADCC0B1}" presName="node" presStyleLbl="node1" presStyleIdx="5" presStyleCnt="6">
        <dgm:presLayoutVars>
          <dgm:bulletEnabled val="1"/>
        </dgm:presLayoutVars>
      </dgm:prSet>
      <dgm:spPr/>
    </dgm:pt>
  </dgm:ptLst>
  <dgm:cxnLst>
    <dgm:cxn modelId="{48FB1C2D-4365-4069-8327-757E9B78D618}" srcId="{E5629A6C-93E2-4B1D-8512-91D29DACB776}" destId="{615116B6-447A-4330-9BD1-23CBC752A187}" srcOrd="0" destOrd="0" parTransId="{67F0F23E-0019-435C-8314-7054BB0D884D}" sibTransId="{69A29B1B-442B-4AC1-BBE4-D16179A4F39D}"/>
    <dgm:cxn modelId="{F8F1CC30-E97E-4A3B-89F2-44C6D2DFB195}" srcId="{E5629A6C-93E2-4B1D-8512-91D29DACB776}" destId="{A967185C-2323-4527-B048-9A47293C022A}" srcOrd="3" destOrd="0" parTransId="{9ADEEEEA-F8F4-4D55-89BC-5C5B72246361}" sibTransId="{458A0CBD-AFE0-480D-A587-7108A528945A}"/>
    <dgm:cxn modelId="{09142245-7C86-41EB-8EA9-07ED0B972B07}" srcId="{E5629A6C-93E2-4B1D-8512-91D29DACB776}" destId="{A50BC8CA-2E4C-4F0E-B66F-9206A9285D50}" srcOrd="1" destOrd="0" parTransId="{C06EDE64-97F5-409B-9DE2-5B710C02342A}" sibTransId="{4DE23A93-FCF6-43AF-9176-1A99E3452BB7}"/>
    <dgm:cxn modelId="{9F876468-526F-4B3E-A786-325BE052D202}" type="presOf" srcId="{89235467-516A-402C-B54B-AF52DAA90700}" destId="{0941A1F9-06DF-4CF3-863F-22A303FBD5A8}" srcOrd="0" destOrd="0" presId="urn:microsoft.com/office/officeart/2005/8/layout/default"/>
    <dgm:cxn modelId="{58368A69-157E-4059-8655-1B8C9038683D}" srcId="{E5629A6C-93E2-4B1D-8512-91D29DACB776}" destId="{FBB5C986-B682-4C27-9F2A-37F34F3F2B7A}" srcOrd="2" destOrd="0" parTransId="{A5F9E227-907E-4F7D-9D6B-CE86DCD6242A}" sibTransId="{5DF1ACE0-FAD9-4D7D-B108-EE6D859BEA6B}"/>
    <dgm:cxn modelId="{E05A8D7A-8770-4164-809E-A95233A0C36A}" type="presOf" srcId="{A967185C-2323-4527-B048-9A47293C022A}" destId="{BE0B4369-F7A7-46AF-B2F5-BD1553E143F8}" srcOrd="0" destOrd="0" presId="urn:microsoft.com/office/officeart/2005/8/layout/default"/>
    <dgm:cxn modelId="{71ADA980-5AA2-48AC-9C19-E1917D1B23E2}" type="presOf" srcId="{FBB5C986-B682-4C27-9F2A-37F34F3F2B7A}" destId="{FB9158ED-5F2A-463A-B9E9-266967ED8208}" srcOrd="0" destOrd="0" presId="urn:microsoft.com/office/officeart/2005/8/layout/default"/>
    <dgm:cxn modelId="{AD0B5994-0631-432B-A05D-BE6224D634E5}" srcId="{E5629A6C-93E2-4B1D-8512-91D29DACB776}" destId="{89235467-516A-402C-B54B-AF52DAA90700}" srcOrd="4" destOrd="0" parTransId="{F29DB348-CA2C-4F7E-86B1-0F68E792B5C3}" sibTransId="{550DBF64-DBA5-47D8-B099-850192DF5BA5}"/>
    <dgm:cxn modelId="{64F892A4-9D82-4D1B-B788-B13032E4A954}" type="presOf" srcId="{FD6F91F5-46AB-4D37-9B29-F7EBCADCC0B1}" destId="{8F538EC2-06D8-4895-9902-3476C93FD5A2}" srcOrd="0" destOrd="0" presId="urn:microsoft.com/office/officeart/2005/8/layout/default"/>
    <dgm:cxn modelId="{1E47E5AD-841E-4412-8106-514D8B54A738}" type="presOf" srcId="{A50BC8CA-2E4C-4F0E-B66F-9206A9285D50}" destId="{2FD1456A-48EB-4B0F-BB6F-639730727DD8}" srcOrd="0" destOrd="0" presId="urn:microsoft.com/office/officeart/2005/8/layout/default"/>
    <dgm:cxn modelId="{325A27BF-0A9C-4FCE-8DD5-DA9C65E0B6DA}" type="presOf" srcId="{615116B6-447A-4330-9BD1-23CBC752A187}" destId="{BA304674-675F-4530-984F-21BC58F2961A}" srcOrd="0" destOrd="0" presId="urn:microsoft.com/office/officeart/2005/8/layout/default"/>
    <dgm:cxn modelId="{7561C2DB-8150-4359-AA08-7EEB6FAEBDCE}" type="presOf" srcId="{E5629A6C-93E2-4B1D-8512-91D29DACB776}" destId="{52A96AAE-A3AB-4C16-B581-F9CB6CDEF788}" srcOrd="0" destOrd="0" presId="urn:microsoft.com/office/officeart/2005/8/layout/default"/>
    <dgm:cxn modelId="{1BAD69E8-4DF5-42CF-89CC-D69AC2C5F2DB}" srcId="{E5629A6C-93E2-4B1D-8512-91D29DACB776}" destId="{FD6F91F5-46AB-4D37-9B29-F7EBCADCC0B1}" srcOrd="5" destOrd="0" parTransId="{E56996A5-30EB-49F7-9F35-A46BDF636F49}" sibTransId="{08C83C6C-28D1-43CE-9B7B-E8A8B42D2965}"/>
    <dgm:cxn modelId="{B9DD7365-51B8-4BF5-B1F3-8189EFA6C9CA}" type="presParOf" srcId="{52A96AAE-A3AB-4C16-B581-F9CB6CDEF788}" destId="{BA304674-675F-4530-984F-21BC58F2961A}" srcOrd="0" destOrd="0" presId="urn:microsoft.com/office/officeart/2005/8/layout/default"/>
    <dgm:cxn modelId="{1B4FCCC6-A135-4CDA-AE50-6387FAEA07A6}" type="presParOf" srcId="{52A96AAE-A3AB-4C16-B581-F9CB6CDEF788}" destId="{595A6AB8-C88C-4AD5-A854-6ADBEC44D329}" srcOrd="1" destOrd="0" presId="urn:microsoft.com/office/officeart/2005/8/layout/default"/>
    <dgm:cxn modelId="{2681D512-2D68-42DA-947E-678FF52FC857}" type="presParOf" srcId="{52A96AAE-A3AB-4C16-B581-F9CB6CDEF788}" destId="{2FD1456A-48EB-4B0F-BB6F-639730727DD8}" srcOrd="2" destOrd="0" presId="urn:microsoft.com/office/officeart/2005/8/layout/default"/>
    <dgm:cxn modelId="{FF8B6E58-49A5-4E7D-8C30-29C461739AB6}" type="presParOf" srcId="{52A96AAE-A3AB-4C16-B581-F9CB6CDEF788}" destId="{EBF8B5AC-64EF-43A9-9216-658BE2E48A83}" srcOrd="3" destOrd="0" presId="urn:microsoft.com/office/officeart/2005/8/layout/default"/>
    <dgm:cxn modelId="{BDEA3BC7-7B71-4AB4-AB28-52E60019638B}" type="presParOf" srcId="{52A96AAE-A3AB-4C16-B581-F9CB6CDEF788}" destId="{FB9158ED-5F2A-463A-B9E9-266967ED8208}" srcOrd="4" destOrd="0" presId="urn:microsoft.com/office/officeart/2005/8/layout/default"/>
    <dgm:cxn modelId="{94EDE0AF-130E-4873-8C2D-61E860244C15}" type="presParOf" srcId="{52A96AAE-A3AB-4C16-B581-F9CB6CDEF788}" destId="{39561D6A-E5B5-4334-A51F-E4E0189FFC5A}" srcOrd="5" destOrd="0" presId="urn:microsoft.com/office/officeart/2005/8/layout/default"/>
    <dgm:cxn modelId="{9425DB86-7D0A-410A-B623-6E17DC150E24}" type="presParOf" srcId="{52A96AAE-A3AB-4C16-B581-F9CB6CDEF788}" destId="{BE0B4369-F7A7-46AF-B2F5-BD1553E143F8}" srcOrd="6" destOrd="0" presId="urn:microsoft.com/office/officeart/2005/8/layout/default"/>
    <dgm:cxn modelId="{4A307191-F2B1-45DC-AD3B-E87B617C73E5}" type="presParOf" srcId="{52A96AAE-A3AB-4C16-B581-F9CB6CDEF788}" destId="{4C19A41A-9171-49BE-8EF9-76047ED5CB1E}" srcOrd="7" destOrd="0" presId="urn:microsoft.com/office/officeart/2005/8/layout/default"/>
    <dgm:cxn modelId="{765CA5F6-09EE-4790-8779-4C38DC4DBDA6}" type="presParOf" srcId="{52A96AAE-A3AB-4C16-B581-F9CB6CDEF788}" destId="{0941A1F9-06DF-4CF3-863F-22A303FBD5A8}" srcOrd="8" destOrd="0" presId="urn:microsoft.com/office/officeart/2005/8/layout/default"/>
    <dgm:cxn modelId="{B6FD8DFC-3950-45B3-85F6-6FEE1A1FF160}" type="presParOf" srcId="{52A96AAE-A3AB-4C16-B581-F9CB6CDEF788}" destId="{0E549893-DA56-413C-B817-1207E5D7ED1D}" srcOrd="9" destOrd="0" presId="urn:microsoft.com/office/officeart/2005/8/layout/default"/>
    <dgm:cxn modelId="{D80D34EB-19C2-49E0-B1E0-D0677720B239}" type="presParOf" srcId="{52A96AAE-A3AB-4C16-B581-F9CB6CDEF788}" destId="{8F538EC2-06D8-4895-9902-3476C93FD5A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CC86BA-A251-429B-B136-685A88900D8D}" type="doc">
      <dgm:prSet loTypeId="urn:microsoft.com/office/officeart/2005/8/layout/vList2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D6C06577-AF50-4375-9717-5C5052BB15F8}">
      <dgm:prSet/>
      <dgm:spPr/>
      <dgm:t>
        <a:bodyPr/>
        <a:lstStyle/>
        <a:p>
          <a:pPr rtl="0"/>
          <a:r>
            <a:rPr lang="es-ES"/>
            <a:t>Un mercado es un conjunto de personas individuales u organizadas que necesitan un producto o servicio determinado que desean o pueden desear comprar y que tienen capacidad para comprar. </a:t>
          </a:r>
        </a:p>
      </dgm:t>
    </dgm:pt>
    <dgm:pt modelId="{57F860C7-E9F6-4C08-B0BC-F327B14F9DA7}" type="parTrans" cxnId="{F1B8B9A4-DB0F-47F6-B079-3431C2ACA657}">
      <dgm:prSet/>
      <dgm:spPr/>
      <dgm:t>
        <a:bodyPr/>
        <a:lstStyle/>
        <a:p>
          <a:endParaRPr lang="es-ES"/>
        </a:p>
      </dgm:t>
    </dgm:pt>
    <dgm:pt modelId="{6E846DD7-6746-4112-BFED-49D22FB24502}" type="sibTrans" cxnId="{F1B8B9A4-DB0F-47F6-B079-3431C2ACA657}">
      <dgm:prSet/>
      <dgm:spPr/>
      <dgm:t>
        <a:bodyPr/>
        <a:lstStyle/>
        <a:p>
          <a:endParaRPr lang="es-ES"/>
        </a:p>
      </dgm:t>
    </dgm:pt>
    <dgm:pt modelId="{A30797FE-E0F5-4224-8003-5FE4C67A9FD8}" type="pres">
      <dgm:prSet presAssocID="{06CC86BA-A251-429B-B136-685A88900D8D}" presName="linear" presStyleCnt="0">
        <dgm:presLayoutVars>
          <dgm:animLvl val="lvl"/>
          <dgm:resizeHandles val="exact"/>
        </dgm:presLayoutVars>
      </dgm:prSet>
      <dgm:spPr/>
    </dgm:pt>
    <dgm:pt modelId="{FDC5D6C2-F5FA-4C03-9ABF-BEAB2233FDAA}" type="pres">
      <dgm:prSet presAssocID="{D6C06577-AF50-4375-9717-5C5052BB15F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BBA7785-0C8C-4A56-A8EC-DEF2140A784F}" type="presOf" srcId="{06CC86BA-A251-429B-B136-685A88900D8D}" destId="{A30797FE-E0F5-4224-8003-5FE4C67A9FD8}" srcOrd="0" destOrd="0" presId="urn:microsoft.com/office/officeart/2005/8/layout/vList2"/>
    <dgm:cxn modelId="{F1B8B9A4-DB0F-47F6-B079-3431C2ACA657}" srcId="{06CC86BA-A251-429B-B136-685A88900D8D}" destId="{D6C06577-AF50-4375-9717-5C5052BB15F8}" srcOrd="0" destOrd="0" parTransId="{57F860C7-E9F6-4C08-B0BC-F327B14F9DA7}" sibTransId="{6E846DD7-6746-4112-BFED-49D22FB24502}"/>
    <dgm:cxn modelId="{EACEF1B0-C702-4B95-BB7B-CC965419DE2C}" type="presOf" srcId="{D6C06577-AF50-4375-9717-5C5052BB15F8}" destId="{FDC5D6C2-F5FA-4C03-9ABF-BEAB2233FDAA}" srcOrd="0" destOrd="0" presId="urn:microsoft.com/office/officeart/2005/8/layout/vList2"/>
    <dgm:cxn modelId="{97E44416-B455-4ECE-B9B9-B8024923F7B9}" type="presParOf" srcId="{A30797FE-E0F5-4224-8003-5FE4C67A9FD8}" destId="{FDC5D6C2-F5FA-4C03-9ABF-BEAB2233FDA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D94EA2-14FE-48CA-A91D-7ACE1160C01D}" type="doc">
      <dgm:prSet loTypeId="urn:microsoft.com/office/officeart/2005/8/layout/default" loCatId="list" qsTypeId="urn:microsoft.com/office/officeart/2005/8/quickstyle/3d2" qsCatId="3D" csTypeId="urn:microsoft.com/office/officeart/2005/8/colors/accent0_3" csCatId="mainScheme"/>
      <dgm:spPr/>
      <dgm:t>
        <a:bodyPr/>
        <a:lstStyle/>
        <a:p>
          <a:endParaRPr lang="es-ES"/>
        </a:p>
      </dgm:t>
    </dgm:pt>
    <dgm:pt modelId="{11011CCC-C3B4-4F37-B58E-A797DBC9A243}">
      <dgm:prSet/>
      <dgm:spPr/>
      <dgm:t>
        <a:bodyPr/>
        <a:lstStyle/>
        <a:p>
          <a:pPr rtl="0"/>
          <a:r>
            <a:rPr lang="es-ES"/>
            <a:t>Mercado de consumidores</a:t>
          </a:r>
        </a:p>
      </dgm:t>
    </dgm:pt>
    <dgm:pt modelId="{C28B42CC-47B3-42FF-8F27-787CC8D619D7}" type="parTrans" cxnId="{42442D14-A490-4DB3-B28B-127AC87EF984}">
      <dgm:prSet/>
      <dgm:spPr/>
      <dgm:t>
        <a:bodyPr/>
        <a:lstStyle/>
        <a:p>
          <a:endParaRPr lang="es-ES"/>
        </a:p>
      </dgm:t>
    </dgm:pt>
    <dgm:pt modelId="{D5CB51E5-9110-49D6-B276-CA507E8D288C}" type="sibTrans" cxnId="{42442D14-A490-4DB3-B28B-127AC87EF984}">
      <dgm:prSet/>
      <dgm:spPr/>
      <dgm:t>
        <a:bodyPr/>
        <a:lstStyle/>
        <a:p>
          <a:endParaRPr lang="es-ES"/>
        </a:p>
      </dgm:t>
    </dgm:pt>
    <dgm:pt modelId="{13F7B926-8C77-482E-9348-1E2B4DBBB4DB}">
      <dgm:prSet/>
      <dgm:spPr/>
      <dgm:t>
        <a:bodyPr/>
        <a:lstStyle/>
        <a:p>
          <a:pPr rtl="0"/>
          <a:r>
            <a:rPr lang="es-ES"/>
            <a:t>Individuos y hogares que compran bienes y servicios para consumo personal.</a:t>
          </a:r>
        </a:p>
      </dgm:t>
    </dgm:pt>
    <dgm:pt modelId="{B94C4880-7922-4FF2-9BC4-56D76FDEC9FE}" type="parTrans" cxnId="{A32CD447-7014-4129-A3C3-021DF60C3A37}">
      <dgm:prSet/>
      <dgm:spPr/>
      <dgm:t>
        <a:bodyPr/>
        <a:lstStyle/>
        <a:p>
          <a:endParaRPr lang="es-ES"/>
        </a:p>
      </dgm:t>
    </dgm:pt>
    <dgm:pt modelId="{DDBAA4F2-E328-4CA5-8331-BA9EF58DB672}" type="sibTrans" cxnId="{A32CD447-7014-4129-A3C3-021DF60C3A37}">
      <dgm:prSet/>
      <dgm:spPr/>
      <dgm:t>
        <a:bodyPr/>
        <a:lstStyle/>
        <a:p>
          <a:endParaRPr lang="es-ES"/>
        </a:p>
      </dgm:t>
    </dgm:pt>
    <dgm:pt modelId="{797C818B-BD23-4DC8-B8CC-CCA41606CAB0}">
      <dgm:prSet/>
      <dgm:spPr/>
      <dgm:t>
        <a:bodyPr/>
        <a:lstStyle/>
        <a:p>
          <a:pPr rtl="0"/>
          <a:r>
            <a:rPr lang="es-ES"/>
            <a:t>Mercados industriales</a:t>
          </a:r>
        </a:p>
      </dgm:t>
    </dgm:pt>
    <dgm:pt modelId="{4AE8CBA2-5F93-4EB1-9AA8-891095605FE8}" type="parTrans" cxnId="{86F065B1-0E5A-49AD-B317-5ACFE50296CA}">
      <dgm:prSet/>
      <dgm:spPr/>
      <dgm:t>
        <a:bodyPr/>
        <a:lstStyle/>
        <a:p>
          <a:endParaRPr lang="es-ES"/>
        </a:p>
      </dgm:t>
    </dgm:pt>
    <dgm:pt modelId="{320A3ACA-65E5-4FDB-BDA9-9A2A8D01001F}" type="sibTrans" cxnId="{86F065B1-0E5A-49AD-B317-5ACFE50296CA}">
      <dgm:prSet/>
      <dgm:spPr/>
      <dgm:t>
        <a:bodyPr/>
        <a:lstStyle/>
        <a:p>
          <a:endParaRPr lang="es-ES"/>
        </a:p>
      </dgm:t>
    </dgm:pt>
    <dgm:pt modelId="{17EB73EC-4807-49EE-9E9A-2E0EC4BFA047}">
      <dgm:prSet/>
      <dgm:spPr/>
      <dgm:t>
        <a:bodyPr/>
        <a:lstStyle/>
        <a:p>
          <a:pPr rtl="0"/>
          <a:r>
            <a:rPr lang="es-ES"/>
            <a:t>Organizaciones que adquieren los bienes y servicios necesarios para producir otros, con el objetivo de obtener beneficios y o conseguir otros fines.</a:t>
          </a:r>
        </a:p>
      </dgm:t>
    </dgm:pt>
    <dgm:pt modelId="{DEB0CDA5-FD76-4829-96C1-1F0DBF333EF3}" type="parTrans" cxnId="{8D5120A4-CDEE-456D-888B-C46C454EB56F}">
      <dgm:prSet/>
      <dgm:spPr/>
      <dgm:t>
        <a:bodyPr/>
        <a:lstStyle/>
        <a:p>
          <a:endParaRPr lang="es-ES"/>
        </a:p>
      </dgm:t>
    </dgm:pt>
    <dgm:pt modelId="{A6165064-CFED-452C-B822-82752792D243}" type="sibTrans" cxnId="{8D5120A4-CDEE-456D-888B-C46C454EB56F}">
      <dgm:prSet/>
      <dgm:spPr/>
      <dgm:t>
        <a:bodyPr/>
        <a:lstStyle/>
        <a:p>
          <a:endParaRPr lang="es-ES"/>
        </a:p>
      </dgm:t>
    </dgm:pt>
    <dgm:pt modelId="{F6AD8825-0F08-44AF-AF06-572E5F835866}">
      <dgm:prSet/>
      <dgm:spPr/>
      <dgm:t>
        <a:bodyPr/>
        <a:lstStyle/>
        <a:p>
          <a:pPr rtl="0"/>
          <a:r>
            <a:rPr lang="es-ES"/>
            <a:t>Mercados de reventa</a:t>
          </a:r>
        </a:p>
      </dgm:t>
    </dgm:pt>
    <dgm:pt modelId="{CBF55B9E-3F6A-48BB-B10F-5F1ACD74326F}" type="parTrans" cxnId="{95319A95-812D-4B9B-8A1C-D4FBD9FC13D9}">
      <dgm:prSet/>
      <dgm:spPr/>
      <dgm:t>
        <a:bodyPr/>
        <a:lstStyle/>
        <a:p>
          <a:endParaRPr lang="es-ES"/>
        </a:p>
      </dgm:t>
    </dgm:pt>
    <dgm:pt modelId="{B09E525B-880D-4A37-9A29-CD75482727F8}" type="sibTrans" cxnId="{95319A95-812D-4B9B-8A1C-D4FBD9FC13D9}">
      <dgm:prSet/>
      <dgm:spPr/>
      <dgm:t>
        <a:bodyPr/>
        <a:lstStyle/>
        <a:p>
          <a:endParaRPr lang="es-ES"/>
        </a:p>
      </dgm:t>
    </dgm:pt>
    <dgm:pt modelId="{17897188-EB66-4352-8A89-2717191E858C}">
      <dgm:prSet/>
      <dgm:spPr/>
      <dgm:t>
        <a:bodyPr/>
        <a:lstStyle/>
        <a:p>
          <a:pPr rtl="0"/>
          <a:r>
            <a:rPr lang="es-ES"/>
            <a:t>Organizaciones que compran bienes y servicios, para revenderlos con beneficio.</a:t>
          </a:r>
        </a:p>
      </dgm:t>
    </dgm:pt>
    <dgm:pt modelId="{77E90891-EF67-474B-B215-A73FB0D605A6}" type="parTrans" cxnId="{853FBDBA-08E7-4E67-88BC-060C88845D0D}">
      <dgm:prSet/>
      <dgm:spPr/>
      <dgm:t>
        <a:bodyPr/>
        <a:lstStyle/>
        <a:p>
          <a:endParaRPr lang="es-ES"/>
        </a:p>
      </dgm:t>
    </dgm:pt>
    <dgm:pt modelId="{1D9D7E17-AC68-4D22-84B0-3ACD72A6412B}" type="sibTrans" cxnId="{853FBDBA-08E7-4E67-88BC-060C88845D0D}">
      <dgm:prSet/>
      <dgm:spPr/>
      <dgm:t>
        <a:bodyPr/>
        <a:lstStyle/>
        <a:p>
          <a:endParaRPr lang="es-ES"/>
        </a:p>
      </dgm:t>
    </dgm:pt>
    <dgm:pt modelId="{C533EF44-7FDD-4B9A-9966-4908789FF224}">
      <dgm:prSet/>
      <dgm:spPr/>
      <dgm:t>
        <a:bodyPr/>
        <a:lstStyle/>
        <a:p>
          <a:pPr rtl="0"/>
          <a:r>
            <a:rPr lang="es-ES"/>
            <a:t>Mercados institucionales</a:t>
          </a:r>
        </a:p>
      </dgm:t>
    </dgm:pt>
    <dgm:pt modelId="{B4645E9E-8D09-438F-AFD0-E4A9FE347FA6}" type="parTrans" cxnId="{E3C74EFE-1C1C-4705-A699-024926897EB6}">
      <dgm:prSet/>
      <dgm:spPr/>
      <dgm:t>
        <a:bodyPr/>
        <a:lstStyle/>
        <a:p>
          <a:endParaRPr lang="es-ES"/>
        </a:p>
      </dgm:t>
    </dgm:pt>
    <dgm:pt modelId="{5807C720-ED76-4A8C-A4A4-90432D8E421E}" type="sibTrans" cxnId="{E3C74EFE-1C1C-4705-A699-024926897EB6}">
      <dgm:prSet/>
      <dgm:spPr/>
      <dgm:t>
        <a:bodyPr/>
        <a:lstStyle/>
        <a:p>
          <a:endParaRPr lang="es-ES"/>
        </a:p>
      </dgm:t>
    </dgm:pt>
    <dgm:pt modelId="{F6767ACD-DAE2-4034-88E8-78268B882A49}">
      <dgm:prSet/>
      <dgm:spPr/>
      <dgm:t>
        <a:bodyPr/>
        <a:lstStyle/>
        <a:p>
          <a:pPr rtl="0"/>
          <a:r>
            <a:rPr lang="es-ES"/>
            <a:t>Organizaciones como colegios, hospitales, cárceles y otras instituciones que proveedores de bienes y servicios a las personas que tienen a su cargo.</a:t>
          </a:r>
        </a:p>
      </dgm:t>
    </dgm:pt>
    <dgm:pt modelId="{5146654C-3D1E-4505-94E0-518A538BB920}" type="parTrans" cxnId="{91C285B6-451E-438A-976E-812863A673B1}">
      <dgm:prSet/>
      <dgm:spPr/>
      <dgm:t>
        <a:bodyPr/>
        <a:lstStyle/>
        <a:p>
          <a:endParaRPr lang="es-ES"/>
        </a:p>
      </dgm:t>
    </dgm:pt>
    <dgm:pt modelId="{16CBB2E7-978D-408A-90DC-26A2F90CD61E}" type="sibTrans" cxnId="{91C285B6-451E-438A-976E-812863A673B1}">
      <dgm:prSet/>
      <dgm:spPr/>
      <dgm:t>
        <a:bodyPr/>
        <a:lstStyle/>
        <a:p>
          <a:endParaRPr lang="es-ES"/>
        </a:p>
      </dgm:t>
    </dgm:pt>
    <dgm:pt modelId="{A2E2A01F-06A3-4BF3-9F61-CB9E8F0134A2}">
      <dgm:prSet/>
      <dgm:spPr/>
      <dgm:t>
        <a:bodyPr/>
        <a:lstStyle/>
        <a:p>
          <a:pPr rtl="0"/>
          <a:r>
            <a:rPr lang="es-ES"/>
            <a:t>5. Mercados gubernamentales</a:t>
          </a:r>
        </a:p>
      </dgm:t>
    </dgm:pt>
    <dgm:pt modelId="{7FDCCDA7-8ACD-4F9D-AA8B-0723A46D9BB6}" type="parTrans" cxnId="{CAAD59B9-52EF-40D7-8CBE-4934FD623DB2}">
      <dgm:prSet/>
      <dgm:spPr/>
      <dgm:t>
        <a:bodyPr/>
        <a:lstStyle/>
        <a:p>
          <a:endParaRPr lang="es-ES"/>
        </a:p>
      </dgm:t>
    </dgm:pt>
    <dgm:pt modelId="{FFCADC55-EC0A-450B-956F-26E958CEE36D}" type="sibTrans" cxnId="{CAAD59B9-52EF-40D7-8CBE-4934FD623DB2}">
      <dgm:prSet/>
      <dgm:spPr/>
      <dgm:t>
        <a:bodyPr/>
        <a:lstStyle/>
        <a:p>
          <a:endParaRPr lang="es-ES"/>
        </a:p>
      </dgm:t>
    </dgm:pt>
    <dgm:pt modelId="{2A71B230-60F5-43F0-9ABB-9238AD79C9DF}">
      <dgm:prSet/>
      <dgm:spPr/>
      <dgm:t>
        <a:bodyPr/>
        <a:lstStyle/>
        <a:p>
          <a:pPr rtl="0"/>
          <a:r>
            <a:rPr lang="es-ES"/>
            <a:t>Empresas y entidades del gobierno que adquieren bienes y servicios para prestar servicios públicos.</a:t>
          </a:r>
        </a:p>
      </dgm:t>
    </dgm:pt>
    <dgm:pt modelId="{AC5E8CBA-7387-4DFD-8E2C-A35F62C3FB13}" type="parTrans" cxnId="{A71B3342-5C51-41C2-9907-E7A7A00EAD77}">
      <dgm:prSet/>
      <dgm:spPr/>
      <dgm:t>
        <a:bodyPr/>
        <a:lstStyle/>
        <a:p>
          <a:endParaRPr lang="es-ES"/>
        </a:p>
      </dgm:t>
    </dgm:pt>
    <dgm:pt modelId="{6FB66B32-A216-4295-9F52-33E42F374C5F}" type="sibTrans" cxnId="{A71B3342-5C51-41C2-9907-E7A7A00EAD77}">
      <dgm:prSet/>
      <dgm:spPr/>
      <dgm:t>
        <a:bodyPr/>
        <a:lstStyle/>
        <a:p>
          <a:endParaRPr lang="es-ES"/>
        </a:p>
      </dgm:t>
    </dgm:pt>
    <dgm:pt modelId="{CC235260-070F-4A85-8994-4232BB4E07E1}">
      <dgm:prSet/>
      <dgm:spPr/>
      <dgm:t>
        <a:bodyPr/>
        <a:lstStyle/>
        <a:p>
          <a:pPr rtl="0"/>
          <a:r>
            <a:rPr lang="es-ES"/>
            <a:t>6. Mercados internacionales</a:t>
          </a:r>
        </a:p>
      </dgm:t>
    </dgm:pt>
    <dgm:pt modelId="{A344E1BC-8202-4D36-9537-38FBC45EC477}" type="parTrans" cxnId="{59231A5C-1108-4996-9F54-10B8BE12594B}">
      <dgm:prSet/>
      <dgm:spPr/>
      <dgm:t>
        <a:bodyPr/>
        <a:lstStyle/>
        <a:p>
          <a:endParaRPr lang="es-ES"/>
        </a:p>
      </dgm:t>
    </dgm:pt>
    <dgm:pt modelId="{D60DB3C9-2A98-402F-93E4-153BDFBBA706}" type="sibTrans" cxnId="{59231A5C-1108-4996-9F54-10B8BE12594B}">
      <dgm:prSet/>
      <dgm:spPr/>
      <dgm:t>
        <a:bodyPr/>
        <a:lstStyle/>
        <a:p>
          <a:endParaRPr lang="es-ES"/>
        </a:p>
      </dgm:t>
    </dgm:pt>
    <dgm:pt modelId="{17A5469D-0314-4BCA-8B0A-355C9DED0183}">
      <dgm:prSet/>
      <dgm:spPr/>
      <dgm:t>
        <a:bodyPr/>
        <a:lstStyle/>
        <a:p>
          <a:pPr rtl="0"/>
          <a:r>
            <a:rPr lang="es-ES"/>
            <a:t>Compradores extranjeros.</a:t>
          </a:r>
        </a:p>
      </dgm:t>
    </dgm:pt>
    <dgm:pt modelId="{21C08218-D767-45F3-B523-95470DBE60FB}" type="parTrans" cxnId="{8C08EFB9-198F-46BB-B13F-115C9C9380BB}">
      <dgm:prSet/>
      <dgm:spPr/>
      <dgm:t>
        <a:bodyPr/>
        <a:lstStyle/>
        <a:p>
          <a:endParaRPr lang="es-ES"/>
        </a:p>
      </dgm:t>
    </dgm:pt>
    <dgm:pt modelId="{3BECA3BD-5821-4AC6-9774-251EEA2A5E78}" type="sibTrans" cxnId="{8C08EFB9-198F-46BB-B13F-115C9C9380BB}">
      <dgm:prSet/>
      <dgm:spPr/>
      <dgm:t>
        <a:bodyPr/>
        <a:lstStyle/>
        <a:p>
          <a:endParaRPr lang="es-ES"/>
        </a:p>
      </dgm:t>
    </dgm:pt>
    <dgm:pt modelId="{F450AAA1-3198-43E4-8797-E39C76B33B45}" type="pres">
      <dgm:prSet presAssocID="{0AD94EA2-14FE-48CA-A91D-7ACE1160C01D}" presName="diagram" presStyleCnt="0">
        <dgm:presLayoutVars>
          <dgm:dir/>
          <dgm:resizeHandles val="exact"/>
        </dgm:presLayoutVars>
      </dgm:prSet>
      <dgm:spPr/>
    </dgm:pt>
    <dgm:pt modelId="{239F33B0-2596-4DCD-A0D6-4ABCCC21C75C}" type="pres">
      <dgm:prSet presAssocID="{11011CCC-C3B4-4F37-B58E-A797DBC9A243}" presName="node" presStyleLbl="node1" presStyleIdx="0" presStyleCnt="6">
        <dgm:presLayoutVars>
          <dgm:bulletEnabled val="1"/>
        </dgm:presLayoutVars>
      </dgm:prSet>
      <dgm:spPr/>
    </dgm:pt>
    <dgm:pt modelId="{521E83D3-4DF2-4AD1-8809-D4D2C1AF46D0}" type="pres">
      <dgm:prSet presAssocID="{D5CB51E5-9110-49D6-B276-CA507E8D288C}" presName="sibTrans" presStyleCnt="0"/>
      <dgm:spPr/>
    </dgm:pt>
    <dgm:pt modelId="{F7C0DBC7-6794-48E3-9E4A-E5214D2129BF}" type="pres">
      <dgm:prSet presAssocID="{797C818B-BD23-4DC8-B8CC-CCA41606CAB0}" presName="node" presStyleLbl="node1" presStyleIdx="1" presStyleCnt="6">
        <dgm:presLayoutVars>
          <dgm:bulletEnabled val="1"/>
        </dgm:presLayoutVars>
      </dgm:prSet>
      <dgm:spPr/>
    </dgm:pt>
    <dgm:pt modelId="{3037D786-0DD6-430B-BE7C-7EAD528A52F6}" type="pres">
      <dgm:prSet presAssocID="{320A3ACA-65E5-4FDB-BDA9-9A2A8D01001F}" presName="sibTrans" presStyleCnt="0"/>
      <dgm:spPr/>
    </dgm:pt>
    <dgm:pt modelId="{EC1BD334-76E0-48B5-B3A5-20385E488186}" type="pres">
      <dgm:prSet presAssocID="{F6AD8825-0F08-44AF-AF06-572E5F835866}" presName="node" presStyleLbl="node1" presStyleIdx="2" presStyleCnt="6">
        <dgm:presLayoutVars>
          <dgm:bulletEnabled val="1"/>
        </dgm:presLayoutVars>
      </dgm:prSet>
      <dgm:spPr/>
    </dgm:pt>
    <dgm:pt modelId="{D86D0462-A89C-429C-8456-101BD18A40A1}" type="pres">
      <dgm:prSet presAssocID="{B09E525B-880D-4A37-9A29-CD75482727F8}" presName="sibTrans" presStyleCnt="0"/>
      <dgm:spPr/>
    </dgm:pt>
    <dgm:pt modelId="{4783ABC0-5F47-4752-B890-6BF1E33DD38A}" type="pres">
      <dgm:prSet presAssocID="{C533EF44-7FDD-4B9A-9966-4908789FF224}" presName="node" presStyleLbl="node1" presStyleIdx="3" presStyleCnt="6">
        <dgm:presLayoutVars>
          <dgm:bulletEnabled val="1"/>
        </dgm:presLayoutVars>
      </dgm:prSet>
      <dgm:spPr/>
    </dgm:pt>
    <dgm:pt modelId="{08BBD2D8-B340-47F9-9478-9F0154571370}" type="pres">
      <dgm:prSet presAssocID="{5807C720-ED76-4A8C-A4A4-90432D8E421E}" presName="sibTrans" presStyleCnt="0"/>
      <dgm:spPr/>
    </dgm:pt>
    <dgm:pt modelId="{4C40684A-83AB-437D-A093-4199E8A53C87}" type="pres">
      <dgm:prSet presAssocID="{A2E2A01F-06A3-4BF3-9F61-CB9E8F0134A2}" presName="node" presStyleLbl="node1" presStyleIdx="4" presStyleCnt="6">
        <dgm:presLayoutVars>
          <dgm:bulletEnabled val="1"/>
        </dgm:presLayoutVars>
      </dgm:prSet>
      <dgm:spPr/>
    </dgm:pt>
    <dgm:pt modelId="{BDB1C552-5BE4-4133-997D-91BEA0CFA89D}" type="pres">
      <dgm:prSet presAssocID="{FFCADC55-EC0A-450B-956F-26E958CEE36D}" presName="sibTrans" presStyleCnt="0"/>
      <dgm:spPr/>
    </dgm:pt>
    <dgm:pt modelId="{24FF0BE9-9447-4B83-BF9D-9495C7B0E8E3}" type="pres">
      <dgm:prSet presAssocID="{CC235260-070F-4A85-8994-4232BB4E07E1}" presName="node" presStyleLbl="node1" presStyleIdx="5" presStyleCnt="6">
        <dgm:presLayoutVars>
          <dgm:bulletEnabled val="1"/>
        </dgm:presLayoutVars>
      </dgm:prSet>
      <dgm:spPr/>
    </dgm:pt>
  </dgm:ptLst>
  <dgm:cxnLst>
    <dgm:cxn modelId="{B281F902-7C0E-4E5D-B164-0D65285FAC5E}" type="presOf" srcId="{11011CCC-C3B4-4F37-B58E-A797DBC9A243}" destId="{239F33B0-2596-4DCD-A0D6-4ABCCC21C75C}" srcOrd="0" destOrd="0" presId="urn:microsoft.com/office/officeart/2005/8/layout/default"/>
    <dgm:cxn modelId="{30870A05-C9FF-4748-BC72-638D1509D2E3}" type="presOf" srcId="{C533EF44-7FDD-4B9A-9966-4908789FF224}" destId="{4783ABC0-5F47-4752-B890-6BF1E33DD38A}" srcOrd="0" destOrd="0" presId="urn:microsoft.com/office/officeart/2005/8/layout/default"/>
    <dgm:cxn modelId="{42442D14-A490-4DB3-B28B-127AC87EF984}" srcId="{0AD94EA2-14FE-48CA-A91D-7ACE1160C01D}" destId="{11011CCC-C3B4-4F37-B58E-A797DBC9A243}" srcOrd="0" destOrd="0" parTransId="{C28B42CC-47B3-42FF-8F27-787CC8D619D7}" sibTransId="{D5CB51E5-9110-49D6-B276-CA507E8D288C}"/>
    <dgm:cxn modelId="{E96C0520-1DCD-406A-A7AB-6837BF408F8C}" type="presOf" srcId="{A2E2A01F-06A3-4BF3-9F61-CB9E8F0134A2}" destId="{4C40684A-83AB-437D-A093-4199E8A53C87}" srcOrd="0" destOrd="0" presId="urn:microsoft.com/office/officeart/2005/8/layout/default"/>
    <dgm:cxn modelId="{09AD943E-305D-40EF-B313-508DF641B93E}" type="presOf" srcId="{F6AD8825-0F08-44AF-AF06-572E5F835866}" destId="{EC1BD334-76E0-48B5-B3A5-20385E488186}" srcOrd="0" destOrd="0" presId="urn:microsoft.com/office/officeart/2005/8/layout/default"/>
    <dgm:cxn modelId="{A71B3342-5C51-41C2-9907-E7A7A00EAD77}" srcId="{A2E2A01F-06A3-4BF3-9F61-CB9E8F0134A2}" destId="{2A71B230-60F5-43F0-9ABB-9238AD79C9DF}" srcOrd="0" destOrd="0" parTransId="{AC5E8CBA-7387-4DFD-8E2C-A35F62C3FB13}" sibTransId="{6FB66B32-A216-4295-9F52-33E42F374C5F}"/>
    <dgm:cxn modelId="{2275F144-66D7-4FBC-B626-A85013775C16}" type="presOf" srcId="{F6767ACD-DAE2-4034-88E8-78268B882A49}" destId="{4783ABC0-5F47-4752-B890-6BF1E33DD38A}" srcOrd="0" destOrd="1" presId="urn:microsoft.com/office/officeart/2005/8/layout/default"/>
    <dgm:cxn modelId="{B720A747-7EAC-413A-9D02-11B3FA919554}" type="presOf" srcId="{0AD94EA2-14FE-48CA-A91D-7ACE1160C01D}" destId="{F450AAA1-3198-43E4-8797-E39C76B33B45}" srcOrd="0" destOrd="0" presId="urn:microsoft.com/office/officeart/2005/8/layout/default"/>
    <dgm:cxn modelId="{A32CD447-7014-4129-A3C3-021DF60C3A37}" srcId="{11011CCC-C3B4-4F37-B58E-A797DBC9A243}" destId="{13F7B926-8C77-482E-9348-1E2B4DBBB4DB}" srcOrd="0" destOrd="0" parTransId="{B94C4880-7922-4FF2-9BC4-56D76FDEC9FE}" sibTransId="{DDBAA4F2-E328-4CA5-8331-BA9EF58DB672}"/>
    <dgm:cxn modelId="{59231A5C-1108-4996-9F54-10B8BE12594B}" srcId="{0AD94EA2-14FE-48CA-A91D-7ACE1160C01D}" destId="{CC235260-070F-4A85-8994-4232BB4E07E1}" srcOrd="5" destOrd="0" parTransId="{A344E1BC-8202-4D36-9537-38FBC45EC477}" sibTransId="{D60DB3C9-2A98-402F-93E4-153BDFBBA706}"/>
    <dgm:cxn modelId="{3A778885-31DF-4E7F-890D-4D4951795EE0}" type="presOf" srcId="{CC235260-070F-4A85-8994-4232BB4E07E1}" destId="{24FF0BE9-9447-4B83-BF9D-9495C7B0E8E3}" srcOrd="0" destOrd="0" presId="urn:microsoft.com/office/officeart/2005/8/layout/default"/>
    <dgm:cxn modelId="{95319A95-812D-4B9B-8A1C-D4FBD9FC13D9}" srcId="{0AD94EA2-14FE-48CA-A91D-7ACE1160C01D}" destId="{F6AD8825-0F08-44AF-AF06-572E5F835866}" srcOrd="2" destOrd="0" parTransId="{CBF55B9E-3F6A-48BB-B10F-5F1ACD74326F}" sibTransId="{B09E525B-880D-4A37-9A29-CD75482727F8}"/>
    <dgm:cxn modelId="{34B27E96-8FBC-4F7A-990D-43C1C32DC3B0}" type="presOf" srcId="{17897188-EB66-4352-8A89-2717191E858C}" destId="{EC1BD334-76E0-48B5-B3A5-20385E488186}" srcOrd="0" destOrd="1" presId="urn:microsoft.com/office/officeart/2005/8/layout/default"/>
    <dgm:cxn modelId="{8D5120A4-CDEE-456D-888B-C46C454EB56F}" srcId="{797C818B-BD23-4DC8-B8CC-CCA41606CAB0}" destId="{17EB73EC-4807-49EE-9E9A-2E0EC4BFA047}" srcOrd="0" destOrd="0" parTransId="{DEB0CDA5-FD76-4829-96C1-1F0DBF333EF3}" sibTransId="{A6165064-CFED-452C-B822-82752792D243}"/>
    <dgm:cxn modelId="{86F065B1-0E5A-49AD-B317-5ACFE50296CA}" srcId="{0AD94EA2-14FE-48CA-A91D-7ACE1160C01D}" destId="{797C818B-BD23-4DC8-B8CC-CCA41606CAB0}" srcOrd="1" destOrd="0" parTransId="{4AE8CBA2-5F93-4EB1-9AA8-891095605FE8}" sibTransId="{320A3ACA-65E5-4FDB-BDA9-9A2A8D01001F}"/>
    <dgm:cxn modelId="{A6656DB3-9BDA-4FD2-8BB3-EDCF251FDCED}" type="presOf" srcId="{797C818B-BD23-4DC8-B8CC-CCA41606CAB0}" destId="{F7C0DBC7-6794-48E3-9E4A-E5214D2129BF}" srcOrd="0" destOrd="0" presId="urn:microsoft.com/office/officeart/2005/8/layout/default"/>
    <dgm:cxn modelId="{91C285B6-451E-438A-976E-812863A673B1}" srcId="{C533EF44-7FDD-4B9A-9966-4908789FF224}" destId="{F6767ACD-DAE2-4034-88E8-78268B882A49}" srcOrd="0" destOrd="0" parTransId="{5146654C-3D1E-4505-94E0-518A538BB920}" sibTransId="{16CBB2E7-978D-408A-90DC-26A2F90CD61E}"/>
    <dgm:cxn modelId="{EF98C3B7-79FD-45DB-AFC2-ED1353D9222E}" type="presOf" srcId="{13F7B926-8C77-482E-9348-1E2B4DBBB4DB}" destId="{239F33B0-2596-4DCD-A0D6-4ABCCC21C75C}" srcOrd="0" destOrd="1" presId="urn:microsoft.com/office/officeart/2005/8/layout/default"/>
    <dgm:cxn modelId="{CAAD59B9-52EF-40D7-8CBE-4934FD623DB2}" srcId="{0AD94EA2-14FE-48CA-A91D-7ACE1160C01D}" destId="{A2E2A01F-06A3-4BF3-9F61-CB9E8F0134A2}" srcOrd="4" destOrd="0" parTransId="{7FDCCDA7-8ACD-4F9D-AA8B-0723A46D9BB6}" sibTransId="{FFCADC55-EC0A-450B-956F-26E958CEE36D}"/>
    <dgm:cxn modelId="{8C08EFB9-198F-46BB-B13F-115C9C9380BB}" srcId="{CC235260-070F-4A85-8994-4232BB4E07E1}" destId="{17A5469D-0314-4BCA-8B0A-355C9DED0183}" srcOrd="0" destOrd="0" parTransId="{21C08218-D767-45F3-B523-95470DBE60FB}" sibTransId="{3BECA3BD-5821-4AC6-9774-251EEA2A5E78}"/>
    <dgm:cxn modelId="{853FBDBA-08E7-4E67-88BC-060C88845D0D}" srcId="{F6AD8825-0F08-44AF-AF06-572E5F835866}" destId="{17897188-EB66-4352-8A89-2717191E858C}" srcOrd="0" destOrd="0" parTransId="{77E90891-EF67-474B-B215-A73FB0D605A6}" sibTransId="{1D9D7E17-AC68-4D22-84B0-3ACD72A6412B}"/>
    <dgm:cxn modelId="{A1DBC2C9-FD8A-4A12-BD9D-DDD34AB7FFE4}" type="presOf" srcId="{2A71B230-60F5-43F0-9ABB-9238AD79C9DF}" destId="{4C40684A-83AB-437D-A093-4199E8A53C87}" srcOrd="0" destOrd="1" presId="urn:microsoft.com/office/officeart/2005/8/layout/default"/>
    <dgm:cxn modelId="{EC5520DB-A61F-47D9-B661-B1D9A61D52E7}" type="presOf" srcId="{17EB73EC-4807-49EE-9E9A-2E0EC4BFA047}" destId="{F7C0DBC7-6794-48E3-9E4A-E5214D2129BF}" srcOrd="0" destOrd="1" presId="urn:microsoft.com/office/officeart/2005/8/layout/default"/>
    <dgm:cxn modelId="{F5BD7BE2-53D9-4052-8DE1-E4E4C8510125}" type="presOf" srcId="{17A5469D-0314-4BCA-8B0A-355C9DED0183}" destId="{24FF0BE9-9447-4B83-BF9D-9495C7B0E8E3}" srcOrd="0" destOrd="1" presId="urn:microsoft.com/office/officeart/2005/8/layout/default"/>
    <dgm:cxn modelId="{E3C74EFE-1C1C-4705-A699-024926897EB6}" srcId="{0AD94EA2-14FE-48CA-A91D-7ACE1160C01D}" destId="{C533EF44-7FDD-4B9A-9966-4908789FF224}" srcOrd="3" destOrd="0" parTransId="{B4645E9E-8D09-438F-AFD0-E4A9FE347FA6}" sibTransId="{5807C720-ED76-4A8C-A4A4-90432D8E421E}"/>
    <dgm:cxn modelId="{68A31DFC-B243-43DA-9B18-0AF9291AF270}" type="presParOf" srcId="{F450AAA1-3198-43E4-8797-E39C76B33B45}" destId="{239F33B0-2596-4DCD-A0D6-4ABCCC21C75C}" srcOrd="0" destOrd="0" presId="urn:microsoft.com/office/officeart/2005/8/layout/default"/>
    <dgm:cxn modelId="{DAA1C7EA-CF90-4452-B8E0-941E707C2DFB}" type="presParOf" srcId="{F450AAA1-3198-43E4-8797-E39C76B33B45}" destId="{521E83D3-4DF2-4AD1-8809-D4D2C1AF46D0}" srcOrd="1" destOrd="0" presId="urn:microsoft.com/office/officeart/2005/8/layout/default"/>
    <dgm:cxn modelId="{0D645329-662A-479D-82A4-40D9276FC6AB}" type="presParOf" srcId="{F450AAA1-3198-43E4-8797-E39C76B33B45}" destId="{F7C0DBC7-6794-48E3-9E4A-E5214D2129BF}" srcOrd="2" destOrd="0" presId="urn:microsoft.com/office/officeart/2005/8/layout/default"/>
    <dgm:cxn modelId="{8B73CEEA-5A59-4D8F-B851-17947F729EB8}" type="presParOf" srcId="{F450AAA1-3198-43E4-8797-E39C76B33B45}" destId="{3037D786-0DD6-430B-BE7C-7EAD528A52F6}" srcOrd="3" destOrd="0" presId="urn:microsoft.com/office/officeart/2005/8/layout/default"/>
    <dgm:cxn modelId="{6A8EF8EA-7AD6-4434-BFE7-2604BE14E88D}" type="presParOf" srcId="{F450AAA1-3198-43E4-8797-E39C76B33B45}" destId="{EC1BD334-76E0-48B5-B3A5-20385E488186}" srcOrd="4" destOrd="0" presId="urn:microsoft.com/office/officeart/2005/8/layout/default"/>
    <dgm:cxn modelId="{A6B768B2-096D-4A9E-B833-29213E0AA1A1}" type="presParOf" srcId="{F450AAA1-3198-43E4-8797-E39C76B33B45}" destId="{D86D0462-A89C-429C-8456-101BD18A40A1}" srcOrd="5" destOrd="0" presId="urn:microsoft.com/office/officeart/2005/8/layout/default"/>
    <dgm:cxn modelId="{0A66E51C-BC3B-42FE-8531-D543C5C3D95F}" type="presParOf" srcId="{F450AAA1-3198-43E4-8797-E39C76B33B45}" destId="{4783ABC0-5F47-4752-B890-6BF1E33DD38A}" srcOrd="6" destOrd="0" presId="urn:microsoft.com/office/officeart/2005/8/layout/default"/>
    <dgm:cxn modelId="{A1F42153-6BCA-4710-9840-07AA60B9BD7E}" type="presParOf" srcId="{F450AAA1-3198-43E4-8797-E39C76B33B45}" destId="{08BBD2D8-B340-47F9-9478-9F0154571370}" srcOrd="7" destOrd="0" presId="urn:microsoft.com/office/officeart/2005/8/layout/default"/>
    <dgm:cxn modelId="{725EE6D8-F072-4FC3-BFCF-80237D189154}" type="presParOf" srcId="{F450AAA1-3198-43E4-8797-E39C76B33B45}" destId="{4C40684A-83AB-437D-A093-4199E8A53C87}" srcOrd="8" destOrd="0" presId="urn:microsoft.com/office/officeart/2005/8/layout/default"/>
    <dgm:cxn modelId="{96B32F16-7F39-415D-8F2C-3301A5D1F422}" type="presParOf" srcId="{F450AAA1-3198-43E4-8797-E39C76B33B45}" destId="{BDB1C552-5BE4-4133-997D-91BEA0CFA89D}" srcOrd="9" destOrd="0" presId="urn:microsoft.com/office/officeart/2005/8/layout/default"/>
    <dgm:cxn modelId="{FEDA2CBB-769E-467D-B072-2EF163D88870}" type="presParOf" srcId="{F450AAA1-3198-43E4-8797-E39C76B33B45}" destId="{24FF0BE9-9447-4B83-BF9D-9495C7B0E8E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FE8930F-D4AA-4B5C-BD7C-50201D6B60C2}" type="doc">
      <dgm:prSet loTypeId="urn:microsoft.com/office/officeart/2005/8/layout/arrow2" loCatId="process" qsTypeId="urn:microsoft.com/office/officeart/2005/8/quickstyle/3d2" qsCatId="3D" csTypeId="urn:microsoft.com/office/officeart/2005/8/colors/colorful5" csCatId="colorful"/>
      <dgm:spPr/>
      <dgm:t>
        <a:bodyPr/>
        <a:lstStyle/>
        <a:p>
          <a:endParaRPr lang="es-ES"/>
        </a:p>
      </dgm:t>
    </dgm:pt>
    <dgm:pt modelId="{030F74B7-AD83-4C95-9425-4D4890627E9D}">
      <dgm:prSet custT="1"/>
      <dgm:spPr/>
      <dgm:t>
        <a:bodyPr/>
        <a:lstStyle/>
        <a:p>
          <a:pPr rtl="0"/>
          <a:r>
            <a:rPr lang="es-ES" sz="1600"/>
            <a:t>Este proceso comienza con el entendimiento de las necesidades y los deseos del consumidor</a:t>
          </a:r>
        </a:p>
      </dgm:t>
    </dgm:pt>
    <dgm:pt modelId="{5BA036A4-4C6C-4ED1-81FB-CA2EA69A2C31}" type="parTrans" cxnId="{9E0778AB-3811-4180-8E82-BF94C9BE4039}">
      <dgm:prSet/>
      <dgm:spPr/>
      <dgm:t>
        <a:bodyPr/>
        <a:lstStyle/>
        <a:p>
          <a:endParaRPr lang="es-ES" sz="1400"/>
        </a:p>
      </dgm:t>
    </dgm:pt>
    <dgm:pt modelId="{C023C9E7-BAA4-41AD-A25E-56A4587E5021}" type="sibTrans" cxnId="{9E0778AB-3811-4180-8E82-BF94C9BE4039}">
      <dgm:prSet/>
      <dgm:spPr/>
      <dgm:t>
        <a:bodyPr/>
        <a:lstStyle/>
        <a:p>
          <a:endParaRPr lang="es-ES" sz="1400"/>
        </a:p>
      </dgm:t>
    </dgm:pt>
    <dgm:pt modelId="{5AE6FA90-9D28-4DA4-8738-4943400AF64A}">
      <dgm:prSet custT="1"/>
      <dgm:spPr/>
      <dgm:t>
        <a:bodyPr/>
        <a:lstStyle/>
        <a:p>
          <a:pPr rtl="0"/>
          <a:r>
            <a:rPr lang="es-ES" sz="1600"/>
            <a:t>La determinación de los mercados meta que pueden servir mejor a la organización</a:t>
          </a:r>
        </a:p>
      </dgm:t>
    </dgm:pt>
    <dgm:pt modelId="{2CA44C74-2475-4568-B405-80DDDEB2148B}" type="parTrans" cxnId="{732BE67A-2028-4DC5-A945-87EF5167D921}">
      <dgm:prSet/>
      <dgm:spPr/>
      <dgm:t>
        <a:bodyPr/>
        <a:lstStyle/>
        <a:p>
          <a:endParaRPr lang="es-ES" sz="1400"/>
        </a:p>
      </dgm:t>
    </dgm:pt>
    <dgm:pt modelId="{D3B1F8FF-1528-45F0-A532-372A8BAFEF62}" type="sibTrans" cxnId="{732BE67A-2028-4DC5-A945-87EF5167D921}">
      <dgm:prSet/>
      <dgm:spPr/>
      <dgm:t>
        <a:bodyPr/>
        <a:lstStyle/>
        <a:p>
          <a:endParaRPr lang="es-ES" sz="1400"/>
        </a:p>
      </dgm:t>
    </dgm:pt>
    <dgm:pt modelId="{5D19C9FF-3E0C-4422-BB1B-4D2898F5E126}">
      <dgm:prSet custT="1"/>
      <dgm:spPr/>
      <dgm:t>
        <a:bodyPr/>
        <a:lstStyle/>
        <a:p>
          <a:pPr rtl="0"/>
          <a:r>
            <a:rPr lang="es-ES" sz="1600"/>
            <a:t>Diseño de una propuesta de valor persuasiva </a:t>
          </a:r>
        </a:p>
      </dgm:t>
    </dgm:pt>
    <dgm:pt modelId="{2FE18AF4-9EFC-49BD-A197-07FB21556005}" type="parTrans" cxnId="{FF812817-7129-47C2-B2D4-0BB96F52B203}">
      <dgm:prSet/>
      <dgm:spPr/>
      <dgm:t>
        <a:bodyPr/>
        <a:lstStyle/>
        <a:p>
          <a:endParaRPr lang="es-ES" sz="1400"/>
        </a:p>
      </dgm:t>
    </dgm:pt>
    <dgm:pt modelId="{F7B9A4EF-09A1-40EA-BA69-ED8724C2BF77}" type="sibTrans" cxnId="{FF812817-7129-47C2-B2D4-0BB96F52B203}">
      <dgm:prSet/>
      <dgm:spPr/>
      <dgm:t>
        <a:bodyPr/>
        <a:lstStyle/>
        <a:p>
          <a:endParaRPr lang="es-ES" sz="1400"/>
        </a:p>
      </dgm:t>
    </dgm:pt>
    <dgm:pt modelId="{A90AF303-BB55-4BC9-AFF0-1B9F378D7B59}">
      <dgm:prSet custT="1"/>
      <dgm:spPr/>
      <dgm:t>
        <a:bodyPr/>
        <a:lstStyle/>
        <a:p>
          <a:pPr rtl="0"/>
          <a:r>
            <a:rPr lang="es-ES" sz="1200"/>
            <a:t>Atraer</a:t>
          </a:r>
        </a:p>
      </dgm:t>
    </dgm:pt>
    <dgm:pt modelId="{C228C718-E6F8-4B22-8C77-F2BC08108C82}" type="parTrans" cxnId="{EE003C09-7537-4700-BD07-2F882DFB12FA}">
      <dgm:prSet/>
      <dgm:spPr/>
      <dgm:t>
        <a:bodyPr/>
        <a:lstStyle/>
        <a:p>
          <a:endParaRPr lang="es-ES" sz="1400"/>
        </a:p>
      </dgm:t>
    </dgm:pt>
    <dgm:pt modelId="{CF0E475C-2A80-432A-80DE-D8D72906EFD2}" type="sibTrans" cxnId="{EE003C09-7537-4700-BD07-2F882DFB12FA}">
      <dgm:prSet/>
      <dgm:spPr/>
      <dgm:t>
        <a:bodyPr/>
        <a:lstStyle/>
        <a:p>
          <a:endParaRPr lang="es-ES" sz="1400"/>
        </a:p>
      </dgm:t>
    </dgm:pt>
    <dgm:pt modelId="{12710FCB-142D-426A-AF0A-5F13F48156E7}">
      <dgm:prSet custT="1"/>
      <dgm:spPr/>
      <dgm:t>
        <a:bodyPr/>
        <a:lstStyle/>
        <a:p>
          <a:pPr rtl="0"/>
          <a:r>
            <a:rPr lang="es-ES" sz="1200"/>
            <a:t>Mantener </a:t>
          </a:r>
        </a:p>
      </dgm:t>
    </dgm:pt>
    <dgm:pt modelId="{59689FFE-2567-48F8-8BCC-BDDAAB560EEF}" type="parTrans" cxnId="{3998C609-7346-4F7B-B727-558817A32166}">
      <dgm:prSet/>
      <dgm:spPr/>
      <dgm:t>
        <a:bodyPr/>
        <a:lstStyle/>
        <a:p>
          <a:endParaRPr lang="es-ES" sz="1400"/>
        </a:p>
      </dgm:t>
    </dgm:pt>
    <dgm:pt modelId="{D4956111-757C-4C28-A7A9-CCA1B1C0A452}" type="sibTrans" cxnId="{3998C609-7346-4F7B-B727-558817A32166}">
      <dgm:prSet/>
      <dgm:spPr/>
      <dgm:t>
        <a:bodyPr/>
        <a:lstStyle/>
        <a:p>
          <a:endParaRPr lang="es-ES" sz="1400"/>
        </a:p>
      </dgm:t>
    </dgm:pt>
    <dgm:pt modelId="{C577D925-BF86-44FF-A60A-CA06376773E2}">
      <dgm:prSet custT="1"/>
      <dgm:spPr/>
      <dgm:t>
        <a:bodyPr/>
        <a:lstStyle/>
        <a:p>
          <a:pPr rtl="0"/>
          <a:r>
            <a:rPr lang="es-ES" sz="1200"/>
            <a:t>Aumentar el número de consumidores meta </a:t>
          </a:r>
        </a:p>
      </dgm:t>
    </dgm:pt>
    <dgm:pt modelId="{1BD7B49D-7908-4259-8428-98428F7B965C}" type="parTrans" cxnId="{E2348D53-5293-47B0-8D44-E0735B8A1810}">
      <dgm:prSet/>
      <dgm:spPr/>
      <dgm:t>
        <a:bodyPr/>
        <a:lstStyle/>
        <a:p>
          <a:endParaRPr lang="es-ES" sz="1400"/>
        </a:p>
      </dgm:t>
    </dgm:pt>
    <dgm:pt modelId="{0512FEE8-5697-4D07-941F-4A27DBFA0DD4}" type="sibTrans" cxnId="{E2348D53-5293-47B0-8D44-E0735B8A1810}">
      <dgm:prSet/>
      <dgm:spPr/>
      <dgm:t>
        <a:bodyPr/>
        <a:lstStyle/>
        <a:p>
          <a:endParaRPr lang="es-ES" sz="1400"/>
        </a:p>
      </dgm:t>
    </dgm:pt>
    <dgm:pt modelId="{DA33A02B-3B09-49F3-8D01-E0AA145EA549}" type="pres">
      <dgm:prSet presAssocID="{AFE8930F-D4AA-4B5C-BD7C-50201D6B60C2}" presName="arrowDiagram" presStyleCnt="0">
        <dgm:presLayoutVars>
          <dgm:chMax val="5"/>
          <dgm:dir/>
          <dgm:resizeHandles val="exact"/>
        </dgm:presLayoutVars>
      </dgm:prSet>
      <dgm:spPr/>
    </dgm:pt>
    <dgm:pt modelId="{781C2E9D-A59F-4AD4-A31A-1DC8C8E53AD5}" type="pres">
      <dgm:prSet presAssocID="{AFE8930F-D4AA-4B5C-BD7C-50201D6B60C2}" presName="arrow" presStyleLbl="bgShp" presStyleIdx="0" presStyleCnt="1"/>
      <dgm:spPr/>
    </dgm:pt>
    <dgm:pt modelId="{2DF3937B-D3A3-4CEC-8F0E-3AC84CFB843F}" type="pres">
      <dgm:prSet presAssocID="{AFE8930F-D4AA-4B5C-BD7C-50201D6B60C2}" presName="arrowDiagram3" presStyleCnt="0"/>
      <dgm:spPr/>
    </dgm:pt>
    <dgm:pt modelId="{4E618CFB-837C-4610-AA34-4CF4BA288017}" type="pres">
      <dgm:prSet presAssocID="{030F74B7-AD83-4C95-9425-4D4890627E9D}" presName="bullet3a" presStyleLbl="node1" presStyleIdx="0" presStyleCnt="3"/>
      <dgm:spPr/>
    </dgm:pt>
    <dgm:pt modelId="{5FE68AA7-BDCA-4B1E-A38E-C51D3DECE0FE}" type="pres">
      <dgm:prSet presAssocID="{030F74B7-AD83-4C95-9425-4D4890627E9D}" presName="textBox3a" presStyleLbl="revTx" presStyleIdx="0" presStyleCnt="3">
        <dgm:presLayoutVars>
          <dgm:bulletEnabled val="1"/>
        </dgm:presLayoutVars>
      </dgm:prSet>
      <dgm:spPr/>
    </dgm:pt>
    <dgm:pt modelId="{45171076-139E-4FAF-8770-BA697211DE64}" type="pres">
      <dgm:prSet presAssocID="{5AE6FA90-9D28-4DA4-8738-4943400AF64A}" presName="bullet3b" presStyleLbl="node1" presStyleIdx="1" presStyleCnt="3"/>
      <dgm:spPr/>
    </dgm:pt>
    <dgm:pt modelId="{12335381-8B14-4B76-9FFE-5B73F499415B}" type="pres">
      <dgm:prSet presAssocID="{5AE6FA90-9D28-4DA4-8738-4943400AF64A}" presName="textBox3b" presStyleLbl="revTx" presStyleIdx="1" presStyleCnt="3">
        <dgm:presLayoutVars>
          <dgm:bulletEnabled val="1"/>
        </dgm:presLayoutVars>
      </dgm:prSet>
      <dgm:spPr/>
    </dgm:pt>
    <dgm:pt modelId="{843A3419-89A8-4056-953B-B2126C4BA97F}" type="pres">
      <dgm:prSet presAssocID="{5D19C9FF-3E0C-4422-BB1B-4D2898F5E126}" presName="bullet3c" presStyleLbl="node1" presStyleIdx="2" presStyleCnt="3"/>
      <dgm:spPr/>
    </dgm:pt>
    <dgm:pt modelId="{22C00575-BAE4-451E-B46D-64D99BA5F124}" type="pres">
      <dgm:prSet presAssocID="{5D19C9FF-3E0C-4422-BB1B-4D2898F5E126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EE003C09-7537-4700-BD07-2F882DFB12FA}" srcId="{5D19C9FF-3E0C-4422-BB1B-4D2898F5E126}" destId="{A90AF303-BB55-4BC9-AFF0-1B9F378D7B59}" srcOrd="0" destOrd="0" parTransId="{C228C718-E6F8-4B22-8C77-F2BC08108C82}" sibTransId="{CF0E475C-2A80-432A-80DE-D8D72906EFD2}"/>
    <dgm:cxn modelId="{3998C609-7346-4F7B-B727-558817A32166}" srcId="{5D19C9FF-3E0C-4422-BB1B-4D2898F5E126}" destId="{12710FCB-142D-426A-AF0A-5F13F48156E7}" srcOrd="1" destOrd="0" parTransId="{59689FFE-2567-48F8-8BCC-BDDAAB560EEF}" sibTransId="{D4956111-757C-4C28-A7A9-CCA1B1C0A452}"/>
    <dgm:cxn modelId="{FF812817-7129-47C2-B2D4-0BB96F52B203}" srcId="{AFE8930F-D4AA-4B5C-BD7C-50201D6B60C2}" destId="{5D19C9FF-3E0C-4422-BB1B-4D2898F5E126}" srcOrd="2" destOrd="0" parTransId="{2FE18AF4-9EFC-49BD-A197-07FB21556005}" sibTransId="{F7B9A4EF-09A1-40EA-BA69-ED8724C2BF77}"/>
    <dgm:cxn modelId="{4D667319-2BF9-4BAE-8734-70A1D4BF0020}" type="presOf" srcId="{A90AF303-BB55-4BC9-AFF0-1B9F378D7B59}" destId="{22C00575-BAE4-451E-B46D-64D99BA5F124}" srcOrd="0" destOrd="1" presId="urn:microsoft.com/office/officeart/2005/8/layout/arrow2"/>
    <dgm:cxn modelId="{FFF31C20-3B9A-4C9B-B878-FA89965E22CB}" type="presOf" srcId="{AFE8930F-D4AA-4B5C-BD7C-50201D6B60C2}" destId="{DA33A02B-3B09-49F3-8D01-E0AA145EA549}" srcOrd="0" destOrd="0" presId="urn:microsoft.com/office/officeart/2005/8/layout/arrow2"/>
    <dgm:cxn modelId="{308E3833-A047-4CC6-B908-917F33507FD2}" type="presOf" srcId="{5D19C9FF-3E0C-4422-BB1B-4D2898F5E126}" destId="{22C00575-BAE4-451E-B46D-64D99BA5F124}" srcOrd="0" destOrd="0" presId="urn:microsoft.com/office/officeart/2005/8/layout/arrow2"/>
    <dgm:cxn modelId="{E2348D53-5293-47B0-8D44-E0735B8A1810}" srcId="{5D19C9FF-3E0C-4422-BB1B-4D2898F5E126}" destId="{C577D925-BF86-44FF-A60A-CA06376773E2}" srcOrd="2" destOrd="0" parTransId="{1BD7B49D-7908-4259-8428-98428F7B965C}" sibTransId="{0512FEE8-5697-4D07-941F-4A27DBFA0DD4}"/>
    <dgm:cxn modelId="{63C4505C-6B71-4379-A320-32A3561B8959}" type="presOf" srcId="{5AE6FA90-9D28-4DA4-8738-4943400AF64A}" destId="{12335381-8B14-4B76-9FFE-5B73F499415B}" srcOrd="0" destOrd="0" presId="urn:microsoft.com/office/officeart/2005/8/layout/arrow2"/>
    <dgm:cxn modelId="{31604066-A977-49AC-BD51-1E468802D39C}" type="presOf" srcId="{030F74B7-AD83-4C95-9425-4D4890627E9D}" destId="{5FE68AA7-BDCA-4B1E-A38E-C51D3DECE0FE}" srcOrd="0" destOrd="0" presId="urn:microsoft.com/office/officeart/2005/8/layout/arrow2"/>
    <dgm:cxn modelId="{732BE67A-2028-4DC5-A945-87EF5167D921}" srcId="{AFE8930F-D4AA-4B5C-BD7C-50201D6B60C2}" destId="{5AE6FA90-9D28-4DA4-8738-4943400AF64A}" srcOrd="1" destOrd="0" parTransId="{2CA44C74-2475-4568-B405-80DDDEB2148B}" sibTransId="{D3B1F8FF-1528-45F0-A532-372A8BAFEF62}"/>
    <dgm:cxn modelId="{9E0778AB-3811-4180-8E82-BF94C9BE4039}" srcId="{AFE8930F-D4AA-4B5C-BD7C-50201D6B60C2}" destId="{030F74B7-AD83-4C95-9425-4D4890627E9D}" srcOrd="0" destOrd="0" parTransId="{5BA036A4-4C6C-4ED1-81FB-CA2EA69A2C31}" sibTransId="{C023C9E7-BAA4-41AD-A25E-56A4587E5021}"/>
    <dgm:cxn modelId="{8A213AB2-4376-4076-8EAB-7C06A87ACF9D}" type="presOf" srcId="{C577D925-BF86-44FF-A60A-CA06376773E2}" destId="{22C00575-BAE4-451E-B46D-64D99BA5F124}" srcOrd="0" destOrd="3" presId="urn:microsoft.com/office/officeart/2005/8/layout/arrow2"/>
    <dgm:cxn modelId="{67E19FE9-0D31-4940-B878-98C3AF4B3E58}" type="presOf" srcId="{12710FCB-142D-426A-AF0A-5F13F48156E7}" destId="{22C00575-BAE4-451E-B46D-64D99BA5F124}" srcOrd="0" destOrd="2" presId="urn:microsoft.com/office/officeart/2005/8/layout/arrow2"/>
    <dgm:cxn modelId="{531B6EF7-6262-4CDC-B2E8-8D86F446756E}" type="presParOf" srcId="{DA33A02B-3B09-49F3-8D01-E0AA145EA549}" destId="{781C2E9D-A59F-4AD4-A31A-1DC8C8E53AD5}" srcOrd="0" destOrd="0" presId="urn:microsoft.com/office/officeart/2005/8/layout/arrow2"/>
    <dgm:cxn modelId="{4C6486D3-E71C-4AB6-99CC-93B3817F4484}" type="presParOf" srcId="{DA33A02B-3B09-49F3-8D01-E0AA145EA549}" destId="{2DF3937B-D3A3-4CEC-8F0E-3AC84CFB843F}" srcOrd="1" destOrd="0" presId="urn:microsoft.com/office/officeart/2005/8/layout/arrow2"/>
    <dgm:cxn modelId="{B468DC6A-CDD3-4254-B15D-26E8EAAC1E47}" type="presParOf" srcId="{2DF3937B-D3A3-4CEC-8F0E-3AC84CFB843F}" destId="{4E618CFB-837C-4610-AA34-4CF4BA288017}" srcOrd="0" destOrd="0" presId="urn:microsoft.com/office/officeart/2005/8/layout/arrow2"/>
    <dgm:cxn modelId="{C561E1A8-F6DC-4318-97AC-3280F78C6A24}" type="presParOf" srcId="{2DF3937B-D3A3-4CEC-8F0E-3AC84CFB843F}" destId="{5FE68AA7-BDCA-4B1E-A38E-C51D3DECE0FE}" srcOrd="1" destOrd="0" presId="urn:microsoft.com/office/officeart/2005/8/layout/arrow2"/>
    <dgm:cxn modelId="{26BD5387-9D16-4936-A44F-D419D3261AD5}" type="presParOf" srcId="{2DF3937B-D3A3-4CEC-8F0E-3AC84CFB843F}" destId="{45171076-139E-4FAF-8770-BA697211DE64}" srcOrd="2" destOrd="0" presId="urn:microsoft.com/office/officeart/2005/8/layout/arrow2"/>
    <dgm:cxn modelId="{87742C78-68D9-4A5D-8C12-8E8C825CAF7E}" type="presParOf" srcId="{2DF3937B-D3A3-4CEC-8F0E-3AC84CFB843F}" destId="{12335381-8B14-4B76-9FFE-5B73F499415B}" srcOrd="3" destOrd="0" presId="urn:microsoft.com/office/officeart/2005/8/layout/arrow2"/>
    <dgm:cxn modelId="{78486A5B-C7B5-4115-BFB5-E66529D4D031}" type="presParOf" srcId="{2DF3937B-D3A3-4CEC-8F0E-3AC84CFB843F}" destId="{843A3419-89A8-4056-953B-B2126C4BA97F}" srcOrd="4" destOrd="0" presId="urn:microsoft.com/office/officeart/2005/8/layout/arrow2"/>
    <dgm:cxn modelId="{A5DB3813-F4BB-4A70-BF8A-C83BC5024FFA}" type="presParOf" srcId="{2DF3937B-D3A3-4CEC-8F0E-3AC84CFB843F}" destId="{22C00575-BAE4-451E-B46D-64D99BA5F124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9F402BD-780E-4584-9687-B326A4331BA7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5F78219-6DD0-4362-914B-95E849E07669}">
      <dgm:prSet/>
      <dgm:spPr/>
      <dgm:t>
        <a:bodyPr/>
        <a:lstStyle/>
        <a:p>
          <a:pPr rtl="0"/>
          <a:r>
            <a:rPr lang="es-ES"/>
            <a:t>El marketing es mucho más que una simple función de negocios aislada: es una filosofía que guía a toda la organización</a:t>
          </a:r>
        </a:p>
      </dgm:t>
    </dgm:pt>
    <dgm:pt modelId="{79FF6355-4480-4DDC-A4A4-EDAB26D89250}" type="parTrans" cxnId="{6D4B82C7-1E4C-4E1D-8477-F792B01E91D0}">
      <dgm:prSet/>
      <dgm:spPr/>
      <dgm:t>
        <a:bodyPr/>
        <a:lstStyle/>
        <a:p>
          <a:endParaRPr lang="es-ES"/>
        </a:p>
      </dgm:t>
    </dgm:pt>
    <dgm:pt modelId="{08B6E1CA-A33E-4B85-BE0B-2AE878C5BC67}" type="sibTrans" cxnId="{6D4B82C7-1E4C-4E1D-8477-F792B01E91D0}">
      <dgm:prSet/>
      <dgm:spPr/>
      <dgm:t>
        <a:bodyPr/>
        <a:lstStyle/>
        <a:p>
          <a:endParaRPr lang="es-ES"/>
        </a:p>
      </dgm:t>
    </dgm:pt>
    <dgm:pt modelId="{AB380ECB-F420-47D2-A4A6-311DB055C4B0}" type="pres">
      <dgm:prSet presAssocID="{39F402BD-780E-4584-9687-B326A4331BA7}" presName="linearFlow" presStyleCnt="0">
        <dgm:presLayoutVars>
          <dgm:dir/>
          <dgm:resizeHandles val="exact"/>
        </dgm:presLayoutVars>
      </dgm:prSet>
      <dgm:spPr/>
    </dgm:pt>
    <dgm:pt modelId="{25BCEF5D-D1E6-4A2D-B0EB-016DADF899BB}" type="pres">
      <dgm:prSet presAssocID="{45F78219-6DD0-4362-914B-95E849E07669}" presName="composite" presStyleCnt="0"/>
      <dgm:spPr/>
    </dgm:pt>
    <dgm:pt modelId="{7BDB76E4-5327-4EDB-8D52-16975DFCFCF4}" type="pres">
      <dgm:prSet presAssocID="{45F78219-6DD0-4362-914B-95E849E07669}" presName="imgShp" presStyleLbl="fgImgPlace1" presStyleIdx="0" presStyleCnt="1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299753D-D9DA-4BD2-BFDA-0FFBA0DF3455}" type="pres">
      <dgm:prSet presAssocID="{45F78219-6DD0-4362-914B-95E849E07669}" presName="txShp" presStyleLbl="node1" presStyleIdx="0" presStyleCnt="1">
        <dgm:presLayoutVars>
          <dgm:bulletEnabled val="1"/>
        </dgm:presLayoutVars>
      </dgm:prSet>
      <dgm:spPr/>
    </dgm:pt>
  </dgm:ptLst>
  <dgm:cxnLst>
    <dgm:cxn modelId="{1EA0240C-97C5-4DA0-8991-1AA24BA3A16E}" type="presOf" srcId="{39F402BD-780E-4584-9687-B326A4331BA7}" destId="{AB380ECB-F420-47D2-A4A6-311DB055C4B0}" srcOrd="0" destOrd="0" presId="urn:microsoft.com/office/officeart/2005/8/layout/vList3"/>
    <dgm:cxn modelId="{6D4B82C7-1E4C-4E1D-8477-F792B01E91D0}" srcId="{39F402BD-780E-4584-9687-B326A4331BA7}" destId="{45F78219-6DD0-4362-914B-95E849E07669}" srcOrd="0" destOrd="0" parTransId="{79FF6355-4480-4DDC-A4A4-EDAB26D89250}" sibTransId="{08B6E1CA-A33E-4B85-BE0B-2AE878C5BC67}"/>
    <dgm:cxn modelId="{A24EF8FC-9C18-4E72-9000-2A8E52B8395F}" type="presOf" srcId="{45F78219-6DD0-4362-914B-95E849E07669}" destId="{F299753D-D9DA-4BD2-BFDA-0FFBA0DF3455}" srcOrd="0" destOrd="0" presId="urn:microsoft.com/office/officeart/2005/8/layout/vList3"/>
    <dgm:cxn modelId="{455D487D-3057-4E45-AE2C-DDA914F75CDD}" type="presParOf" srcId="{AB380ECB-F420-47D2-A4A6-311DB055C4B0}" destId="{25BCEF5D-D1E6-4A2D-B0EB-016DADF899BB}" srcOrd="0" destOrd="0" presId="urn:microsoft.com/office/officeart/2005/8/layout/vList3"/>
    <dgm:cxn modelId="{468264C2-37E3-4C6D-B531-0BA76ECA6506}" type="presParOf" srcId="{25BCEF5D-D1E6-4A2D-B0EB-016DADF899BB}" destId="{7BDB76E4-5327-4EDB-8D52-16975DFCFCF4}" srcOrd="0" destOrd="0" presId="urn:microsoft.com/office/officeart/2005/8/layout/vList3"/>
    <dgm:cxn modelId="{500FCF11-A77F-42B5-B583-1D9566703EAD}" type="presParOf" srcId="{25BCEF5D-D1E6-4A2D-B0EB-016DADF899BB}" destId="{F299753D-D9DA-4BD2-BFDA-0FFBA0DF345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9F402BD-780E-4584-9687-B326A4331BA7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D994E4ED-C472-4B97-94A2-E57917C4F983}">
      <dgm:prSet/>
      <dgm:spPr>
        <a:solidFill>
          <a:schemeClr val="bg1"/>
        </a:solidFill>
      </dgm:spPr>
      <dgm:t>
        <a:bodyPr/>
        <a:lstStyle/>
        <a:p>
          <a:pPr rtl="0"/>
          <a:r>
            <a:rPr lang="es-ES">
              <a:solidFill>
                <a:srgbClr val="002060"/>
              </a:solidFill>
            </a:rPr>
            <a:t>Decisiones empresariales del marketing </a:t>
          </a:r>
        </a:p>
      </dgm:t>
    </dgm:pt>
    <dgm:pt modelId="{7927B046-75B2-47BA-ADD9-8F890F76D04E}" type="parTrans" cxnId="{A88EEF4D-0385-40B2-9F15-4D70B4DC9BBD}">
      <dgm:prSet/>
      <dgm:spPr/>
      <dgm:t>
        <a:bodyPr/>
        <a:lstStyle/>
        <a:p>
          <a:endParaRPr lang="es-ES"/>
        </a:p>
      </dgm:t>
    </dgm:pt>
    <dgm:pt modelId="{E498BAA9-4AC0-47F7-9958-3EC36F72EE23}" type="sibTrans" cxnId="{A88EEF4D-0385-40B2-9F15-4D70B4DC9BBD}">
      <dgm:prSet/>
      <dgm:spPr/>
      <dgm:t>
        <a:bodyPr/>
        <a:lstStyle/>
        <a:p>
          <a:endParaRPr lang="es-ES"/>
        </a:p>
      </dgm:t>
    </dgm:pt>
    <dgm:pt modelId="{240B6081-B1F5-4E8D-8C4B-E5BDC428CE36}">
      <dgm:prSet/>
      <dgm:spPr>
        <a:solidFill>
          <a:schemeClr val="bg1"/>
        </a:solidFill>
      </dgm:spPr>
      <dgm:t>
        <a:bodyPr/>
        <a:lstStyle/>
        <a:p>
          <a:pPr rtl="0"/>
          <a:r>
            <a:rPr lang="es-ES" b="1">
              <a:solidFill>
                <a:srgbClr val="002060"/>
              </a:solidFill>
            </a:rPr>
            <a:t>Clientes</a:t>
          </a:r>
          <a:r>
            <a:rPr lang="es-ES">
              <a:solidFill>
                <a:srgbClr val="002060"/>
              </a:solidFill>
            </a:rPr>
            <a:t> que desea </a:t>
          </a:r>
          <a:r>
            <a:rPr lang="es-ES" b="1">
              <a:solidFill>
                <a:srgbClr val="002060"/>
              </a:solidFill>
            </a:rPr>
            <a:t>atraer</a:t>
          </a:r>
          <a:endParaRPr lang="es-ES">
            <a:solidFill>
              <a:srgbClr val="002060"/>
            </a:solidFill>
          </a:endParaRPr>
        </a:p>
      </dgm:t>
    </dgm:pt>
    <dgm:pt modelId="{09B4CEA9-B1C9-420A-B3C0-FC532F401D4B}" type="parTrans" cxnId="{3074899E-2B48-499D-8FE5-932998322FA9}">
      <dgm:prSet/>
      <dgm:spPr/>
      <dgm:t>
        <a:bodyPr/>
        <a:lstStyle/>
        <a:p>
          <a:endParaRPr lang="es-ES"/>
        </a:p>
      </dgm:t>
    </dgm:pt>
    <dgm:pt modelId="{43257E7C-26E6-4F85-89A9-6E530D18C069}" type="sibTrans" cxnId="{3074899E-2B48-499D-8FE5-932998322FA9}">
      <dgm:prSet/>
      <dgm:spPr/>
      <dgm:t>
        <a:bodyPr/>
        <a:lstStyle/>
        <a:p>
          <a:endParaRPr lang="es-ES"/>
        </a:p>
      </dgm:t>
    </dgm:pt>
    <dgm:pt modelId="{9A1AE258-791D-4F0E-99C0-39EC799901F4}">
      <dgm:prSet/>
      <dgm:spPr>
        <a:solidFill>
          <a:schemeClr val="bg1"/>
        </a:solidFill>
      </dgm:spPr>
      <dgm:t>
        <a:bodyPr/>
        <a:lstStyle/>
        <a:p>
          <a:pPr rtl="0"/>
          <a:r>
            <a:rPr lang="es-ES">
              <a:solidFill>
                <a:srgbClr val="002060"/>
              </a:solidFill>
            </a:rPr>
            <a:t>las </a:t>
          </a:r>
          <a:r>
            <a:rPr lang="es-ES" b="1">
              <a:solidFill>
                <a:srgbClr val="002060"/>
              </a:solidFill>
            </a:rPr>
            <a:t>necesidade</a:t>
          </a:r>
          <a:r>
            <a:rPr lang="es-ES">
              <a:solidFill>
                <a:srgbClr val="002060"/>
              </a:solidFill>
            </a:rPr>
            <a:t>s que quiere </a:t>
          </a:r>
          <a:r>
            <a:rPr lang="es-ES" b="1">
              <a:solidFill>
                <a:srgbClr val="002060"/>
              </a:solidFill>
            </a:rPr>
            <a:t>satisfacer</a:t>
          </a:r>
          <a:endParaRPr lang="es-ES">
            <a:solidFill>
              <a:srgbClr val="002060"/>
            </a:solidFill>
          </a:endParaRPr>
        </a:p>
      </dgm:t>
    </dgm:pt>
    <dgm:pt modelId="{EF41D841-2342-420A-9F67-AD8EE6790ACB}" type="parTrans" cxnId="{34F33168-6D90-405D-B0C2-933AC4F7015C}">
      <dgm:prSet/>
      <dgm:spPr/>
      <dgm:t>
        <a:bodyPr/>
        <a:lstStyle/>
        <a:p>
          <a:endParaRPr lang="es-ES"/>
        </a:p>
      </dgm:t>
    </dgm:pt>
    <dgm:pt modelId="{4C76EC78-4462-4FBD-8B40-55E7CF8C8DFF}" type="sibTrans" cxnId="{34F33168-6D90-405D-B0C2-933AC4F7015C}">
      <dgm:prSet/>
      <dgm:spPr/>
      <dgm:t>
        <a:bodyPr/>
        <a:lstStyle/>
        <a:p>
          <a:endParaRPr lang="es-ES"/>
        </a:p>
      </dgm:t>
    </dgm:pt>
    <dgm:pt modelId="{2F7A1C98-F61F-4EF1-A3C2-C69BF53C8806}">
      <dgm:prSet/>
      <dgm:spPr>
        <a:solidFill>
          <a:schemeClr val="bg1"/>
        </a:solidFill>
      </dgm:spPr>
      <dgm:t>
        <a:bodyPr/>
        <a:lstStyle/>
        <a:p>
          <a:pPr rtl="0"/>
          <a:r>
            <a:rPr lang="es-ES">
              <a:solidFill>
                <a:srgbClr val="002060"/>
              </a:solidFill>
            </a:rPr>
            <a:t>los productos, servicios y precios que debe ofrecer</a:t>
          </a:r>
        </a:p>
      </dgm:t>
    </dgm:pt>
    <dgm:pt modelId="{84D05C84-AE72-454A-8B60-14AE03146D93}" type="parTrans" cxnId="{6F30081F-0B61-4693-B795-BAF57AEB7ACA}">
      <dgm:prSet/>
      <dgm:spPr/>
      <dgm:t>
        <a:bodyPr/>
        <a:lstStyle/>
        <a:p>
          <a:endParaRPr lang="es-ES"/>
        </a:p>
      </dgm:t>
    </dgm:pt>
    <dgm:pt modelId="{068EF1E4-D166-45B8-A353-B2492B85D6A9}" type="sibTrans" cxnId="{6F30081F-0B61-4693-B795-BAF57AEB7ACA}">
      <dgm:prSet/>
      <dgm:spPr/>
      <dgm:t>
        <a:bodyPr/>
        <a:lstStyle/>
        <a:p>
          <a:endParaRPr lang="es-ES"/>
        </a:p>
      </dgm:t>
    </dgm:pt>
    <dgm:pt modelId="{08412946-E5A6-41DE-ADAE-4E51A0894738}">
      <dgm:prSet/>
      <dgm:spPr>
        <a:solidFill>
          <a:schemeClr val="bg1"/>
        </a:solidFill>
      </dgm:spPr>
      <dgm:t>
        <a:bodyPr/>
        <a:lstStyle/>
        <a:p>
          <a:pPr rtl="0"/>
          <a:r>
            <a:rPr lang="es-ES">
              <a:solidFill>
                <a:srgbClr val="002060"/>
              </a:solidFill>
            </a:rPr>
            <a:t>El tipo de comunicaciones a enviar y recibir</a:t>
          </a:r>
        </a:p>
      </dgm:t>
    </dgm:pt>
    <dgm:pt modelId="{870A6BC6-EA8C-4886-BA9B-BCC3E24BC795}" type="parTrans" cxnId="{85320544-FBBD-4F0B-9565-0F4C84781A8D}">
      <dgm:prSet/>
      <dgm:spPr/>
      <dgm:t>
        <a:bodyPr/>
        <a:lstStyle/>
        <a:p>
          <a:endParaRPr lang="es-ES"/>
        </a:p>
      </dgm:t>
    </dgm:pt>
    <dgm:pt modelId="{EB42F83D-C349-4CD9-9927-690077585C0B}" type="sibTrans" cxnId="{85320544-FBBD-4F0B-9565-0F4C84781A8D}">
      <dgm:prSet/>
      <dgm:spPr/>
      <dgm:t>
        <a:bodyPr/>
        <a:lstStyle/>
        <a:p>
          <a:endParaRPr lang="es-ES"/>
        </a:p>
      </dgm:t>
    </dgm:pt>
    <dgm:pt modelId="{E6C9E23B-F4F3-44D7-A163-69A5F057955C}">
      <dgm:prSet/>
      <dgm:spPr>
        <a:solidFill>
          <a:schemeClr val="bg1"/>
        </a:solidFill>
      </dgm:spPr>
      <dgm:t>
        <a:bodyPr/>
        <a:lstStyle/>
        <a:p>
          <a:pPr rtl="0"/>
          <a:r>
            <a:rPr lang="es-ES">
              <a:solidFill>
                <a:srgbClr val="002060"/>
              </a:solidFill>
            </a:rPr>
            <a:t>Las asociaciones que desea desarrollar</a:t>
          </a:r>
        </a:p>
      </dgm:t>
    </dgm:pt>
    <dgm:pt modelId="{ABED2839-8A77-448D-A675-3640BDE327DD}" type="parTrans" cxnId="{BEF63989-2356-4657-854B-7EFF7CE044EA}">
      <dgm:prSet/>
      <dgm:spPr/>
      <dgm:t>
        <a:bodyPr/>
        <a:lstStyle/>
        <a:p>
          <a:endParaRPr lang="es-ES"/>
        </a:p>
      </dgm:t>
    </dgm:pt>
    <dgm:pt modelId="{53AFDBCC-A8AA-48E3-936F-41391FC39589}" type="sibTrans" cxnId="{BEF63989-2356-4657-854B-7EFF7CE044EA}">
      <dgm:prSet/>
      <dgm:spPr/>
      <dgm:t>
        <a:bodyPr/>
        <a:lstStyle/>
        <a:p>
          <a:endParaRPr lang="es-ES"/>
        </a:p>
      </dgm:t>
    </dgm:pt>
    <dgm:pt modelId="{AB380ECB-F420-47D2-A4A6-311DB055C4B0}" type="pres">
      <dgm:prSet presAssocID="{39F402BD-780E-4584-9687-B326A4331BA7}" presName="linearFlow" presStyleCnt="0">
        <dgm:presLayoutVars>
          <dgm:dir/>
          <dgm:resizeHandles val="exact"/>
        </dgm:presLayoutVars>
      </dgm:prSet>
      <dgm:spPr/>
    </dgm:pt>
    <dgm:pt modelId="{139E1ED8-E614-4D2F-A62E-74B3AD37F851}" type="pres">
      <dgm:prSet presAssocID="{D994E4ED-C472-4B97-94A2-E57917C4F983}" presName="composite" presStyleCnt="0"/>
      <dgm:spPr/>
    </dgm:pt>
    <dgm:pt modelId="{45DFE475-B542-47FD-A6FE-5C602E372173}" type="pres">
      <dgm:prSet presAssocID="{D994E4ED-C472-4B97-94A2-E57917C4F983}" presName="imgShp" presStyleLbl="fgImgPlace1" presStyleIdx="0" presStyleCnt="1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1DD949-D9A0-47F6-B835-8D51A730A1AF}" type="pres">
      <dgm:prSet presAssocID="{D994E4ED-C472-4B97-94A2-E57917C4F983}" presName="txShp" presStyleLbl="node1" presStyleIdx="0" presStyleCnt="1">
        <dgm:presLayoutVars>
          <dgm:bulletEnabled val="1"/>
        </dgm:presLayoutVars>
      </dgm:prSet>
      <dgm:spPr/>
    </dgm:pt>
  </dgm:ptLst>
  <dgm:cxnLst>
    <dgm:cxn modelId="{1EA0240C-97C5-4DA0-8991-1AA24BA3A16E}" type="presOf" srcId="{39F402BD-780E-4584-9687-B326A4331BA7}" destId="{AB380ECB-F420-47D2-A4A6-311DB055C4B0}" srcOrd="0" destOrd="0" presId="urn:microsoft.com/office/officeart/2005/8/layout/vList3"/>
    <dgm:cxn modelId="{337F7A0F-F3BA-416C-A0B9-57FC5107640E}" type="presOf" srcId="{E6C9E23B-F4F3-44D7-A163-69A5F057955C}" destId="{6B1DD949-D9A0-47F6-B835-8D51A730A1AF}" srcOrd="0" destOrd="5" presId="urn:microsoft.com/office/officeart/2005/8/layout/vList3"/>
    <dgm:cxn modelId="{6F30081F-0B61-4693-B795-BAF57AEB7ACA}" srcId="{D994E4ED-C472-4B97-94A2-E57917C4F983}" destId="{2F7A1C98-F61F-4EF1-A3C2-C69BF53C8806}" srcOrd="2" destOrd="0" parTransId="{84D05C84-AE72-454A-8B60-14AE03146D93}" sibTransId="{068EF1E4-D166-45B8-A353-B2492B85D6A9}"/>
    <dgm:cxn modelId="{85320544-FBBD-4F0B-9565-0F4C84781A8D}" srcId="{D994E4ED-C472-4B97-94A2-E57917C4F983}" destId="{08412946-E5A6-41DE-ADAE-4E51A0894738}" srcOrd="3" destOrd="0" parTransId="{870A6BC6-EA8C-4886-BA9B-BCC3E24BC795}" sibTransId="{EB42F83D-C349-4CD9-9927-690077585C0B}"/>
    <dgm:cxn modelId="{A88EEF4D-0385-40B2-9F15-4D70B4DC9BBD}" srcId="{39F402BD-780E-4584-9687-B326A4331BA7}" destId="{D994E4ED-C472-4B97-94A2-E57917C4F983}" srcOrd="0" destOrd="0" parTransId="{7927B046-75B2-47BA-ADD9-8F890F76D04E}" sibTransId="{E498BAA9-4AC0-47F7-9958-3EC36F72EE23}"/>
    <dgm:cxn modelId="{34F33168-6D90-405D-B0C2-933AC4F7015C}" srcId="{D994E4ED-C472-4B97-94A2-E57917C4F983}" destId="{9A1AE258-791D-4F0E-99C0-39EC799901F4}" srcOrd="1" destOrd="0" parTransId="{EF41D841-2342-420A-9F67-AD8EE6790ACB}" sibTransId="{4C76EC78-4462-4FBD-8B40-55E7CF8C8DFF}"/>
    <dgm:cxn modelId="{677A3684-437E-4B35-A056-5FDC9F1580CC}" type="presOf" srcId="{240B6081-B1F5-4E8D-8C4B-E5BDC428CE36}" destId="{6B1DD949-D9A0-47F6-B835-8D51A730A1AF}" srcOrd="0" destOrd="1" presId="urn:microsoft.com/office/officeart/2005/8/layout/vList3"/>
    <dgm:cxn modelId="{BEF63989-2356-4657-854B-7EFF7CE044EA}" srcId="{D994E4ED-C472-4B97-94A2-E57917C4F983}" destId="{E6C9E23B-F4F3-44D7-A163-69A5F057955C}" srcOrd="4" destOrd="0" parTransId="{ABED2839-8A77-448D-A675-3640BDE327DD}" sibTransId="{53AFDBCC-A8AA-48E3-936F-41391FC39589}"/>
    <dgm:cxn modelId="{9734B08C-9F6E-493A-82B2-DC219034CA0B}" type="presOf" srcId="{D994E4ED-C472-4B97-94A2-E57917C4F983}" destId="{6B1DD949-D9A0-47F6-B835-8D51A730A1AF}" srcOrd="0" destOrd="0" presId="urn:microsoft.com/office/officeart/2005/8/layout/vList3"/>
    <dgm:cxn modelId="{7A59179E-A3F3-4BA0-9127-A0B04D345D52}" type="presOf" srcId="{08412946-E5A6-41DE-ADAE-4E51A0894738}" destId="{6B1DD949-D9A0-47F6-B835-8D51A730A1AF}" srcOrd="0" destOrd="4" presId="urn:microsoft.com/office/officeart/2005/8/layout/vList3"/>
    <dgm:cxn modelId="{3074899E-2B48-499D-8FE5-932998322FA9}" srcId="{D994E4ED-C472-4B97-94A2-E57917C4F983}" destId="{240B6081-B1F5-4E8D-8C4B-E5BDC428CE36}" srcOrd="0" destOrd="0" parTransId="{09B4CEA9-B1C9-420A-B3C0-FC532F401D4B}" sibTransId="{43257E7C-26E6-4F85-89A9-6E530D18C069}"/>
    <dgm:cxn modelId="{CB8B91B2-809D-4852-90B2-F10E7BECE294}" type="presOf" srcId="{2F7A1C98-F61F-4EF1-A3C2-C69BF53C8806}" destId="{6B1DD949-D9A0-47F6-B835-8D51A730A1AF}" srcOrd="0" destOrd="3" presId="urn:microsoft.com/office/officeart/2005/8/layout/vList3"/>
    <dgm:cxn modelId="{243813EA-3095-4E98-8AC5-6AFD3AD8EB66}" type="presOf" srcId="{9A1AE258-791D-4F0E-99C0-39EC799901F4}" destId="{6B1DD949-D9A0-47F6-B835-8D51A730A1AF}" srcOrd="0" destOrd="2" presId="urn:microsoft.com/office/officeart/2005/8/layout/vList3"/>
    <dgm:cxn modelId="{CA78C9AB-49F6-44F8-9A81-A05BC23413E6}" type="presParOf" srcId="{AB380ECB-F420-47D2-A4A6-311DB055C4B0}" destId="{139E1ED8-E614-4D2F-A62E-74B3AD37F851}" srcOrd="0" destOrd="0" presId="urn:microsoft.com/office/officeart/2005/8/layout/vList3"/>
    <dgm:cxn modelId="{CB87AD5D-C2C2-4C53-8CD2-93052799B61A}" type="presParOf" srcId="{139E1ED8-E614-4D2F-A62E-74B3AD37F851}" destId="{45DFE475-B542-47FD-A6FE-5C602E372173}" srcOrd="0" destOrd="0" presId="urn:microsoft.com/office/officeart/2005/8/layout/vList3"/>
    <dgm:cxn modelId="{E307A4EB-9BEB-472D-AE72-2C5AFFBF119E}" type="presParOf" srcId="{139E1ED8-E614-4D2F-A62E-74B3AD37F851}" destId="{6B1DD949-D9A0-47F6-B835-8D51A730A1A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B656BEB-F792-4C48-99AA-3473E6A02FF8}" type="doc">
      <dgm:prSet loTypeId="urn:microsoft.com/office/officeart/2005/8/layout/hList1" loCatId="list" qsTypeId="urn:microsoft.com/office/officeart/2005/8/quickstyle/3d1" qsCatId="3D" csTypeId="urn:microsoft.com/office/officeart/2005/8/colors/accent0_3" csCatId="mainScheme"/>
      <dgm:spPr/>
      <dgm:t>
        <a:bodyPr/>
        <a:lstStyle/>
        <a:p>
          <a:endParaRPr lang="es-ES"/>
        </a:p>
      </dgm:t>
    </dgm:pt>
    <dgm:pt modelId="{2C354BD8-915E-437B-BC46-3052D9CBC2F1}">
      <dgm:prSet/>
      <dgm:spPr/>
      <dgm:t>
        <a:bodyPr/>
        <a:lstStyle/>
        <a:p>
          <a:pPr rtl="0"/>
          <a:r>
            <a:rPr lang="es-ES"/>
            <a:t>La oferta de valor</a:t>
          </a:r>
        </a:p>
      </dgm:t>
    </dgm:pt>
    <dgm:pt modelId="{4FCD2531-AA43-4A22-BDBE-9343696E9D3D}" type="parTrans" cxnId="{C7E9FC3B-6A84-4212-8B9D-E50E66BD202E}">
      <dgm:prSet/>
      <dgm:spPr/>
      <dgm:t>
        <a:bodyPr/>
        <a:lstStyle/>
        <a:p>
          <a:endParaRPr lang="es-ES"/>
        </a:p>
      </dgm:t>
    </dgm:pt>
    <dgm:pt modelId="{6BDE1349-95F7-42DD-A888-801B01999D2A}" type="sibTrans" cxnId="{C7E9FC3B-6A84-4212-8B9D-E50E66BD202E}">
      <dgm:prSet/>
      <dgm:spPr/>
      <dgm:t>
        <a:bodyPr/>
        <a:lstStyle/>
        <a:p>
          <a:endParaRPr lang="es-ES"/>
        </a:p>
      </dgm:t>
    </dgm:pt>
    <dgm:pt modelId="{FF6EDA74-7EDC-40B3-B0CC-25F3E76A52A8}">
      <dgm:prSet/>
      <dgm:spPr/>
      <dgm:t>
        <a:bodyPr/>
        <a:lstStyle/>
        <a:p>
          <a:pPr rtl="0"/>
          <a:r>
            <a:rPr lang="es-ES"/>
            <a:t>Crear valor para los clientes </a:t>
          </a:r>
        </a:p>
      </dgm:t>
    </dgm:pt>
    <dgm:pt modelId="{04D953DA-0085-4B02-925D-7A28D678E26E}" type="parTrans" cxnId="{BA1B8617-1821-47D8-89D0-82C1101476A6}">
      <dgm:prSet/>
      <dgm:spPr/>
      <dgm:t>
        <a:bodyPr/>
        <a:lstStyle/>
        <a:p>
          <a:endParaRPr lang="es-ES"/>
        </a:p>
      </dgm:t>
    </dgm:pt>
    <dgm:pt modelId="{BDFE8931-BBAF-4FEF-8C95-03764952373A}" type="sibTrans" cxnId="{BA1B8617-1821-47D8-89D0-82C1101476A6}">
      <dgm:prSet/>
      <dgm:spPr/>
      <dgm:t>
        <a:bodyPr/>
        <a:lstStyle/>
        <a:p>
          <a:endParaRPr lang="es-ES"/>
        </a:p>
      </dgm:t>
    </dgm:pt>
    <dgm:pt modelId="{A97E21A8-4DFC-4726-B958-53D5C3D1C8A9}">
      <dgm:prSet/>
      <dgm:spPr/>
      <dgm:t>
        <a:bodyPr/>
        <a:lstStyle/>
        <a:p>
          <a:pPr rtl="0"/>
          <a:r>
            <a:rPr lang="es-ES"/>
            <a:t>Administrar las relaciones con ellos de manera eficaz, para generar clientes leales en el corto en el mediano y en el largo plazo </a:t>
          </a:r>
        </a:p>
      </dgm:t>
    </dgm:pt>
    <dgm:pt modelId="{7500C47C-13C4-4692-BF85-1BC4E6CFAC18}" type="parTrans" cxnId="{1145ECAD-278E-46EE-9BCE-CB5AC8CCA7E4}">
      <dgm:prSet/>
      <dgm:spPr/>
      <dgm:t>
        <a:bodyPr/>
        <a:lstStyle/>
        <a:p>
          <a:endParaRPr lang="es-ES"/>
        </a:p>
      </dgm:t>
    </dgm:pt>
    <dgm:pt modelId="{3678B7F7-8C88-42CE-A372-EC359FC0D3CE}" type="sibTrans" cxnId="{1145ECAD-278E-46EE-9BCE-CB5AC8CCA7E4}">
      <dgm:prSet/>
      <dgm:spPr/>
      <dgm:t>
        <a:bodyPr/>
        <a:lstStyle/>
        <a:p>
          <a:endParaRPr lang="es-ES"/>
        </a:p>
      </dgm:t>
    </dgm:pt>
    <dgm:pt modelId="{E4B91087-FB19-48AD-A666-E9B1428973FB}">
      <dgm:prSet/>
      <dgm:spPr/>
      <dgm:t>
        <a:bodyPr/>
        <a:lstStyle/>
        <a:p>
          <a:pPr rtl="0"/>
          <a:r>
            <a:rPr lang="es-ES"/>
            <a:t>La Marca</a:t>
          </a:r>
        </a:p>
      </dgm:t>
    </dgm:pt>
    <dgm:pt modelId="{8E3F80F3-1649-4C6F-AD54-998738457450}" type="parTrans" cxnId="{0B669428-FCDB-4C72-BF8E-545DE5F9C450}">
      <dgm:prSet/>
      <dgm:spPr/>
      <dgm:t>
        <a:bodyPr/>
        <a:lstStyle/>
        <a:p>
          <a:endParaRPr lang="es-ES"/>
        </a:p>
      </dgm:t>
    </dgm:pt>
    <dgm:pt modelId="{9CEE5411-6FFB-4D8A-8042-61EC35B86AF7}" type="sibTrans" cxnId="{0B669428-FCDB-4C72-BF8E-545DE5F9C450}">
      <dgm:prSet/>
      <dgm:spPr/>
      <dgm:t>
        <a:bodyPr/>
        <a:lstStyle/>
        <a:p>
          <a:endParaRPr lang="es-ES"/>
        </a:p>
      </dgm:t>
    </dgm:pt>
    <dgm:pt modelId="{E2E99DAC-349B-4B1D-998C-E26E5ED93E9B}">
      <dgm:prSet/>
      <dgm:spPr/>
      <dgm:t>
        <a:bodyPr/>
        <a:lstStyle/>
        <a:p>
          <a:pPr rtl="0"/>
          <a:r>
            <a:rPr lang="es-ES"/>
            <a:t>Construir y administrar marcas poderosas</a:t>
          </a:r>
        </a:p>
      </dgm:t>
    </dgm:pt>
    <dgm:pt modelId="{AD643E9C-215D-4C8A-867F-460498F509E1}" type="parTrans" cxnId="{E4A943B3-0CDA-4B82-ABD0-544876EF169B}">
      <dgm:prSet/>
      <dgm:spPr/>
      <dgm:t>
        <a:bodyPr/>
        <a:lstStyle/>
        <a:p>
          <a:endParaRPr lang="es-ES"/>
        </a:p>
      </dgm:t>
    </dgm:pt>
    <dgm:pt modelId="{94F7CE29-5BCA-417D-8FA5-400E31747173}" type="sibTrans" cxnId="{E4A943B3-0CDA-4B82-ABD0-544876EF169B}">
      <dgm:prSet/>
      <dgm:spPr/>
      <dgm:t>
        <a:bodyPr/>
        <a:lstStyle/>
        <a:p>
          <a:endParaRPr lang="es-ES"/>
        </a:p>
      </dgm:t>
    </dgm:pt>
    <dgm:pt modelId="{DE93436D-98DD-4892-A4AF-2A26A56B56A2}">
      <dgm:prSet/>
      <dgm:spPr/>
      <dgm:t>
        <a:bodyPr/>
        <a:lstStyle/>
        <a:p>
          <a:pPr rtl="0"/>
          <a:r>
            <a:rPr lang="es-ES"/>
            <a:t>La rentabilidad</a:t>
          </a:r>
        </a:p>
      </dgm:t>
    </dgm:pt>
    <dgm:pt modelId="{6B3ECDA6-469E-4BB3-8F3B-94136614B66B}" type="parTrans" cxnId="{8AEF8AA2-5755-4B09-90AF-84374C5FEDD7}">
      <dgm:prSet/>
      <dgm:spPr/>
      <dgm:t>
        <a:bodyPr/>
        <a:lstStyle/>
        <a:p>
          <a:endParaRPr lang="es-ES"/>
        </a:p>
      </dgm:t>
    </dgm:pt>
    <dgm:pt modelId="{DA077538-17AC-4FBF-8837-0962A5CBEF6E}" type="sibTrans" cxnId="{8AEF8AA2-5755-4B09-90AF-84374C5FEDD7}">
      <dgm:prSet/>
      <dgm:spPr/>
      <dgm:t>
        <a:bodyPr/>
        <a:lstStyle/>
        <a:p>
          <a:endParaRPr lang="es-ES"/>
        </a:p>
      </dgm:t>
    </dgm:pt>
    <dgm:pt modelId="{D483E585-6443-4490-9A13-0E09CA774A78}">
      <dgm:prSet/>
      <dgm:spPr/>
      <dgm:t>
        <a:bodyPr/>
        <a:lstStyle/>
        <a:p>
          <a:pPr rtl="0"/>
          <a:r>
            <a:rPr lang="es-ES"/>
            <a:t>Medir y administrar el retorno de la inversión en marketing </a:t>
          </a:r>
        </a:p>
      </dgm:t>
    </dgm:pt>
    <dgm:pt modelId="{B9C3C320-26C2-4F12-A270-ACFB2E845FB4}" type="parTrans" cxnId="{5529205D-737F-4B64-A2C6-69B6E3846BB2}">
      <dgm:prSet/>
      <dgm:spPr/>
      <dgm:t>
        <a:bodyPr/>
        <a:lstStyle/>
        <a:p>
          <a:endParaRPr lang="es-ES"/>
        </a:p>
      </dgm:t>
    </dgm:pt>
    <dgm:pt modelId="{7E2FA6DF-AA43-4BD1-B239-BF7D18C20CF4}" type="sibTrans" cxnId="{5529205D-737F-4B64-A2C6-69B6E3846BB2}">
      <dgm:prSet/>
      <dgm:spPr/>
      <dgm:t>
        <a:bodyPr/>
        <a:lstStyle/>
        <a:p>
          <a:endParaRPr lang="es-ES"/>
        </a:p>
      </dgm:t>
    </dgm:pt>
    <dgm:pt modelId="{947DF450-EDBC-484D-9202-CB35AC0464AA}">
      <dgm:prSet/>
      <dgm:spPr/>
      <dgm:t>
        <a:bodyPr/>
        <a:lstStyle/>
        <a:p>
          <a:pPr rtl="0"/>
          <a:r>
            <a:rPr lang="es-ES"/>
            <a:t>Las nuevas tecnologías</a:t>
          </a:r>
        </a:p>
      </dgm:t>
    </dgm:pt>
    <dgm:pt modelId="{B6D48574-9A3E-4C11-AE29-B7A6025A35A4}" type="parTrans" cxnId="{BC2CB1C5-9841-4BAD-9864-A6E9B70E687D}">
      <dgm:prSet/>
      <dgm:spPr/>
      <dgm:t>
        <a:bodyPr/>
        <a:lstStyle/>
        <a:p>
          <a:endParaRPr lang="es-ES"/>
        </a:p>
      </dgm:t>
    </dgm:pt>
    <dgm:pt modelId="{657D4F99-200C-422D-BC79-CE4D40F8A553}" type="sibTrans" cxnId="{BC2CB1C5-9841-4BAD-9864-A6E9B70E687D}">
      <dgm:prSet/>
      <dgm:spPr/>
      <dgm:t>
        <a:bodyPr/>
        <a:lstStyle/>
        <a:p>
          <a:endParaRPr lang="es-ES"/>
        </a:p>
      </dgm:t>
    </dgm:pt>
    <dgm:pt modelId="{A69959B0-824A-4BC9-A512-51D6C4CF6060}">
      <dgm:prSet/>
      <dgm:spPr/>
      <dgm:t>
        <a:bodyPr/>
        <a:lstStyle/>
        <a:p>
          <a:pPr rtl="0"/>
          <a:r>
            <a:rPr lang="es-ES"/>
            <a:t>Aprovechar las nuevas tecnologías de marketing en la era digital</a:t>
          </a:r>
        </a:p>
      </dgm:t>
    </dgm:pt>
    <dgm:pt modelId="{5287B510-5AF4-4B2F-AD63-74DCFDA6A446}" type="parTrans" cxnId="{A3D00040-BC0E-463A-851D-72854C6951F7}">
      <dgm:prSet/>
      <dgm:spPr/>
      <dgm:t>
        <a:bodyPr/>
        <a:lstStyle/>
        <a:p>
          <a:endParaRPr lang="es-ES"/>
        </a:p>
      </dgm:t>
    </dgm:pt>
    <dgm:pt modelId="{0B3BE057-189A-4CC6-B7F2-51242EDF3534}" type="sibTrans" cxnId="{A3D00040-BC0E-463A-851D-72854C6951F7}">
      <dgm:prSet/>
      <dgm:spPr/>
      <dgm:t>
        <a:bodyPr/>
        <a:lstStyle/>
        <a:p>
          <a:endParaRPr lang="es-ES"/>
        </a:p>
      </dgm:t>
    </dgm:pt>
    <dgm:pt modelId="{43687DAA-2035-4DCA-B945-72878C190DBF}">
      <dgm:prSet/>
      <dgm:spPr/>
      <dgm:t>
        <a:bodyPr/>
        <a:lstStyle/>
        <a:p>
          <a:pPr rtl="0"/>
          <a:r>
            <a:rPr lang="es-ES"/>
            <a:t>Valor Social </a:t>
          </a:r>
        </a:p>
      </dgm:t>
    </dgm:pt>
    <dgm:pt modelId="{437970B6-663D-44AE-ABD8-3EC80875592C}" type="parTrans" cxnId="{8F8EFC93-03E4-4DFC-A823-2E39D9B2E36B}">
      <dgm:prSet/>
      <dgm:spPr/>
      <dgm:t>
        <a:bodyPr/>
        <a:lstStyle/>
        <a:p>
          <a:endParaRPr lang="es-ES"/>
        </a:p>
      </dgm:t>
    </dgm:pt>
    <dgm:pt modelId="{80071324-10A9-49CE-9425-3C456557A95E}" type="sibTrans" cxnId="{8F8EFC93-03E4-4DFC-A823-2E39D9B2E36B}">
      <dgm:prSet/>
      <dgm:spPr/>
      <dgm:t>
        <a:bodyPr/>
        <a:lstStyle/>
        <a:p>
          <a:endParaRPr lang="es-ES"/>
        </a:p>
      </dgm:t>
    </dgm:pt>
    <dgm:pt modelId="{45452DCD-9DB1-48F8-BF33-242271F98E95}">
      <dgm:prSet/>
      <dgm:spPr/>
      <dgm:t>
        <a:bodyPr/>
        <a:lstStyle/>
        <a:p>
          <a:pPr rtl="0"/>
          <a:r>
            <a:rPr lang="es-ES"/>
            <a:t>Responsabilidad social del marketing en el mundo </a:t>
          </a:r>
        </a:p>
      </dgm:t>
    </dgm:pt>
    <dgm:pt modelId="{15040AEC-CCB5-442E-9481-CDBC2D55C6E9}" type="parTrans" cxnId="{264B1607-692E-4AA5-BF58-292EE449A159}">
      <dgm:prSet/>
      <dgm:spPr/>
      <dgm:t>
        <a:bodyPr/>
        <a:lstStyle/>
        <a:p>
          <a:endParaRPr lang="es-ES"/>
        </a:p>
      </dgm:t>
    </dgm:pt>
    <dgm:pt modelId="{4C18D51A-24B4-4DD8-AA9C-351E99BD765B}" type="sibTrans" cxnId="{264B1607-692E-4AA5-BF58-292EE449A159}">
      <dgm:prSet/>
      <dgm:spPr/>
      <dgm:t>
        <a:bodyPr/>
        <a:lstStyle/>
        <a:p>
          <a:endParaRPr lang="es-ES"/>
        </a:p>
      </dgm:t>
    </dgm:pt>
    <dgm:pt modelId="{105E3F82-01DC-4365-97B8-EA5BF73C6559}" type="pres">
      <dgm:prSet presAssocID="{CB656BEB-F792-4C48-99AA-3473E6A02FF8}" presName="Name0" presStyleCnt="0">
        <dgm:presLayoutVars>
          <dgm:dir/>
          <dgm:animLvl val="lvl"/>
          <dgm:resizeHandles val="exact"/>
        </dgm:presLayoutVars>
      </dgm:prSet>
      <dgm:spPr/>
    </dgm:pt>
    <dgm:pt modelId="{2DB47984-FD93-4D01-B954-69938418C487}" type="pres">
      <dgm:prSet presAssocID="{2C354BD8-915E-437B-BC46-3052D9CBC2F1}" presName="composite" presStyleCnt="0"/>
      <dgm:spPr/>
    </dgm:pt>
    <dgm:pt modelId="{09F4D3CF-6735-4E3A-B17D-059C34E98DE4}" type="pres">
      <dgm:prSet presAssocID="{2C354BD8-915E-437B-BC46-3052D9CBC2F1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A767DFC9-DA73-4BCF-B25C-45B2BFD4AE11}" type="pres">
      <dgm:prSet presAssocID="{2C354BD8-915E-437B-BC46-3052D9CBC2F1}" presName="desTx" presStyleLbl="alignAccFollowNode1" presStyleIdx="0" presStyleCnt="5">
        <dgm:presLayoutVars>
          <dgm:bulletEnabled val="1"/>
        </dgm:presLayoutVars>
      </dgm:prSet>
      <dgm:spPr/>
    </dgm:pt>
    <dgm:pt modelId="{1A9D0EC9-E0B0-4154-A017-5508D99B6600}" type="pres">
      <dgm:prSet presAssocID="{6BDE1349-95F7-42DD-A888-801B01999D2A}" presName="space" presStyleCnt="0"/>
      <dgm:spPr/>
    </dgm:pt>
    <dgm:pt modelId="{F72E1528-0843-4310-945E-411AB77F5857}" type="pres">
      <dgm:prSet presAssocID="{E4B91087-FB19-48AD-A666-E9B1428973FB}" presName="composite" presStyleCnt="0"/>
      <dgm:spPr/>
    </dgm:pt>
    <dgm:pt modelId="{62748089-AA3F-4DB4-8B0F-F57BD3BB24E3}" type="pres">
      <dgm:prSet presAssocID="{E4B91087-FB19-48AD-A666-E9B1428973FB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C74A2C97-FABC-4DE5-8E75-0D3CD206A5EC}" type="pres">
      <dgm:prSet presAssocID="{E4B91087-FB19-48AD-A666-E9B1428973FB}" presName="desTx" presStyleLbl="alignAccFollowNode1" presStyleIdx="1" presStyleCnt="5">
        <dgm:presLayoutVars>
          <dgm:bulletEnabled val="1"/>
        </dgm:presLayoutVars>
      </dgm:prSet>
      <dgm:spPr/>
    </dgm:pt>
    <dgm:pt modelId="{A1BEC037-114F-4171-A4D3-C7903D287110}" type="pres">
      <dgm:prSet presAssocID="{9CEE5411-6FFB-4D8A-8042-61EC35B86AF7}" presName="space" presStyleCnt="0"/>
      <dgm:spPr/>
    </dgm:pt>
    <dgm:pt modelId="{59E72F7A-2558-4CB4-B149-65A6CBEE2AFD}" type="pres">
      <dgm:prSet presAssocID="{DE93436D-98DD-4892-A4AF-2A26A56B56A2}" presName="composite" presStyleCnt="0"/>
      <dgm:spPr/>
    </dgm:pt>
    <dgm:pt modelId="{7193AEA5-0CD2-44A4-A3C2-BE0F12BA4D44}" type="pres">
      <dgm:prSet presAssocID="{DE93436D-98DD-4892-A4AF-2A26A56B56A2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2A0AE674-4916-421C-B014-86FAD1BADA57}" type="pres">
      <dgm:prSet presAssocID="{DE93436D-98DD-4892-A4AF-2A26A56B56A2}" presName="desTx" presStyleLbl="alignAccFollowNode1" presStyleIdx="2" presStyleCnt="5">
        <dgm:presLayoutVars>
          <dgm:bulletEnabled val="1"/>
        </dgm:presLayoutVars>
      </dgm:prSet>
      <dgm:spPr/>
    </dgm:pt>
    <dgm:pt modelId="{8A34FB04-F8B8-4B18-8B4F-198AE3A11633}" type="pres">
      <dgm:prSet presAssocID="{DA077538-17AC-4FBF-8837-0962A5CBEF6E}" presName="space" presStyleCnt="0"/>
      <dgm:spPr/>
    </dgm:pt>
    <dgm:pt modelId="{52255DD5-F039-448E-A716-DBD76C380C52}" type="pres">
      <dgm:prSet presAssocID="{947DF450-EDBC-484D-9202-CB35AC0464AA}" presName="composite" presStyleCnt="0"/>
      <dgm:spPr/>
    </dgm:pt>
    <dgm:pt modelId="{72A00EE9-B634-4086-82EE-6E49A16E8949}" type="pres">
      <dgm:prSet presAssocID="{947DF450-EDBC-484D-9202-CB35AC0464AA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45DACE45-C9DA-437F-BC00-119D37576F43}" type="pres">
      <dgm:prSet presAssocID="{947DF450-EDBC-484D-9202-CB35AC0464AA}" presName="desTx" presStyleLbl="alignAccFollowNode1" presStyleIdx="3" presStyleCnt="5">
        <dgm:presLayoutVars>
          <dgm:bulletEnabled val="1"/>
        </dgm:presLayoutVars>
      </dgm:prSet>
      <dgm:spPr/>
    </dgm:pt>
    <dgm:pt modelId="{5B452A7A-86A9-4F0C-8B99-F1DAEBAE5565}" type="pres">
      <dgm:prSet presAssocID="{657D4F99-200C-422D-BC79-CE4D40F8A553}" presName="space" presStyleCnt="0"/>
      <dgm:spPr/>
    </dgm:pt>
    <dgm:pt modelId="{7E8E2047-9667-4D83-94D7-238B3ADF51E0}" type="pres">
      <dgm:prSet presAssocID="{43687DAA-2035-4DCA-B945-72878C190DBF}" presName="composite" presStyleCnt="0"/>
      <dgm:spPr/>
    </dgm:pt>
    <dgm:pt modelId="{32BDB636-D500-4A51-8B0D-AEBA37C4C970}" type="pres">
      <dgm:prSet presAssocID="{43687DAA-2035-4DCA-B945-72878C190DBF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4FFEC4FF-8785-4580-8EB5-64468E999F37}" type="pres">
      <dgm:prSet presAssocID="{43687DAA-2035-4DCA-B945-72878C190DBF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264B1607-692E-4AA5-BF58-292EE449A159}" srcId="{43687DAA-2035-4DCA-B945-72878C190DBF}" destId="{45452DCD-9DB1-48F8-BF33-242271F98E95}" srcOrd="0" destOrd="0" parTransId="{15040AEC-CCB5-442E-9481-CDBC2D55C6E9}" sibTransId="{4C18D51A-24B4-4DD8-AA9C-351E99BD765B}"/>
    <dgm:cxn modelId="{ED815A15-36AD-46DB-8EC9-EB855A7DB298}" type="presOf" srcId="{FF6EDA74-7EDC-40B3-B0CC-25F3E76A52A8}" destId="{A767DFC9-DA73-4BCF-B25C-45B2BFD4AE11}" srcOrd="0" destOrd="0" presId="urn:microsoft.com/office/officeart/2005/8/layout/hList1"/>
    <dgm:cxn modelId="{BA1B8617-1821-47D8-89D0-82C1101476A6}" srcId="{2C354BD8-915E-437B-BC46-3052D9CBC2F1}" destId="{FF6EDA74-7EDC-40B3-B0CC-25F3E76A52A8}" srcOrd="0" destOrd="0" parTransId="{04D953DA-0085-4B02-925D-7A28D678E26E}" sibTransId="{BDFE8931-BBAF-4FEF-8C95-03764952373A}"/>
    <dgm:cxn modelId="{2D0C261F-FBE1-4E43-8BDB-7AB23C2EEE49}" type="presOf" srcId="{A69959B0-824A-4BC9-A512-51D6C4CF6060}" destId="{45DACE45-C9DA-437F-BC00-119D37576F43}" srcOrd="0" destOrd="0" presId="urn:microsoft.com/office/officeart/2005/8/layout/hList1"/>
    <dgm:cxn modelId="{7D6CCB21-341C-4701-9760-36368C25F302}" type="presOf" srcId="{45452DCD-9DB1-48F8-BF33-242271F98E95}" destId="{4FFEC4FF-8785-4580-8EB5-64468E999F37}" srcOrd="0" destOrd="0" presId="urn:microsoft.com/office/officeart/2005/8/layout/hList1"/>
    <dgm:cxn modelId="{0B669428-FCDB-4C72-BF8E-545DE5F9C450}" srcId="{CB656BEB-F792-4C48-99AA-3473E6A02FF8}" destId="{E4B91087-FB19-48AD-A666-E9B1428973FB}" srcOrd="1" destOrd="0" parTransId="{8E3F80F3-1649-4C6F-AD54-998738457450}" sibTransId="{9CEE5411-6FFB-4D8A-8042-61EC35B86AF7}"/>
    <dgm:cxn modelId="{C7E9FC3B-6A84-4212-8B9D-E50E66BD202E}" srcId="{CB656BEB-F792-4C48-99AA-3473E6A02FF8}" destId="{2C354BD8-915E-437B-BC46-3052D9CBC2F1}" srcOrd="0" destOrd="0" parTransId="{4FCD2531-AA43-4A22-BDBE-9343696E9D3D}" sibTransId="{6BDE1349-95F7-42DD-A888-801B01999D2A}"/>
    <dgm:cxn modelId="{A3D00040-BC0E-463A-851D-72854C6951F7}" srcId="{947DF450-EDBC-484D-9202-CB35AC0464AA}" destId="{A69959B0-824A-4BC9-A512-51D6C4CF6060}" srcOrd="0" destOrd="0" parTransId="{5287B510-5AF4-4B2F-AD63-74DCFDA6A446}" sibTransId="{0B3BE057-189A-4CC6-B7F2-51242EDF3534}"/>
    <dgm:cxn modelId="{F82D6D40-35F6-41DB-BBA3-09E7B64E40DA}" type="presOf" srcId="{CB656BEB-F792-4C48-99AA-3473E6A02FF8}" destId="{105E3F82-01DC-4365-97B8-EA5BF73C6559}" srcOrd="0" destOrd="0" presId="urn:microsoft.com/office/officeart/2005/8/layout/hList1"/>
    <dgm:cxn modelId="{F8FD4C4B-B5BE-441F-8EB6-7F4B8EED4D07}" type="presOf" srcId="{E4B91087-FB19-48AD-A666-E9B1428973FB}" destId="{62748089-AA3F-4DB4-8B0F-F57BD3BB24E3}" srcOrd="0" destOrd="0" presId="urn:microsoft.com/office/officeart/2005/8/layout/hList1"/>
    <dgm:cxn modelId="{707EBE55-2F0F-484D-8B6D-65DCE349D74B}" type="presOf" srcId="{43687DAA-2035-4DCA-B945-72878C190DBF}" destId="{32BDB636-D500-4A51-8B0D-AEBA37C4C970}" srcOrd="0" destOrd="0" presId="urn:microsoft.com/office/officeart/2005/8/layout/hList1"/>
    <dgm:cxn modelId="{19A92F58-074B-4E69-A671-16FBD1C2AD4E}" type="presOf" srcId="{DE93436D-98DD-4892-A4AF-2A26A56B56A2}" destId="{7193AEA5-0CD2-44A4-A3C2-BE0F12BA4D44}" srcOrd="0" destOrd="0" presId="urn:microsoft.com/office/officeart/2005/8/layout/hList1"/>
    <dgm:cxn modelId="{5529205D-737F-4B64-A2C6-69B6E3846BB2}" srcId="{DE93436D-98DD-4892-A4AF-2A26A56B56A2}" destId="{D483E585-6443-4490-9A13-0E09CA774A78}" srcOrd="0" destOrd="0" parTransId="{B9C3C320-26C2-4F12-A270-ACFB2E845FB4}" sibTransId="{7E2FA6DF-AA43-4BD1-B239-BF7D18C20CF4}"/>
    <dgm:cxn modelId="{522C1F88-65A4-44C3-B03E-A688655319E2}" type="presOf" srcId="{947DF450-EDBC-484D-9202-CB35AC0464AA}" destId="{72A00EE9-B634-4086-82EE-6E49A16E8949}" srcOrd="0" destOrd="0" presId="urn:microsoft.com/office/officeart/2005/8/layout/hList1"/>
    <dgm:cxn modelId="{8F8EFC93-03E4-4DFC-A823-2E39D9B2E36B}" srcId="{CB656BEB-F792-4C48-99AA-3473E6A02FF8}" destId="{43687DAA-2035-4DCA-B945-72878C190DBF}" srcOrd="4" destOrd="0" parTransId="{437970B6-663D-44AE-ABD8-3EC80875592C}" sibTransId="{80071324-10A9-49CE-9425-3C456557A95E}"/>
    <dgm:cxn modelId="{96622694-B9E1-45DB-AB0C-4DE68F56FA00}" type="presOf" srcId="{E2E99DAC-349B-4B1D-998C-E26E5ED93E9B}" destId="{C74A2C97-FABC-4DE5-8E75-0D3CD206A5EC}" srcOrd="0" destOrd="0" presId="urn:microsoft.com/office/officeart/2005/8/layout/hList1"/>
    <dgm:cxn modelId="{8AEF8AA2-5755-4B09-90AF-84374C5FEDD7}" srcId="{CB656BEB-F792-4C48-99AA-3473E6A02FF8}" destId="{DE93436D-98DD-4892-A4AF-2A26A56B56A2}" srcOrd="2" destOrd="0" parTransId="{6B3ECDA6-469E-4BB3-8F3B-94136614B66B}" sibTransId="{DA077538-17AC-4FBF-8837-0962A5CBEF6E}"/>
    <dgm:cxn modelId="{1145ECAD-278E-46EE-9BCE-CB5AC8CCA7E4}" srcId="{2C354BD8-915E-437B-BC46-3052D9CBC2F1}" destId="{A97E21A8-4DFC-4726-B958-53D5C3D1C8A9}" srcOrd="1" destOrd="0" parTransId="{7500C47C-13C4-4692-BF85-1BC4E6CFAC18}" sibTransId="{3678B7F7-8C88-42CE-A372-EC359FC0D3CE}"/>
    <dgm:cxn modelId="{E4A943B3-0CDA-4B82-ABD0-544876EF169B}" srcId="{E4B91087-FB19-48AD-A666-E9B1428973FB}" destId="{E2E99DAC-349B-4B1D-998C-E26E5ED93E9B}" srcOrd="0" destOrd="0" parTransId="{AD643E9C-215D-4C8A-867F-460498F509E1}" sibTransId="{94F7CE29-5BCA-417D-8FA5-400E31747173}"/>
    <dgm:cxn modelId="{BC2CB1C5-9841-4BAD-9864-A6E9B70E687D}" srcId="{CB656BEB-F792-4C48-99AA-3473E6A02FF8}" destId="{947DF450-EDBC-484D-9202-CB35AC0464AA}" srcOrd="3" destOrd="0" parTransId="{B6D48574-9A3E-4C11-AE29-B7A6025A35A4}" sibTransId="{657D4F99-200C-422D-BC79-CE4D40F8A553}"/>
    <dgm:cxn modelId="{D8BF54EA-0045-4AA5-BE1F-0515522FABBD}" type="presOf" srcId="{2C354BD8-915E-437B-BC46-3052D9CBC2F1}" destId="{09F4D3CF-6735-4E3A-B17D-059C34E98DE4}" srcOrd="0" destOrd="0" presId="urn:microsoft.com/office/officeart/2005/8/layout/hList1"/>
    <dgm:cxn modelId="{309437ED-8CCC-40BD-BE02-788D02AE3883}" type="presOf" srcId="{D483E585-6443-4490-9A13-0E09CA774A78}" destId="{2A0AE674-4916-421C-B014-86FAD1BADA57}" srcOrd="0" destOrd="0" presId="urn:microsoft.com/office/officeart/2005/8/layout/hList1"/>
    <dgm:cxn modelId="{07ED46EF-D54C-48A2-AA9C-FB01306738EF}" type="presOf" srcId="{A97E21A8-4DFC-4726-B958-53D5C3D1C8A9}" destId="{A767DFC9-DA73-4BCF-B25C-45B2BFD4AE11}" srcOrd="0" destOrd="1" presId="urn:microsoft.com/office/officeart/2005/8/layout/hList1"/>
    <dgm:cxn modelId="{CA45C6D0-BE47-4DE2-9161-0083E0D6C0FB}" type="presParOf" srcId="{105E3F82-01DC-4365-97B8-EA5BF73C6559}" destId="{2DB47984-FD93-4D01-B954-69938418C487}" srcOrd="0" destOrd="0" presId="urn:microsoft.com/office/officeart/2005/8/layout/hList1"/>
    <dgm:cxn modelId="{2397CA71-A6C5-4E39-BA36-B9B049AE49F8}" type="presParOf" srcId="{2DB47984-FD93-4D01-B954-69938418C487}" destId="{09F4D3CF-6735-4E3A-B17D-059C34E98DE4}" srcOrd="0" destOrd="0" presId="urn:microsoft.com/office/officeart/2005/8/layout/hList1"/>
    <dgm:cxn modelId="{A7CEECE1-2FD4-40E3-9B6C-B6164909DEF5}" type="presParOf" srcId="{2DB47984-FD93-4D01-B954-69938418C487}" destId="{A767DFC9-DA73-4BCF-B25C-45B2BFD4AE11}" srcOrd="1" destOrd="0" presId="urn:microsoft.com/office/officeart/2005/8/layout/hList1"/>
    <dgm:cxn modelId="{C9F2F47D-3897-4FA5-A5B6-F0E73640946A}" type="presParOf" srcId="{105E3F82-01DC-4365-97B8-EA5BF73C6559}" destId="{1A9D0EC9-E0B0-4154-A017-5508D99B6600}" srcOrd="1" destOrd="0" presId="urn:microsoft.com/office/officeart/2005/8/layout/hList1"/>
    <dgm:cxn modelId="{8E15702D-BE31-4C7C-97A5-2D65B44AEB4A}" type="presParOf" srcId="{105E3F82-01DC-4365-97B8-EA5BF73C6559}" destId="{F72E1528-0843-4310-945E-411AB77F5857}" srcOrd="2" destOrd="0" presId="urn:microsoft.com/office/officeart/2005/8/layout/hList1"/>
    <dgm:cxn modelId="{4CC6CDB2-9BD2-4862-B73B-0F5E21AE824B}" type="presParOf" srcId="{F72E1528-0843-4310-945E-411AB77F5857}" destId="{62748089-AA3F-4DB4-8B0F-F57BD3BB24E3}" srcOrd="0" destOrd="0" presId="urn:microsoft.com/office/officeart/2005/8/layout/hList1"/>
    <dgm:cxn modelId="{51C28A7E-AAB6-4954-8332-D86CD630314E}" type="presParOf" srcId="{F72E1528-0843-4310-945E-411AB77F5857}" destId="{C74A2C97-FABC-4DE5-8E75-0D3CD206A5EC}" srcOrd="1" destOrd="0" presId="urn:microsoft.com/office/officeart/2005/8/layout/hList1"/>
    <dgm:cxn modelId="{A4368D66-6661-43E8-A514-B9A40A022DBB}" type="presParOf" srcId="{105E3F82-01DC-4365-97B8-EA5BF73C6559}" destId="{A1BEC037-114F-4171-A4D3-C7903D287110}" srcOrd="3" destOrd="0" presId="urn:microsoft.com/office/officeart/2005/8/layout/hList1"/>
    <dgm:cxn modelId="{58086194-32AE-47A7-AF81-844718C1AB8E}" type="presParOf" srcId="{105E3F82-01DC-4365-97B8-EA5BF73C6559}" destId="{59E72F7A-2558-4CB4-B149-65A6CBEE2AFD}" srcOrd="4" destOrd="0" presId="urn:microsoft.com/office/officeart/2005/8/layout/hList1"/>
    <dgm:cxn modelId="{C8D48778-7BD1-401F-B9F6-1C1239950D8C}" type="presParOf" srcId="{59E72F7A-2558-4CB4-B149-65A6CBEE2AFD}" destId="{7193AEA5-0CD2-44A4-A3C2-BE0F12BA4D44}" srcOrd="0" destOrd="0" presId="urn:microsoft.com/office/officeart/2005/8/layout/hList1"/>
    <dgm:cxn modelId="{91A609DE-5373-48A7-B1EE-E565E40494B1}" type="presParOf" srcId="{59E72F7A-2558-4CB4-B149-65A6CBEE2AFD}" destId="{2A0AE674-4916-421C-B014-86FAD1BADA57}" srcOrd="1" destOrd="0" presId="urn:microsoft.com/office/officeart/2005/8/layout/hList1"/>
    <dgm:cxn modelId="{B151356D-0DA3-4446-ABC4-A30969C73C7B}" type="presParOf" srcId="{105E3F82-01DC-4365-97B8-EA5BF73C6559}" destId="{8A34FB04-F8B8-4B18-8B4F-198AE3A11633}" srcOrd="5" destOrd="0" presId="urn:microsoft.com/office/officeart/2005/8/layout/hList1"/>
    <dgm:cxn modelId="{EF7E4327-4185-4A6F-92B2-D6E487243736}" type="presParOf" srcId="{105E3F82-01DC-4365-97B8-EA5BF73C6559}" destId="{52255DD5-F039-448E-A716-DBD76C380C52}" srcOrd="6" destOrd="0" presId="urn:microsoft.com/office/officeart/2005/8/layout/hList1"/>
    <dgm:cxn modelId="{F37837BD-134B-4E41-94EF-2E7D9F2D14D2}" type="presParOf" srcId="{52255DD5-F039-448E-A716-DBD76C380C52}" destId="{72A00EE9-B634-4086-82EE-6E49A16E8949}" srcOrd="0" destOrd="0" presId="urn:microsoft.com/office/officeart/2005/8/layout/hList1"/>
    <dgm:cxn modelId="{48745F70-71CF-49D0-9EE0-5696F0EE3F1A}" type="presParOf" srcId="{52255DD5-F039-448E-A716-DBD76C380C52}" destId="{45DACE45-C9DA-437F-BC00-119D37576F43}" srcOrd="1" destOrd="0" presId="urn:microsoft.com/office/officeart/2005/8/layout/hList1"/>
    <dgm:cxn modelId="{8DD6DA19-4CB9-4A18-AC29-0D4264921A8E}" type="presParOf" srcId="{105E3F82-01DC-4365-97B8-EA5BF73C6559}" destId="{5B452A7A-86A9-4F0C-8B99-F1DAEBAE5565}" srcOrd="7" destOrd="0" presId="urn:microsoft.com/office/officeart/2005/8/layout/hList1"/>
    <dgm:cxn modelId="{75089701-A998-46D0-BD48-F20099EA5521}" type="presParOf" srcId="{105E3F82-01DC-4365-97B8-EA5BF73C6559}" destId="{7E8E2047-9667-4D83-94D7-238B3ADF51E0}" srcOrd="8" destOrd="0" presId="urn:microsoft.com/office/officeart/2005/8/layout/hList1"/>
    <dgm:cxn modelId="{DDE7AE5B-BCA2-4F75-B97D-0A57D90307E2}" type="presParOf" srcId="{7E8E2047-9667-4D83-94D7-238B3ADF51E0}" destId="{32BDB636-D500-4A51-8B0D-AEBA37C4C970}" srcOrd="0" destOrd="0" presId="urn:microsoft.com/office/officeart/2005/8/layout/hList1"/>
    <dgm:cxn modelId="{9F5CD013-8CD3-465D-931F-190B4F183A9A}" type="presParOf" srcId="{7E8E2047-9667-4D83-94D7-238B3ADF51E0}" destId="{4FFEC4FF-8785-4580-8EB5-64468E999F3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1C43D-AE62-4D0D-8CE3-06260E434B63}">
      <dsp:nvSpPr>
        <dsp:cNvPr id="0" name=""/>
        <dsp:cNvSpPr/>
      </dsp:nvSpPr>
      <dsp:spPr>
        <a:xfrm>
          <a:off x="9242" y="228759"/>
          <a:ext cx="2762398" cy="328898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El </a:t>
          </a:r>
          <a:r>
            <a:rPr lang="es-CO" sz="2800" b="1" kern="1200" dirty="0">
              <a:solidFill>
                <a:srgbClr val="FF3399"/>
              </a:solidFill>
              <a:latin typeface="Calibri Light" panose="020F0302020204030204"/>
            </a:rPr>
            <a:t>mercadeo o marketing es </a:t>
          </a:r>
          <a:r>
            <a:rPr lang="es-CO" sz="2800" b="1" kern="1200" dirty="0">
              <a:solidFill>
                <a:srgbClr val="FF3399"/>
              </a:solidFill>
            </a:rPr>
            <a:t>un proceso estratégico</a:t>
          </a:r>
          <a:r>
            <a:rPr lang="es-CO" sz="2400" b="1" kern="1200" dirty="0"/>
            <a:t> </a:t>
          </a:r>
          <a:r>
            <a:rPr lang="es-CO" sz="2400" kern="1200" dirty="0"/>
            <a:t> en las organizaciones, es el corazón y es el cerebro de la estrategia. </a:t>
          </a:r>
          <a:r>
            <a:rPr lang="es-CO" sz="2400" kern="1200" dirty="0">
              <a:latin typeface="Calibri Light" panose="020F0302020204030204"/>
            </a:rPr>
            <a:t> </a:t>
          </a:r>
          <a:endParaRPr lang="es-CO" sz="2400" kern="1200" dirty="0"/>
        </a:p>
      </dsp:txBody>
      <dsp:txXfrm>
        <a:off x="90150" y="309667"/>
        <a:ext cx="2600582" cy="3127165"/>
      </dsp:txXfrm>
    </dsp:sp>
    <dsp:sp modelId="{C5F6C0B1-9092-49B7-9FC3-7040E5F9F4F7}">
      <dsp:nvSpPr>
        <dsp:cNvPr id="0" name=""/>
        <dsp:cNvSpPr/>
      </dsp:nvSpPr>
      <dsp:spPr>
        <a:xfrm>
          <a:off x="3047880" y="1530712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900" kern="1200"/>
        </a:p>
      </dsp:txBody>
      <dsp:txXfrm>
        <a:off x="3047880" y="1667727"/>
        <a:ext cx="409940" cy="411044"/>
      </dsp:txXfrm>
    </dsp:sp>
    <dsp:sp modelId="{C33F5E40-B098-4B55-A645-849ECEA351E9}">
      <dsp:nvSpPr>
        <dsp:cNvPr id="0" name=""/>
        <dsp:cNvSpPr/>
      </dsp:nvSpPr>
      <dsp:spPr>
        <a:xfrm>
          <a:off x="3876600" y="228759"/>
          <a:ext cx="2762398" cy="328898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kern="1200" dirty="0">
              <a:solidFill>
                <a:srgbClr val="FF3399"/>
              </a:solidFill>
            </a:rPr>
            <a:t>No es una simple función aislada de las empresas</a:t>
          </a:r>
          <a:r>
            <a:rPr lang="es-CO" sz="2400" kern="1200" dirty="0">
              <a:solidFill>
                <a:srgbClr val="FF3399"/>
              </a:solidFill>
            </a:rPr>
            <a:t>.  </a:t>
          </a:r>
          <a:r>
            <a:rPr lang="es-CO" sz="2400" kern="1200" dirty="0"/>
            <a:t>Va mucho más allá de la publicidad</a:t>
          </a:r>
          <a:r>
            <a:rPr lang="es-CO" sz="1800" kern="1200" dirty="0"/>
            <a:t>. </a:t>
          </a:r>
          <a:r>
            <a:rPr lang="es-CO" sz="1800" kern="1200" dirty="0">
              <a:latin typeface="Calibri Light" panose="020F0302020204030204"/>
            </a:rPr>
            <a:t> </a:t>
          </a:r>
          <a:endParaRPr lang="es-CO" sz="1800" kern="1200" dirty="0"/>
        </a:p>
      </dsp:txBody>
      <dsp:txXfrm>
        <a:off x="3957508" y="309667"/>
        <a:ext cx="2600582" cy="3127165"/>
      </dsp:txXfrm>
    </dsp:sp>
    <dsp:sp modelId="{AE513276-0A3A-4745-A4C1-A8381E5214A5}">
      <dsp:nvSpPr>
        <dsp:cNvPr id="0" name=""/>
        <dsp:cNvSpPr/>
      </dsp:nvSpPr>
      <dsp:spPr>
        <a:xfrm>
          <a:off x="6915239" y="1530712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900" kern="1200"/>
        </a:p>
      </dsp:txBody>
      <dsp:txXfrm>
        <a:off x="6915239" y="1667727"/>
        <a:ext cx="409940" cy="411044"/>
      </dsp:txXfrm>
    </dsp:sp>
    <dsp:sp modelId="{8B538E86-7384-472C-A752-929293CA0575}">
      <dsp:nvSpPr>
        <dsp:cNvPr id="0" name=""/>
        <dsp:cNvSpPr/>
      </dsp:nvSpPr>
      <dsp:spPr>
        <a:xfrm>
          <a:off x="7743958" y="228759"/>
          <a:ext cx="2762398" cy="3288981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rgbClr val="FF3399"/>
              </a:solidFill>
            </a:rPr>
            <a:t>Significa estar con todas las antenas puestas en el mercado, para el desarrollo de productos y servicios que realmente </a:t>
          </a:r>
          <a:r>
            <a:rPr lang="es-CO" sz="2000" b="1" kern="1200" dirty="0">
              <a:solidFill>
                <a:srgbClr val="FF3399"/>
              </a:solidFill>
            </a:rPr>
            <a:t>generan valor </a:t>
          </a:r>
          <a:r>
            <a:rPr lang="es-CO" sz="1800" kern="1200" dirty="0">
              <a:solidFill>
                <a:srgbClr val="FF3399"/>
              </a:solidFill>
            </a:rPr>
            <a:t>y sean rentables en el </a:t>
          </a:r>
          <a:r>
            <a:rPr lang="es-CO" sz="2000" b="1" kern="1200" dirty="0">
              <a:solidFill>
                <a:srgbClr val="FF0000"/>
              </a:solidFill>
            </a:rPr>
            <a:t>corto, el mediano y el largo </a:t>
          </a:r>
          <a:r>
            <a:rPr lang="es-CO" sz="1800" kern="1200" dirty="0">
              <a:solidFill>
                <a:srgbClr val="FF3399"/>
              </a:solidFill>
            </a:rPr>
            <a:t>plazo para las empresas. </a:t>
          </a:r>
        </a:p>
      </dsp:txBody>
      <dsp:txXfrm>
        <a:off x="7824866" y="309667"/>
        <a:ext cx="2600582" cy="312716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52BB5E-F45B-4810-A6E8-08B8DA464087}">
      <dsp:nvSpPr>
        <dsp:cNvPr id="0" name=""/>
        <dsp:cNvSpPr/>
      </dsp:nvSpPr>
      <dsp:spPr>
        <a:xfrm>
          <a:off x="6451" y="1444346"/>
          <a:ext cx="1508318" cy="15083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D4760A3-066B-4361-8C99-27F0C72DA609}">
      <dsp:nvSpPr>
        <dsp:cNvPr id="0" name=""/>
        <dsp:cNvSpPr/>
      </dsp:nvSpPr>
      <dsp:spPr>
        <a:xfrm>
          <a:off x="251991" y="2349336"/>
          <a:ext cx="1508318" cy="15083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Entender el mercado y las necesidades y deseos de los clientes</a:t>
          </a:r>
        </a:p>
      </dsp:txBody>
      <dsp:txXfrm>
        <a:off x="296168" y="2393513"/>
        <a:ext cx="1419964" cy="1419964"/>
      </dsp:txXfrm>
    </dsp:sp>
    <dsp:sp modelId="{E973D514-EC6C-472E-874F-BA090CA1A90F}">
      <dsp:nvSpPr>
        <dsp:cNvPr id="0" name=""/>
        <dsp:cNvSpPr/>
      </dsp:nvSpPr>
      <dsp:spPr>
        <a:xfrm>
          <a:off x="1805305" y="2017291"/>
          <a:ext cx="290535" cy="3624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>
        <a:off x="1805305" y="2089776"/>
        <a:ext cx="203375" cy="217457"/>
      </dsp:txXfrm>
    </dsp:sp>
    <dsp:sp modelId="{5BB168B5-D14D-46CC-8F75-1E17833586BF}">
      <dsp:nvSpPr>
        <dsp:cNvPr id="0" name=""/>
        <dsp:cNvSpPr/>
      </dsp:nvSpPr>
      <dsp:spPr>
        <a:xfrm>
          <a:off x="2344870" y="1444346"/>
          <a:ext cx="1508318" cy="15083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6F788EA-56F5-4616-B846-720FD99D8BBF}">
      <dsp:nvSpPr>
        <dsp:cNvPr id="0" name=""/>
        <dsp:cNvSpPr/>
      </dsp:nvSpPr>
      <dsp:spPr>
        <a:xfrm>
          <a:off x="2590411" y="2349336"/>
          <a:ext cx="1508318" cy="15083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Diseñar una estrategia de marketing impulsada por el cliente </a:t>
          </a:r>
        </a:p>
      </dsp:txBody>
      <dsp:txXfrm>
        <a:off x="2634588" y="2393513"/>
        <a:ext cx="1419964" cy="1419964"/>
      </dsp:txXfrm>
    </dsp:sp>
    <dsp:sp modelId="{E1A2C57E-DE7E-4CAA-B477-852D6CB409BA}">
      <dsp:nvSpPr>
        <dsp:cNvPr id="0" name=""/>
        <dsp:cNvSpPr/>
      </dsp:nvSpPr>
      <dsp:spPr>
        <a:xfrm>
          <a:off x="4143724" y="2017291"/>
          <a:ext cx="290535" cy="3624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>
        <a:off x="4143724" y="2089776"/>
        <a:ext cx="203375" cy="217457"/>
      </dsp:txXfrm>
    </dsp:sp>
    <dsp:sp modelId="{21EA6C8B-4C0E-49A7-AD01-48C39FF4B6CC}">
      <dsp:nvSpPr>
        <dsp:cNvPr id="0" name=""/>
        <dsp:cNvSpPr/>
      </dsp:nvSpPr>
      <dsp:spPr>
        <a:xfrm>
          <a:off x="4683289" y="1444346"/>
          <a:ext cx="1508318" cy="15083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E56784A-FEA7-40E3-A61A-1475BF11D9D2}">
      <dsp:nvSpPr>
        <dsp:cNvPr id="0" name=""/>
        <dsp:cNvSpPr/>
      </dsp:nvSpPr>
      <dsp:spPr>
        <a:xfrm>
          <a:off x="4928830" y="2349336"/>
          <a:ext cx="1508318" cy="15083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Elaborar un programa de marketing que entregue valor superior</a:t>
          </a:r>
        </a:p>
      </dsp:txBody>
      <dsp:txXfrm>
        <a:off x="4973007" y="2393513"/>
        <a:ext cx="1419964" cy="1419964"/>
      </dsp:txXfrm>
    </dsp:sp>
    <dsp:sp modelId="{7DF6D47D-AF3F-4552-A765-C8748BBA3891}">
      <dsp:nvSpPr>
        <dsp:cNvPr id="0" name=""/>
        <dsp:cNvSpPr/>
      </dsp:nvSpPr>
      <dsp:spPr>
        <a:xfrm>
          <a:off x="6482143" y="2017291"/>
          <a:ext cx="290535" cy="3624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>
        <a:off x="6482143" y="2089776"/>
        <a:ext cx="203375" cy="217457"/>
      </dsp:txXfrm>
    </dsp:sp>
    <dsp:sp modelId="{82921B03-49C9-4979-98F9-5B52B9399EE8}">
      <dsp:nvSpPr>
        <dsp:cNvPr id="0" name=""/>
        <dsp:cNvSpPr/>
      </dsp:nvSpPr>
      <dsp:spPr>
        <a:xfrm>
          <a:off x="7021708" y="1444346"/>
          <a:ext cx="1508318" cy="15083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C3CA985-F1C1-4F9A-8D84-7E972F63AA58}">
      <dsp:nvSpPr>
        <dsp:cNvPr id="0" name=""/>
        <dsp:cNvSpPr/>
      </dsp:nvSpPr>
      <dsp:spPr>
        <a:xfrm>
          <a:off x="7267249" y="2349336"/>
          <a:ext cx="1508318" cy="15083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Crear relaciones redituales y deleite para los clientes</a:t>
          </a:r>
        </a:p>
      </dsp:txBody>
      <dsp:txXfrm>
        <a:off x="7311426" y="2393513"/>
        <a:ext cx="1419964" cy="1419964"/>
      </dsp:txXfrm>
    </dsp:sp>
    <dsp:sp modelId="{F5CFAE80-9815-45D6-9ECF-6C4F087402D8}">
      <dsp:nvSpPr>
        <dsp:cNvPr id="0" name=""/>
        <dsp:cNvSpPr/>
      </dsp:nvSpPr>
      <dsp:spPr>
        <a:xfrm>
          <a:off x="8820562" y="2017291"/>
          <a:ext cx="290535" cy="3624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>
        <a:off x="8820562" y="2089776"/>
        <a:ext cx="203375" cy="217457"/>
      </dsp:txXfrm>
    </dsp:sp>
    <dsp:sp modelId="{A7767FC0-C89C-4493-8C43-A4927377D049}">
      <dsp:nvSpPr>
        <dsp:cNvPr id="0" name=""/>
        <dsp:cNvSpPr/>
      </dsp:nvSpPr>
      <dsp:spPr>
        <a:xfrm>
          <a:off x="9360128" y="1444346"/>
          <a:ext cx="1508318" cy="15083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5FE011F-CE97-4B42-8D06-D10E69994D68}">
      <dsp:nvSpPr>
        <dsp:cNvPr id="0" name=""/>
        <dsp:cNvSpPr/>
      </dsp:nvSpPr>
      <dsp:spPr>
        <a:xfrm>
          <a:off x="9605668" y="2349336"/>
          <a:ext cx="1508318" cy="15083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Captar el valor de los clientes para crear utilidades y calidad para el cliente </a:t>
          </a:r>
        </a:p>
      </dsp:txBody>
      <dsp:txXfrm>
        <a:off x="9649845" y="2393513"/>
        <a:ext cx="1419964" cy="14199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8A9B1B-C54D-4774-AF7E-913A730974C3}">
      <dsp:nvSpPr>
        <dsp:cNvPr id="0" name=""/>
        <dsp:cNvSpPr/>
      </dsp:nvSpPr>
      <dsp:spPr>
        <a:xfrm>
          <a:off x="5849858" y="67538"/>
          <a:ext cx="3241833" cy="324183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100" b="1" kern="1200"/>
            <a:t>1. La creación y </a:t>
          </a:r>
          <a:r>
            <a:rPr lang="es-CO" sz="2100" b="1" kern="1200">
              <a:solidFill>
                <a:srgbClr val="FFFF00"/>
              </a:solidFill>
            </a:rPr>
            <a:t>generación de valor </a:t>
          </a:r>
          <a:endParaRPr lang="es-CO" sz="2100" kern="1200">
            <a:solidFill>
              <a:srgbClr val="FFFF00"/>
            </a:solidFill>
          </a:endParaRPr>
        </a:p>
      </dsp:txBody>
      <dsp:txXfrm>
        <a:off x="6282102" y="634858"/>
        <a:ext cx="2377344" cy="1458824"/>
      </dsp:txXfrm>
    </dsp:sp>
    <dsp:sp modelId="{597DB255-8293-426E-A0CD-C37F18BFF797}">
      <dsp:nvSpPr>
        <dsp:cNvPr id="0" name=""/>
        <dsp:cNvSpPr/>
      </dsp:nvSpPr>
      <dsp:spPr>
        <a:xfrm>
          <a:off x="7019619" y="2093683"/>
          <a:ext cx="3241833" cy="324183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100" b="1" kern="1200"/>
            <a:t>2. El desarrollo de </a:t>
          </a:r>
          <a:r>
            <a:rPr lang="es-CO" sz="2100" b="1" kern="1200">
              <a:solidFill>
                <a:srgbClr val="FFFF00"/>
              </a:solidFill>
            </a:rPr>
            <a:t>experiencias</a:t>
          </a:r>
          <a:r>
            <a:rPr lang="es-CO" sz="2100" b="1" kern="1200"/>
            <a:t> para conseguir relaciones perdurables con los clientes</a:t>
          </a:r>
          <a:endParaRPr lang="es-CO" sz="2100" kern="1200"/>
        </a:p>
      </dsp:txBody>
      <dsp:txXfrm>
        <a:off x="8011080" y="2931157"/>
        <a:ext cx="1945099" cy="1783008"/>
      </dsp:txXfrm>
    </dsp:sp>
    <dsp:sp modelId="{5E1179EF-14F4-432D-85E1-377FAE0F712F}">
      <dsp:nvSpPr>
        <dsp:cNvPr id="0" name=""/>
        <dsp:cNvSpPr/>
      </dsp:nvSpPr>
      <dsp:spPr>
        <a:xfrm>
          <a:off x="4680097" y="2093683"/>
          <a:ext cx="3241833" cy="324183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100" b="1" kern="1200"/>
            <a:t>3.  Obtener el </a:t>
          </a:r>
          <a:r>
            <a:rPr lang="es-CO" sz="2100" b="1" kern="1200">
              <a:solidFill>
                <a:srgbClr val="FFFF00"/>
              </a:solidFill>
            </a:rPr>
            <a:t>valor del cliente </a:t>
          </a:r>
          <a:r>
            <a:rPr lang="es-CO" sz="2100" b="1" kern="1200"/>
            <a:t>y conseguir los </a:t>
          </a:r>
          <a:r>
            <a:rPr lang="es-CO" sz="2100" b="1" kern="1200">
              <a:solidFill>
                <a:srgbClr val="FFFF00"/>
              </a:solidFill>
            </a:rPr>
            <a:t>objetivos del negocio, rentabilidad</a:t>
          </a:r>
          <a:endParaRPr lang="es-CO" sz="2100" kern="1200">
            <a:solidFill>
              <a:srgbClr val="FFFF00"/>
            </a:solidFill>
          </a:endParaRPr>
        </a:p>
      </dsp:txBody>
      <dsp:txXfrm>
        <a:off x="4985369" y="2931157"/>
        <a:ext cx="1945099" cy="17830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304674-675F-4530-984F-21BC58F2961A}">
      <dsp:nvSpPr>
        <dsp:cNvPr id="0" name=""/>
        <dsp:cNvSpPr/>
      </dsp:nvSpPr>
      <dsp:spPr>
        <a:xfrm>
          <a:off x="0" y="583314"/>
          <a:ext cx="2364087" cy="1418452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/>
            <a:t>Vender </a:t>
          </a:r>
          <a:r>
            <a:rPr lang="es-CO" sz="2000" kern="1200"/>
            <a:t>(Corto, mediano y largo plazo), Rentable </a:t>
          </a:r>
        </a:p>
      </dsp:txBody>
      <dsp:txXfrm>
        <a:off x="0" y="583314"/>
        <a:ext cx="2364087" cy="1418452"/>
      </dsp:txXfrm>
    </dsp:sp>
    <dsp:sp modelId="{2FD1456A-48EB-4B0F-BB6F-639730727DD8}">
      <dsp:nvSpPr>
        <dsp:cNvPr id="0" name=""/>
        <dsp:cNvSpPr/>
      </dsp:nvSpPr>
      <dsp:spPr>
        <a:xfrm>
          <a:off x="2600496" y="612024"/>
          <a:ext cx="2364087" cy="1418452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>
              <a:solidFill>
                <a:schemeClr val="bg1"/>
              </a:solidFill>
            </a:rPr>
            <a:t>Desarrollar prospectos </a:t>
          </a:r>
          <a:r>
            <a:rPr lang="es-CO" sz="1800" kern="1200">
              <a:solidFill>
                <a:schemeClr val="bg1"/>
              </a:solidFill>
            </a:rPr>
            <a:t>(Atraer cliente) </a:t>
          </a:r>
        </a:p>
      </dsp:txBody>
      <dsp:txXfrm>
        <a:off x="2600496" y="612024"/>
        <a:ext cx="2364087" cy="1418452"/>
      </dsp:txXfrm>
    </dsp:sp>
    <dsp:sp modelId="{FB9158ED-5F2A-463A-B9E9-266967ED8208}">
      <dsp:nvSpPr>
        <dsp:cNvPr id="0" name=""/>
        <dsp:cNvSpPr/>
      </dsp:nvSpPr>
      <dsp:spPr>
        <a:xfrm>
          <a:off x="5200992" y="612024"/>
          <a:ext cx="2364087" cy="1418452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>
              <a:solidFill>
                <a:schemeClr val="bg1"/>
              </a:solidFill>
            </a:rPr>
            <a:t>Construir marca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>
              <a:solidFill>
                <a:schemeClr val="bg1"/>
              </a:solidFill>
            </a:rPr>
            <a:t>Sello de confianza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>
              <a:solidFill>
                <a:schemeClr val="bg1"/>
              </a:solidFill>
            </a:rPr>
            <a:t>Experiencias</a:t>
          </a:r>
        </a:p>
      </dsp:txBody>
      <dsp:txXfrm>
        <a:off x="5200992" y="612024"/>
        <a:ext cx="2364087" cy="1418452"/>
      </dsp:txXfrm>
    </dsp:sp>
    <dsp:sp modelId="{BE0B4369-F7A7-46AF-B2F5-BD1553E143F8}">
      <dsp:nvSpPr>
        <dsp:cNvPr id="0" name=""/>
        <dsp:cNvSpPr/>
      </dsp:nvSpPr>
      <dsp:spPr>
        <a:xfrm>
          <a:off x="0" y="2266885"/>
          <a:ext cx="2364087" cy="1418452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>
              <a:solidFill>
                <a:schemeClr val="bg1"/>
              </a:solidFill>
            </a:rPr>
            <a:t>Relacionamiento </a:t>
          </a:r>
        </a:p>
      </dsp:txBody>
      <dsp:txXfrm>
        <a:off x="0" y="2266885"/>
        <a:ext cx="2364087" cy="1418452"/>
      </dsp:txXfrm>
    </dsp:sp>
    <dsp:sp modelId="{0941A1F9-06DF-4CF3-863F-22A303FBD5A8}">
      <dsp:nvSpPr>
        <dsp:cNvPr id="0" name=""/>
        <dsp:cNvSpPr/>
      </dsp:nvSpPr>
      <dsp:spPr>
        <a:xfrm>
          <a:off x="2600496" y="2266885"/>
          <a:ext cx="2364087" cy="1418452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kern="1200">
              <a:solidFill>
                <a:schemeClr val="bg1"/>
              </a:solidFill>
            </a:rPr>
            <a:t>Informar</a:t>
          </a:r>
        </a:p>
      </dsp:txBody>
      <dsp:txXfrm>
        <a:off x="2600496" y="2266885"/>
        <a:ext cx="2364087" cy="1418452"/>
      </dsp:txXfrm>
    </dsp:sp>
    <dsp:sp modelId="{8F538EC2-06D8-4895-9902-3476C93FD5A2}">
      <dsp:nvSpPr>
        <dsp:cNvPr id="0" name=""/>
        <dsp:cNvSpPr/>
      </dsp:nvSpPr>
      <dsp:spPr>
        <a:xfrm>
          <a:off x="5200992" y="2266885"/>
          <a:ext cx="2364087" cy="141845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>
              <a:solidFill>
                <a:schemeClr val="bg1"/>
              </a:solidFill>
            </a:rPr>
            <a:t>Crear comunidad </a:t>
          </a:r>
        </a:p>
      </dsp:txBody>
      <dsp:txXfrm>
        <a:off x="5200992" y="2266885"/>
        <a:ext cx="2364087" cy="14184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5D6C2-F5FA-4C03-9ABF-BEAB2233FDAA}">
      <dsp:nvSpPr>
        <dsp:cNvPr id="0" name=""/>
        <dsp:cNvSpPr/>
      </dsp:nvSpPr>
      <dsp:spPr>
        <a:xfrm>
          <a:off x="0" y="12086"/>
          <a:ext cx="6713552" cy="40950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kern="1200"/>
            <a:t>Un mercado es un conjunto de personas individuales u organizadas que necesitan un producto o servicio determinado que desean o pueden desear comprar y que tienen capacidad para comprar. </a:t>
          </a:r>
        </a:p>
      </dsp:txBody>
      <dsp:txXfrm>
        <a:off x="199901" y="211987"/>
        <a:ext cx="6313750" cy="36951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9F33B0-2596-4DCD-A0D6-4ABCCC21C75C}">
      <dsp:nvSpPr>
        <dsp:cNvPr id="0" name=""/>
        <dsp:cNvSpPr/>
      </dsp:nvSpPr>
      <dsp:spPr>
        <a:xfrm>
          <a:off x="1132602" y="1132"/>
          <a:ext cx="2493826" cy="149629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Mercado de consumidores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/>
            <a:t>Individuos y hogares que compran bienes y servicios para consumo personal.</a:t>
          </a:r>
        </a:p>
      </dsp:txBody>
      <dsp:txXfrm>
        <a:off x="1132602" y="1132"/>
        <a:ext cx="2493826" cy="1496295"/>
      </dsp:txXfrm>
    </dsp:sp>
    <dsp:sp modelId="{F7C0DBC7-6794-48E3-9E4A-E5214D2129BF}">
      <dsp:nvSpPr>
        <dsp:cNvPr id="0" name=""/>
        <dsp:cNvSpPr/>
      </dsp:nvSpPr>
      <dsp:spPr>
        <a:xfrm>
          <a:off x="3875811" y="1132"/>
          <a:ext cx="2493826" cy="149629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Mercados industriales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/>
            <a:t>Organizaciones que adquieren los bienes y servicios necesarios para producir otros, con el objetivo de obtener beneficios y o conseguir otros fines.</a:t>
          </a:r>
        </a:p>
      </dsp:txBody>
      <dsp:txXfrm>
        <a:off x="3875811" y="1132"/>
        <a:ext cx="2493826" cy="1496295"/>
      </dsp:txXfrm>
    </dsp:sp>
    <dsp:sp modelId="{EC1BD334-76E0-48B5-B3A5-20385E488186}">
      <dsp:nvSpPr>
        <dsp:cNvPr id="0" name=""/>
        <dsp:cNvSpPr/>
      </dsp:nvSpPr>
      <dsp:spPr>
        <a:xfrm>
          <a:off x="6619020" y="1132"/>
          <a:ext cx="2493826" cy="149629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Mercados de reventa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/>
            <a:t>Organizaciones que compran bienes y servicios, para revenderlos con beneficio.</a:t>
          </a:r>
        </a:p>
      </dsp:txBody>
      <dsp:txXfrm>
        <a:off x="6619020" y="1132"/>
        <a:ext cx="2493826" cy="1496295"/>
      </dsp:txXfrm>
    </dsp:sp>
    <dsp:sp modelId="{4783ABC0-5F47-4752-B890-6BF1E33DD38A}">
      <dsp:nvSpPr>
        <dsp:cNvPr id="0" name=""/>
        <dsp:cNvSpPr/>
      </dsp:nvSpPr>
      <dsp:spPr>
        <a:xfrm>
          <a:off x="1132602" y="1746811"/>
          <a:ext cx="2493826" cy="149629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Mercados institucionales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/>
            <a:t>Organizaciones como colegios, hospitales, cárceles y otras instituciones que proveedores de bienes y servicios a las personas que tienen a su cargo.</a:t>
          </a:r>
        </a:p>
      </dsp:txBody>
      <dsp:txXfrm>
        <a:off x="1132602" y="1746811"/>
        <a:ext cx="2493826" cy="1496295"/>
      </dsp:txXfrm>
    </dsp:sp>
    <dsp:sp modelId="{4C40684A-83AB-437D-A093-4199E8A53C87}">
      <dsp:nvSpPr>
        <dsp:cNvPr id="0" name=""/>
        <dsp:cNvSpPr/>
      </dsp:nvSpPr>
      <dsp:spPr>
        <a:xfrm>
          <a:off x="3875811" y="1746811"/>
          <a:ext cx="2493826" cy="149629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5. Mercados gubernamentales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/>
            <a:t>Empresas y entidades del gobierno que adquieren bienes y servicios para prestar servicios públicos.</a:t>
          </a:r>
        </a:p>
      </dsp:txBody>
      <dsp:txXfrm>
        <a:off x="3875811" y="1746811"/>
        <a:ext cx="2493826" cy="1496295"/>
      </dsp:txXfrm>
    </dsp:sp>
    <dsp:sp modelId="{24FF0BE9-9447-4B83-BF9D-9495C7B0E8E3}">
      <dsp:nvSpPr>
        <dsp:cNvPr id="0" name=""/>
        <dsp:cNvSpPr/>
      </dsp:nvSpPr>
      <dsp:spPr>
        <a:xfrm>
          <a:off x="6619020" y="1746811"/>
          <a:ext cx="2493826" cy="149629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6. Mercados internacionales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/>
            <a:t>Compradores extranjeros.</a:t>
          </a:r>
        </a:p>
      </dsp:txBody>
      <dsp:txXfrm>
        <a:off x="6619020" y="1746811"/>
        <a:ext cx="2493826" cy="14962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C2E9D-A59F-4AD4-A31A-1DC8C8E53AD5}">
      <dsp:nvSpPr>
        <dsp:cNvPr id="0" name=""/>
        <dsp:cNvSpPr/>
      </dsp:nvSpPr>
      <dsp:spPr>
        <a:xfrm>
          <a:off x="2500947" y="0"/>
          <a:ext cx="7421880" cy="4638675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E618CFB-837C-4610-AA34-4CF4BA288017}">
      <dsp:nvSpPr>
        <dsp:cNvPr id="0" name=""/>
        <dsp:cNvSpPr/>
      </dsp:nvSpPr>
      <dsp:spPr>
        <a:xfrm>
          <a:off x="3443526" y="3201613"/>
          <a:ext cx="192968" cy="19296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E68AA7-BDCA-4B1E-A38E-C51D3DECE0FE}">
      <dsp:nvSpPr>
        <dsp:cNvPr id="0" name=""/>
        <dsp:cNvSpPr/>
      </dsp:nvSpPr>
      <dsp:spPr>
        <a:xfrm>
          <a:off x="3540010" y="3298097"/>
          <a:ext cx="1729298" cy="1340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250" tIns="0" rIns="0" bIns="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Este proceso comienza con el entendimiento de las necesidades y los deseos del consumidor</a:t>
          </a:r>
        </a:p>
      </dsp:txBody>
      <dsp:txXfrm>
        <a:off x="3540010" y="3298097"/>
        <a:ext cx="1729298" cy="1340577"/>
      </dsp:txXfrm>
    </dsp:sp>
    <dsp:sp modelId="{45171076-139E-4FAF-8770-BA697211DE64}">
      <dsp:nvSpPr>
        <dsp:cNvPr id="0" name=""/>
        <dsp:cNvSpPr/>
      </dsp:nvSpPr>
      <dsp:spPr>
        <a:xfrm>
          <a:off x="5146847" y="1940821"/>
          <a:ext cx="348828" cy="348828"/>
        </a:xfrm>
        <a:prstGeom prst="ellipse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335381-8B14-4B76-9FFE-5B73F499415B}">
      <dsp:nvSpPr>
        <dsp:cNvPr id="0" name=""/>
        <dsp:cNvSpPr/>
      </dsp:nvSpPr>
      <dsp:spPr>
        <a:xfrm>
          <a:off x="5321261" y="2115235"/>
          <a:ext cx="1781251" cy="2523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837" tIns="0" rIns="0" bIns="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La determinación de los mercados meta que pueden servir mejor a la organización</a:t>
          </a:r>
        </a:p>
      </dsp:txBody>
      <dsp:txXfrm>
        <a:off x="5321261" y="2115235"/>
        <a:ext cx="1781251" cy="2523439"/>
      </dsp:txXfrm>
    </dsp:sp>
    <dsp:sp modelId="{843A3419-89A8-4056-953B-B2126C4BA97F}">
      <dsp:nvSpPr>
        <dsp:cNvPr id="0" name=""/>
        <dsp:cNvSpPr/>
      </dsp:nvSpPr>
      <dsp:spPr>
        <a:xfrm>
          <a:off x="7195286" y="1173584"/>
          <a:ext cx="482422" cy="482422"/>
        </a:xfrm>
        <a:prstGeom prst="ellipse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C00575-BAE4-451E-B46D-64D99BA5F124}">
      <dsp:nvSpPr>
        <dsp:cNvPr id="0" name=""/>
        <dsp:cNvSpPr/>
      </dsp:nvSpPr>
      <dsp:spPr>
        <a:xfrm>
          <a:off x="7436497" y="1414795"/>
          <a:ext cx="1781251" cy="3223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5626" tIns="0" rIns="0" bIns="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Diseño de una propuesta de valor persuasiva 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/>
            <a:t>Atraer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/>
            <a:t>Mantener 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/>
            <a:t>Aumentar el número de consumidores meta </a:t>
          </a:r>
        </a:p>
      </dsp:txBody>
      <dsp:txXfrm>
        <a:off x="7436497" y="1414795"/>
        <a:ext cx="1781251" cy="32238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9753D-D9DA-4BD2-BFDA-0FFBA0DF3455}">
      <dsp:nvSpPr>
        <dsp:cNvPr id="0" name=""/>
        <dsp:cNvSpPr/>
      </dsp:nvSpPr>
      <dsp:spPr>
        <a:xfrm rot="10800000">
          <a:off x="2695890" y="434764"/>
          <a:ext cx="7135391" cy="359452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5084" tIns="144780" rIns="270256" bIns="144780" numCol="1" spcCol="127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800" kern="1200"/>
            <a:t>El marketing es mucho más que una simple función de negocios aislada: es una filosofía que guía a toda la organización</a:t>
          </a:r>
        </a:p>
      </dsp:txBody>
      <dsp:txXfrm rot="10800000">
        <a:off x="3594520" y="434764"/>
        <a:ext cx="6236761" cy="3594520"/>
      </dsp:txXfrm>
    </dsp:sp>
    <dsp:sp modelId="{7BDB76E4-5327-4EDB-8D52-16975DFCFCF4}">
      <dsp:nvSpPr>
        <dsp:cNvPr id="0" name=""/>
        <dsp:cNvSpPr/>
      </dsp:nvSpPr>
      <dsp:spPr>
        <a:xfrm>
          <a:off x="898630" y="434764"/>
          <a:ext cx="3594520" cy="359452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DD949-D9A0-47F6-B835-8D51A730A1AF}">
      <dsp:nvSpPr>
        <dsp:cNvPr id="0" name=""/>
        <dsp:cNvSpPr/>
      </dsp:nvSpPr>
      <dsp:spPr>
        <a:xfrm rot="10800000">
          <a:off x="2695890" y="434764"/>
          <a:ext cx="7135391" cy="3594520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5084" tIns="102870" rIns="192024" bIns="102870" numCol="1" spcCol="1270" anchor="t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>
              <a:solidFill>
                <a:srgbClr val="002060"/>
              </a:solidFill>
            </a:rPr>
            <a:t>Decisiones empresariales del marketing 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100" b="1" kern="1200">
              <a:solidFill>
                <a:srgbClr val="002060"/>
              </a:solidFill>
            </a:rPr>
            <a:t>Clientes</a:t>
          </a:r>
          <a:r>
            <a:rPr lang="es-ES" sz="2100" kern="1200">
              <a:solidFill>
                <a:srgbClr val="002060"/>
              </a:solidFill>
            </a:rPr>
            <a:t> que desea </a:t>
          </a:r>
          <a:r>
            <a:rPr lang="es-ES" sz="2100" b="1" kern="1200">
              <a:solidFill>
                <a:srgbClr val="002060"/>
              </a:solidFill>
            </a:rPr>
            <a:t>atraer</a:t>
          </a:r>
          <a:endParaRPr lang="es-ES" sz="2100" kern="1200">
            <a:solidFill>
              <a:srgbClr val="002060"/>
            </a:solidFill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100" kern="1200">
              <a:solidFill>
                <a:srgbClr val="002060"/>
              </a:solidFill>
            </a:rPr>
            <a:t>las </a:t>
          </a:r>
          <a:r>
            <a:rPr lang="es-ES" sz="2100" b="1" kern="1200">
              <a:solidFill>
                <a:srgbClr val="002060"/>
              </a:solidFill>
            </a:rPr>
            <a:t>necesidade</a:t>
          </a:r>
          <a:r>
            <a:rPr lang="es-ES" sz="2100" kern="1200">
              <a:solidFill>
                <a:srgbClr val="002060"/>
              </a:solidFill>
            </a:rPr>
            <a:t>s que quiere </a:t>
          </a:r>
          <a:r>
            <a:rPr lang="es-ES" sz="2100" b="1" kern="1200">
              <a:solidFill>
                <a:srgbClr val="002060"/>
              </a:solidFill>
            </a:rPr>
            <a:t>satisfacer</a:t>
          </a:r>
          <a:endParaRPr lang="es-ES" sz="2100" kern="1200">
            <a:solidFill>
              <a:srgbClr val="002060"/>
            </a:solidFill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100" kern="1200">
              <a:solidFill>
                <a:srgbClr val="002060"/>
              </a:solidFill>
            </a:rPr>
            <a:t>los productos, servicios y precios que debe ofrecer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100" kern="1200">
              <a:solidFill>
                <a:srgbClr val="002060"/>
              </a:solidFill>
            </a:rPr>
            <a:t>El tipo de comunicaciones a enviar y recibir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100" kern="1200">
              <a:solidFill>
                <a:srgbClr val="002060"/>
              </a:solidFill>
            </a:rPr>
            <a:t>Las asociaciones que desea desarrollar</a:t>
          </a:r>
        </a:p>
      </dsp:txBody>
      <dsp:txXfrm rot="10800000">
        <a:off x="3594520" y="434764"/>
        <a:ext cx="6236761" cy="3594520"/>
      </dsp:txXfrm>
    </dsp:sp>
    <dsp:sp modelId="{45DFE475-B542-47FD-A6FE-5C602E372173}">
      <dsp:nvSpPr>
        <dsp:cNvPr id="0" name=""/>
        <dsp:cNvSpPr/>
      </dsp:nvSpPr>
      <dsp:spPr>
        <a:xfrm>
          <a:off x="898630" y="434764"/>
          <a:ext cx="3594520" cy="359452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4D3CF-6735-4E3A-B17D-059C34E98DE4}">
      <dsp:nvSpPr>
        <dsp:cNvPr id="0" name=""/>
        <dsp:cNvSpPr/>
      </dsp:nvSpPr>
      <dsp:spPr>
        <a:xfrm>
          <a:off x="5097" y="376128"/>
          <a:ext cx="1953989" cy="64999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La oferta de valor</a:t>
          </a:r>
        </a:p>
      </dsp:txBody>
      <dsp:txXfrm>
        <a:off x="5097" y="376128"/>
        <a:ext cx="1953989" cy="649997"/>
      </dsp:txXfrm>
    </dsp:sp>
    <dsp:sp modelId="{A767DFC9-DA73-4BCF-B25C-45B2BFD4AE11}">
      <dsp:nvSpPr>
        <dsp:cNvPr id="0" name=""/>
        <dsp:cNvSpPr/>
      </dsp:nvSpPr>
      <dsp:spPr>
        <a:xfrm>
          <a:off x="5097" y="1026125"/>
          <a:ext cx="1953989" cy="306342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/>
            <a:t>Crear valor para los clientes 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/>
            <a:t>Administrar las relaciones con ellos de manera eficaz, para generar clientes leales en el corto en el mediano y en el largo plazo </a:t>
          </a:r>
        </a:p>
      </dsp:txBody>
      <dsp:txXfrm>
        <a:off x="5097" y="1026125"/>
        <a:ext cx="1953989" cy="3063420"/>
      </dsp:txXfrm>
    </dsp:sp>
    <dsp:sp modelId="{62748089-AA3F-4DB4-8B0F-F57BD3BB24E3}">
      <dsp:nvSpPr>
        <dsp:cNvPr id="0" name=""/>
        <dsp:cNvSpPr/>
      </dsp:nvSpPr>
      <dsp:spPr>
        <a:xfrm>
          <a:off x="2232645" y="376128"/>
          <a:ext cx="1953989" cy="64999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La Marca</a:t>
          </a:r>
        </a:p>
      </dsp:txBody>
      <dsp:txXfrm>
        <a:off x="2232645" y="376128"/>
        <a:ext cx="1953989" cy="649997"/>
      </dsp:txXfrm>
    </dsp:sp>
    <dsp:sp modelId="{C74A2C97-FABC-4DE5-8E75-0D3CD206A5EC}">
      <dsp:nvSpPr>
        <dsp:cNvPr id="0" name=""/>
        <dsp:cNvSpPr/>
      </dsp:nvSpPr>
      <dsp:spPr>
        <a:xfrm>
          <a:off x="2232645" y="1026125"/>
          <a:ext cx="1953989" cy="306342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/>
            <a:t>Construir y administrar marcas poderosas</a:t>
          </a:r>
        </a:p>
      </dsp:txBody>
      <dsp:txXfrm>
        <a:off x="2232645" y="1026125"/>
        <a:ext cx="1953989" cy="3063420"/>
      </dsp:txXfrm>
    </dsp:sp>
    <dsp:sp modelId="{7193AEA5-0CD2-44A4-A3C2-BE0F12BA4D44}">
      <dsp:nvSpPr>
        <dsp:cNvPr id="0" name=""/>
        <dsp:cNvSpPr/>
      </dsp:nvSpPr>
      <dsp:spPr>
        <a:xfrm>
          <a:off x="4460192" y="376128"/>
          <a:ext cx="1953989" cy="64999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La rentabilidad</a:t>
          </a:r>
        </a:p>
      </dsp:txBody>
      <dsp:txXfrm>
        <a:off x="4460192" y="376128"/>
        <a:ext cx="1953989" cy="649997"/>
      </dsp:txXfrm>
    </dsp:sp>
    <dsp:sp modelId="{2A0AE674-4916-421C-B014-86FAD1BADA57}">
      <dsp:nvSpPr>
        <dsp:cNvPr id="0" name=""/>
        <dsp:cNvSpPr/>
      </dsp:nvSpPr>
      <dsp:spPr>
        <a:xfrm>
          <a:off x="4460192" y="1026125"/>
          <a:ext cx="1953989" cy="306342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/>
            <a:t>Medir y administrar el retorno de la inversión en marketing </a:t>
          </a:r>
        </a:p>
      </dsp:txBody>
      <dsp:txXfrm>
        <a:off x="4460192" y="1026125"/>
        <a:ext cx="1953989" cy="3063420"/>
      </dsp:txXfrm>
    </dsp:sp>
    <dsp:sp modelId="{72A00EE9-B634-4086-82EE-6E49A16E8949}">
      <dsp:nvSpPr>
        <dsp:cNvPr id="0" name=""/>
        <dsp:cNvSpPr/>
      </dsp:nvSpPr>
      <dsp:spPr>
        <a:xfrm>
          <a:off x="6687740" y="376128"/>
          <a:ext cx="1953989" cy="64999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Las nuevas tecnologías</a:t>
          </a:r>
        </a:p>
      </dsp:txBody>
      <dsp:txXfrm>
        <a:off x="6687740" y="376128"/>
        <a:ext cx="1953989" cy="649997"/>
      </dsp:txXfrm>
    </dsp:sp>
    <dsp:sp modelId="{45DACE45-C9DA-437F-BC00-119D37576F43}">
      <dsp:nvSpPr>
        <dsp:cNvPr id="0" name=""/>
        <dsp:cNvSpPr/>
      </dsp:nvSpPr>
      <dsp:spPr>
        <a:xfrm>
          <a:off x="6687740" y="1026125"/>
          <a:ext cx="1953989" cy="306342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/>
            <a:t>Aprovechar las nuevas tecnologías de marketing en la era digital</a:t>
          </a:r>
        </a:p>
      </dsp:txBody>
      <dsp:txXfrm>
        <a:off x="6687740" y="1026125"/>
        <a:ext cx="1953989" cy="3063420"/>
      </dsp:txXfrm>
    </dsp:sp>
    <dsp:sp modelId="{32BDB636-D500-4A51-8B0D-AEBA37C4C970}">
      <dsp:nvSpPr>
        <dsp:cNvPr id="0" name=""/>
        <dsp:cNvSpPr/>
      </dsp:nvSpPr>
      <dsp:spPr>
        <a:xfrm>
          <a:off x="8915288" y="376128"/>
          <a:ext cx="1953989" cy="64999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Valor Social </a:t>
          </a:r>
        </a:p>
      </dsp:txBody>
      <dsp:txXfrm>
        <a:off x="8915288" y="376128"/>
        <a:ext cx="1953989" cy="649997"/>
      </dsp:txXfrm>
    </dsp:sp>
    <dsp:sp modelId="{4FFEC4FF-8785-4580-8EB5-64468E999F37}">
      <dsp:nvSpPr>
        <dsp:cNvPr id="0" name=""/>
        <dsp:cNvSpPr/>
      </dsp:nvSpPr>
      <dsp:spPr>
        <a:xfrm>
          <a:off x="8915288" y="1026125"/>
          <a:ext cx="1953989" cy="306342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/>
            <a:t>Responsabilidad social del marketing en el mundo </a:t>
          </a:r>
        </a:p>
      </dsp:txBody>
      <dsp:txXfrm>
        <a:off x="8915288" y="1026125"/>
        <a:ext cx="1953989" cy="30634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E304B-FB4D-8E47-9042-60D9D760C833}" type="datetimeFigureOut">
              <a:rPr lang="es-CO" smtClean="0"/>
              <a:t>21/02/24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42DDD-3848-D944-8D36-138C9E99BA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4436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799F9-6582-4B92-BD04-B677AE3F21D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111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799F9-6582-4B92-BD04-B677AE3F21D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090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799F9-6582-4B92-BD04-B677AE3F21D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581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5B1A-35B4-4F40-A99A-D02609B52C64}" type="datetimeFigureOut">
              <a:rPr lang="es-CO" smtClean="0"/>
              <a:t>21/02/24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391C-D5AF-4725-B503-CE37D63C87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76323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5B1A-35B4-4F40-A99A-D02609B52C64}" type="datetimeFigureOut">
              <a:rPr lang="es-CO" smtClean="0"/>
              <a:t>21/02/24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391C-D5AF-4725-B503-CE37D63C87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4173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002060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206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5B1A-35B4-4F40-A99A-D02609B52C64}" type="datetimeFigureOut">
              <a:rPr lang="es-CO" smtClean="0"/>
              <a:t>21/02/24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391C-D5AF-4725-B503-CE37D63C87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8909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5B1A-35B4-4F40-A99A-D02609B52C64}" type="datetimeFigureOut">
              <a:rPr lang="es-CO" smtClean="0"/>
              <a:t>21/02/24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391C-D5AF-4725-B503-CE37D63C87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1023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5B1A-35B4-4F40-A99A-D02609B52C64}" type="datetimeFigureOut">
              <a:rPr lang="es-CO" smtClean="0"/>
              <a:t>21/02/24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391C-D5AF-4725-B503-CE37D63C87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0111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2514" y="234497"/>
            <a:ext cx="10515600" cy="516618"/>
          </a:xfrm>
        </p:spPr>
        <p:txBody>
          <a:bodyPr>
            <a:no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5B1A-35B4-4F40-A99A-D02609B52C64}" type="datetimeFigureOut">
              <a:rPr lang="es-CO" smtClean="0"/>
              <a:t>21/02/24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391C-D5AF-4725-B503-CE37D63C87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8649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5B1A-35B4-4F40-A99A-D02609B52C64}" type="datetimeFigureOut">
              <a:rPr lang="es-CO" smtClean="0"/>
              <a:t>21/02/24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391C-D5AF-4725-B503-CE37D63C87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8230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5B1A-35B4-4F40-A99A-D02609B52C64}" type="datetimeFigureOut">
              <a:rPr lang="es-CO" smtClean="0"/>
              <a:t>21/02/24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391C-D5AF-4725-B503-CE37D63C87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8336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5B1A-35B4-4F40-A99A-D02609B52C64}" type="datetimeFigureOut">
              <a:rPr lang="es-CO" smtClean="0"/>
              <a:t>21/02/24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391C-D5AF-4725-B503-CE37D63C87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1646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5B1A-35B4-4F40-A99A-D02609B52C64}" type="datetimeFigureOut">
              <a:rPr lang="es-CO" smtClean="0"/>
              <a:t>21/02/24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391C-D5AF-4725-B503-CE37D63C87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584420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5B1A-35B4-4F40-A99A-D02609B52C64}" type="datetimeFigureOut">
              <a:rPr lang="es-CO" smtClean="0"/>
              <a:t>21/02/24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391C-D5AF-4725-B503-CE37D63C87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2322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79571" y="164462"/>
            <a:ext cx="5747658" cy="673738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FF006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61857" y="1253330"/>
            <a:ext cx="6970309" cy="47664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5B1A-35B4-4F40-A99A-D02609B52C64}" type="datetimeFigureOut">
              <a:rPr lang="es-CO" smtClean="0"/>
              <a:t>21/02/24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391C-D5AF-4725-B503-CE37D63C87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3463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5B1A-35B4-4F40-A99A-D02609B52C64}" type="datetimeFigureOut">
              <a:rPr lang="es-CO" smtClean="0"/>
              <a:t>21/02/24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391C-D5AF-4725-B503-CE37D63C87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9323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5B1A-35B4-4F40-A99A-D02609B52C64}" type="datetimeFigureOut">
              <a:rPr lang="es-CO" smtClean="0"/>
              <a:t>21/02/24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391C-D5AF-4725-B503-CE37D63C87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0953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7571" y="77666"/>
            <a:ext cx="5747658" cy="673738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FF006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4171" y="1170642"/>
            <a:ext cx="6970309" cy="47664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5B1A-35B4-4F40-A99A-D02609B52C64}" type="datetimeFigureOut">
              <a:rPr lang="es-CO" smtClean="0"/>
              <a:t>21/02/24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391C-D5AF-4725-B503-CE37D63C87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4411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7571" y="77666"/>
            <a:ext cx="5747658" cy="673738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FF006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4171" y="1170642"/>
            <a:ext cx="6970309" cy="476646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5B1A-35B4-4F40-A99A-D02609B52C64}" type="datetimeFigureOut">
              <a:rPr lang="es-CO" smtClean="0"/>
              <a:t>21/02/24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391C-D5AF-4725-B503-CE37D63C87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2431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971" y="151509"/>
            <a:ext cx="5747658" cy="673738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FF006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69872" y="2243634"/>
            <a:ext cx="7810500" cy="476646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5B1A-35B4-4F40-A99A-D02609B52C64}" type="datetimeFigureOut">
              <a:rPr lang="es-CO" smtClean="0"/>
              <a:t>21/02/24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391C-D5AF-4725-B503-CE37D63C87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1100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59086" y="0"/>
            <a:ext cx="6607628" cy="67373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FF006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59086" y="1382634"/>
            <a:ext cx="6509657" cy="476646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5B1A-35B4-4F40-A99A-D02609B52C64}" type="datetimeFigureOut">
              <a:rPr lang="es-CO" smtClean="0"/>
              <a:t>21/02/24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391C-D5AF-4725-B503-CE37D63C87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008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59086" y="0"/>
            <a:ext cx="6607628" cy="67373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FF006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59086" y="1382634"/>
            <a:ext cx="6509657" cy="476646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5B1A-35B4-4F40-A99A-D02609B52C64}" type="datetimeFigureOut">
              <a:rPr lang="es-CO" smtClean="0"/>
              <a:t>21/02/24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391C-D5AF-4725-B503-CE37D63C87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2829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70172" y="268404"/>
            <a:ext cx="4158343" cy="67373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FF006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11686" y="1382634"/>
            <a:ext cx="4158343" cy="476646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5B1A-35B4-4F40-A99A-D02609B52C64}" type="datetimeFigureOut">
              <a:rPr lang="es-CO" smtClean="0"/>
              <a:t>21/02/24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391C-D5AF-4725-B503-CE37D63C87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5888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5B1A-35B4-4F40-A99A-D02609B52C64}" type="datetimeFigureOut">
              <a:rPr lang="es-CO" smtClean="0"/>
              <a:t>21/02/24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391C-D5AF-4725-B503-CE37D63C87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6619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45B1A-35B4-4F40-A99A-D02609B52C64}" type="datetimeFigureOut">
              <a:rPr lang="es-CO" smtClean="0"/>
              <a:t>21/02/24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1391C-D5AF-4725-B503-CE37D63C87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5958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marketinginteli.com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60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iO0dKIQwCo?feature=oembed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7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9.xml"/><Relationship Id="rId11" Type="http://schemas.openxmlformats.org/officeDocument/2006/relationships/image" Target="../media/image76.jpeg"/><Relationship Id="rId5" Type="http://schemas.openxmlformats.org/officeDocument/2006/relationships/diagramColors" Target="../diagrams/colors9.xml"/><Relationship Id="rId10" Type="http://schemas.openxmlformats.org/officeDocument/2006/relationships/image" Target="../media/image75.pn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7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82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Nueve consejos de marketing digital para impulsar tu negocio &lt; HP TECH  TAKES /... - HP.com Perú">
            <a:extLst>
              <a:ext uri="{FF2B5EF4-FFF2-40B4-BE49-F238E27FC236}">
                <a16:creationId xmlns:a16="http://schemas.microsoft.com/office/drawing/2014/main" id="{3303F26B-C2EB-FC19-92F3-9B17F0C44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7" r="30532" b="3314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5F3F3A-CCA7-0833-0EB3-36A32ED37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s-CO" sz="4800">
                <a:solidFill>
                  <a:schemeClr val="bg1"/>
                </a:solidFill>
              </a:rPr>
              <a:t>Fundamentos de Marketing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A0188A-4DBF-CAAC-EBEE-4B95A61FA3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s-CO" sz="2000" dirty="0">
                <a:solidFill>
                  <a:schemeClr val="bg1"/>
                </a:solidFill>
              </a:rPr>
              <a:t>JUAN CARLOS RODRÍGUEZ GÓMEZ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500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797" y="4016081"/>
            <a:ext cx="3490889" cy="1762557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14359" y="1095580"/>
            <a:ext cx="5546677" cy="2333420"/>
          </a:xfrm>
          <a:solidFill>
            <a:srgbClr val="7030A0">
              <a:alpha val="70000"/>
            </a:srgb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_tradnl" sz="3200">
                <a:solidFill>
                  <a:schemeClr val="bg1"/>
                </a:solidFill>
              </a:rPr>
              <a:t>Nos enfrentamos a un mundo lleno de </a:t>
            </a:r>
            <a:r>
              <a:rPr lang="es-ES_tradnl" sz="3200">
                <a:solidFill>
                  <a:schemeClr val="accent4">
                    <a:lumMod val="20000"/>
                    <a:lumOff val="80000"/>
                  </a:schemeClr>
                </a:solidFill>
              </a:rPr>
              <a:t>nuevas oportunidades, al mundo de la innovación de la tecnología del emprendimiento de la </a:t>
            </a:r>
            <a:r>
              <a:rPr lang="es-ES_tradnl" sz="3600">
                <a:solidFill>
                  <a:schemeClr val="accent4">
                    <a:lumMod val="40000"/>
                    <a:lumOff val="60000"/>
                  </a:schemeClr>
                </a:solidFill>
              </a:rPr>
              <a:t>disrupción</a:t>
            </a:r>
            <a:endParaRPr lang="es-ES_tradnl" sz="3600">
              <a:solidFill>
                <a:schemeClr val="accent4">
                  <a:lumMod val="40000"/>
                  <a:lumOff val="60000"/>
                </a:schemeClr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endParaRPr lang="es-ES_tradnl" sz="3200">
              <a:solidFill>
                <a:srgbClr val="0563C1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endParaRPr lang="es-ES_tradnl" sz="3200">
              <a:solidFill>
                <a:srgbClr val="0563C1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007088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ay Hungry, Stay Foolish” – El Secreto De Steve Jobs Para Trascender -  Flumarketing">
            <a:extLst>
              <a:ext uri="{FF2B5EF4-FFF2-40B4-BE49-F238E27FC236}">
                <a16:creationId xmlns:a16="http://schemas.microsoft.com/office/drawing/2014/main" id="{8540FEED-1662-3A42-821B-6947B8049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0"/>
            <a:ext cx="12120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102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cebook ahora es Meta: Zuckerberg cambia el nombre a la compañía">
            <a:extLst>
              <a:ext uri="{FF2B5EF4-FFF2-40B4-BE49-F238E27FC236}">
                <a16:creationId xmlns:a16="http://schemas.microsoft.com/office/drawing/2014/main" id="{9C066AC7-B019-EF47-8F8A-7ADABB18D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460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undación de Jeff Bezos trabajará con Colombia para crear el área marina  más grande del mundo">
            <a:extLst>
              <a:ext uri="{FF2B5EF4-FFF2-40B4-BE49-F238E27FC236}">
                <a16:creationId xmlns:a16="http://schemas.microsoft.com/office/drawing/2014/main" id="{8292026C-3FDA-3948-82CB-C52C0B2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170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l CEO de Google es 14.400 veces más rico que tú - MuyComputer">
            <a:extLst>
              <a:ext uri="{FF2B5EF4-FFF2-40B4-BE49-F238E27FC236}">
                <a16:creationId xmlns:a16="http://schemas.microsoft.com/office/drawing/2014/main" id="{5C78125F-5825-DD4D-BEFF-8E7E0DCD9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9"/>
            <a:ext cx="12192000" cy="686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523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Inteligencia artificial: qué es, cómo funciona y para qué se utiliza en la  actualidad | Tecnología - ComputerHoy.com">
            <a:extLst>
              <a:ext uri="{FF2B5EF4-FFF2-40B4-BE49-F238E27FC236}">
                <a16:creationId xmlns:a16="http://schemas.microsoft.com/office/drawing/2014/main" id="{0C1E8DE9-62DB-1949-8B26-01571D665A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03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E50B474-B2EF-9A4B-8B0D-07F5706885DB}"/>
              </a:ext>
            </a:extLst>
          </p:cNvPr>
          <p:cNvSpPr txBox="1"/>
          <p:nvPr/>
        </p:nvSpPr>
        <p:spPr>
          <a:xfrm>
            <a:off x="6312410" y="1122612"/>
            <a:ext cx="4916422" cy="461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exiten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las 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fronteras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Multicultural</a:t>
            </a:r>
          </a:p>
          <a:p>
            <a:pPr marL="6858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 barreras</a:t>
            </a:r>
          </a:p>
          <a:p>
            <a:pPr marL="6858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Humanista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Hiper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conectado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Inteligencia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artificial</a:t>
            </a:r>
          </a:p>
          <a:p>
            <a:pPr marL="6858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Personalización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dinámicos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777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dos mundos de el ver fueron destruido, con galaxias en profundo espacio  cosmos descubierto exterior espacio y estrellas, ai generativo 30605820  Foto de stock en Vecteezy">
            <a:extLst>
              <a:ext uri="{FF2B5EF4-FFF2-40B4-BE49-F238E27FC236}">
                <a16:creationId xmlns:a16="http://schemas.microsoft.com/office/drawing/2014/main" id="{DFDEB6A2-E2F6-0A88-9CD6-E80D900C8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1284D35-A19E-9643-ACBA-10AECA17ACEB}"/>
              </a:ext>
            </a:extLst>
          </p:cNvPr>
          <p:cNvSpPr txBox="1"/>
          <p:nvPr/>
        </p:nvSpPr>
        <p:spPr>
          <a:xfrm>
            <a:off x="83820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Dos mundos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663CB22-7ADB-8D47-9A78-65FCBB1081B5}"/>
              </a:ext>
            </a:extLst>
          </p:cNvPr>
          <p:cNvSpPr txBox="1"/>
          <p:nvPr/>
        </p:nvSpPr>
        <p:spPr>
          <a:xfrm>
            <a:off x="838200" y="1743075"/>
            <a:ext cx="5848350" cy="44338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Tradicional</a:t>
            </a:r>
            <a:endParaRPr kumimoji="0" lang="en-US" sz="20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Local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Calle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Comercio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Medios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masivos</a:t>
            </a: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Virtual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Sin barreras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Logística</a:t>
            </a: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Tecnología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Datos</a:t>
            </a: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Empresas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globales</a:t>
            </a: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73197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829" y="634180"/>
            <a:ext cx="8389703" cy="55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77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aracterísticas de un consumidor moderno">
            <a:extLst>
              <a:ext uri="{FF2B5EF4-FFF2-40B4-BE49-F238E27FC236}">
                <a16:creationId xmlns:a16="http://schemas.microsoft.com/office/drawing/2014/main" id="{6C8B2317-CDC1-52EA-07B2-79AF5ECA9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/>
          <a:stretch/>
        </p:blipFill>
        <p:spPr bwMode="auto">
          <a:xfrm>
            <a:off x="-2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0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10ACDA-B5B0-564C-A661-7CFDE8281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/>
              <a:t>Centrarse en el cliente</a:t>
            </a:r>
            <a:br>
              <a:rPr lang="en-US" sz="3000"/>
            </a:br>
            <a:r>
              <a:rPr lang="en-US" sz="3000"/>
              <a:t>Conocerlo </a:t>
            </a:r>
            <a:br>
              <a:rPr lang="en-US" sz="3000"/>
            </a:br>
            <a:r>
              <a:rPr lang="en-US" sz="3000"/>
              <a:t>Dialogar/ escuchar/ observar</a:t>
            </a:r>
            <a:br>
              <a:rPr lang="en-US" sz="3000"/>
            </a:br>
            <a:r>
              <a:rPr lang="en-US" sz="3000"/>
              <a:t>Anticiparse a sus necesidades</a:t>
            </a:r>
            <a:br>
              <a:rPr lang="en-US" sz="3000"/>
            </a:br>
            <a:r>
              <a:rPr lang="en-US" sz="3000"/>
              <a:t>Sorprender/ más allá</a:t>
            </a: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9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94712" y="69450"/>
            <a:ext cx="17045128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2694" y="1275838"/>
            <a:ext cx="9260982" cy="4704047"/>
          </a:xfrm>
          <a:solidFill>
            <a:srgbClr val="002060">
              <a:alpha val="86000"/>
            </a:srgbClr>
          </a:solidFill>
        </p:spPr>
        <p:txBody>
          <a:bodyPr>
            <a:normAutofit fontScale="92500"/>
          </a:bodyPr>
          <a:lstStyle/>
          <a:p>
            <a:r>
              <a:rPr lang="es-ES_tradnl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Grandes centros comerciales virtuales, </a:t>
            </a:r>
            <a:r>
              <a:rPr lang="es-ES_tradnl" sz="3600" b="1" dirty="0">
                <a:solidFill>
                  <a:srgbClr val="FF3399"/>
                </a:solidFill>
              </a:rPr>
              <a:t>Amazon llega  </a:t>
            </a:r>
            <a:r>
              <a:rPr lang="es-ES_tradnl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 ser la marca más valiosa del planeta. </a:t>
            </a:r>
          </a:p>
          <a:p>
            <a:r>
              <a:rPr lang="es-ES_tradnl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Grandes oportunidades </a:t>
            </a:r>
            <a:r>
              <a:rPr lang="es-ES_tradnl" sz="3600" b="1" dirty="0">
                <a:solidFill>
                  <a:srgbClr val="FF3399"/>
                </a:solidFill>
              </a:rPr>
              <a:t>en comercio electrónico / digital  </a:t>
            </a:r>
          </a:p>
          <a:p>
            <a:r>
              <a:rPr lang="es-ES_tradnl" sz="3600" b="1" dirty="0">
                <a:solidFill>
                  <a:srgbClr val="FF3399"/>
                </a:solidFill>
              </a:rPr>
              <a:t>En América Latina creciendo en el camino de los negocios digitales, </a:t>
            </a:r>
            <a:r>
              <a:rPr lang="es-ES_tradnl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lo que le permite a miles de empresas abrir sus fronteras de forma eficiente y bajo costo, sin importar su tamaño. </a:t>
            </a:r>
          </a:p>
        </p:txBody>
      </p:sp>
    </p:spTree>
    <p:extLst>
      <p:ext uri="{BB962C8B-B14F-4D97-AF65-F5344CB8AC3E}">
        <p14:creationId xmlns:p14="http://schemas.microsoft.com/office/powerpoint/2010/main" val="3900054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882846-D92B-366A-89BB-702181C5B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>
                <a:latin typeface="Tahoma" panose="020B0604030504040204" pitchFamily="34" charset="0"/>
              </a:rPr>
              <a:t>PROPOSITO 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FA3274-F8D1-2B48-69C5-F35595EC6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sz="1800" dirty="0">
                <a:effectLst/>
                <a:latin typeface="Tahoma" panose="020B0604030504040204" pitchFamily="34" charset="0"/>
              </a:rPr>
              <a:t>Reconocer que a </a:t>
            </a:r>
            <a:r>
              <a:rPr lang="es-CO" sz="1800" dirty="0" err="1">
                <a:effectLst/>
                <a:latin typeface="Tahoma" panose="020B0604030504040204" pitchFamily="34" charset="0"/>
              </a:rPr>
              <a:t>través</a:t>
            </a:r>
            <a:r>
              <a:rPr lang="es-CO" sz="1800" dirty="0">
                <a:effectLst/>
                <a:latin typeface="Tahoma" panose="020B0604030504040204" pitchFamily="34" charset="0"/>
              </a:rPr>
              <a:t> del mercadeo se logran relaciones </a:t>
            </a:r>
            <a:r>
              <a:rPr lang="es-CO" sz="1800" dirty="0" err="1">
                <a:effectLst/>
                <a:latin typeface="Tahoma" panose="020B0604030504040204" pitchFamily="34" charset="0"/>
              </a:rPr>
              <a:t>fructíferas</a:t>
            </a:r>
            <a:r>
              <a:rPr lang="es-CO" sz="1800" dirty="0">
                <a:effectLst/>
                <a:latin typeface="Tahoma" panose="020B0604030504040204" pitchFamily="34" charset="0"/>
              </a:rPr>
              <a:t> con los clientes </a:t>
            </a:r>
          </a:p>
          <a:p>
            <a:r>
              <a:rPr lang="es-CO" sz="1800" dirty="0">
                <a:latin typeface="Tahoma" panose="020B0604030504040204" pitchFamily="34" charset="0"/>
              </a:rPr>
              <a:t>I</a:t>
            </a:r>
            <a:r>
              <a:rPr lang="es-CO" sz="1800" dirty="0">
                <a:effectLst/>
                <a:latin typeface="Tahoma" panose="020B0604030504040204" pitchFamily="34" charset="0"/>
              </a:rPr>
              <a:t>dentificar </a:t>
            </a:r>
            <a:r>
              <a:rPr lang="es-CO" sz="1800" dirty="0" err="1">
                <a:effectLst/>
                <a:latin typeface="Tahoma" panose="020B0604030504040204" pitchFamily="34" charset="0"/>
              </a:rPr>
              <a:t>cómo</a:t>
            </a:r>
            <a:r>
              <a:rPr lang="es-CO" sz="1800" dirty="0">
                <a:effectLst/>
                <a:latin typeface="Tahoma" panose="020B0604030504040204" pitchFamily="34" charset="0"/>
              </a:rPr>
              <a:t> las organizaciones no solo logran la </a:t>
            </a:r>
            <a:r>
              <a:rPr lang="es-CO" sz="1800" dirty="0" err="1">
                <a:effectLst/>
                <a:latin typeface="Tahoma" panose="020B0604030504040204" pitchFamily="34" charset="0"/>
              </a:rPr>
              <a:t>satisfacción</a:t>
            </a:r>
            <a:r>
              <a:rPr lang="es-CO" sz="1800" dirty="0">
                <a:effectLst/>
                <a:latin typeface="Tahoma" panose="020B0604030504040204" pitchFamily="34" charset="0"/>
              </a:rPr>
              <a:t> del consumidor, sino </a:t>
            </a:r>
            <a:r>
              <a:rPr lang="es-CO" sz="1800" dirty="0" err="1">
                <a:effectLst/>
                <a:latin typeface="Tahoma" panose="020B0604030504040204" pitchFamily="34" charset="0"/>
              </a:rPr>
              <a:t>también</a:t>
            </a:r>
            <a:r>
              <a:rPr lang="es-CO" sz="1800" dirty="0">
                <a:effectLst/>
                <a:latin typeface="Tahoma" panose="020B0604030504040204" pitchFamily="34" charset="0"/>
              </a:rPr>
              <a:t> la </a:t>
            </a:r>
            <a:r>
              <a:rPr lang="es-CO" sz="1800" dirty="0" err="1">
                <a:effectLst/>
                <a:latin typeface="Tahoma" panose="020B0604030504040204" pitchFamily="34" charset="0"/>
              </a:rPr>
              <a:t>creación</a:t>
            </a:r>
            <a:r>
              <a:rPr lang="es-CO" sz="1800" dirty="0">
                <a:effectLst/>
                <a:latin typeface="Tahoma" panose="020B0604030504040204" pitchFamily="34" charset="0"/>
              </a:rPr>
              <a:t> de valor a </a:t>
            </a:r>
            <a:r>
              <a:rPr lang="es-CO" sz="1800" dirty="0" err="1">
                <a:effectLst/>
                <a:latin typeface="Tahoma" panose="020B0604030504040204" pitchFamily="34" charset="0"/>
              </a:rPr>
              <a:t>través</a:t>
            </a:r>
            <a:r>
              <a:rPr lang="es-CO" sz="1800" dirty="0">
                <a:effectLst/>
                <a:latin typeface="Tahoma" panose="020B0604030504040204" pitchFamily="34" charset="0"/>
              </a:rPr>
              <a:t> del </a:t>
            </a:r>
            <a:r>
              <a:rPr lang="es-CO" sz="1800" dirty="0" err="1">
                <a:effectLst/>
                <a:latin typeface="Tahoma" panose="020B0604030504040204" pitchFamily="34" charset="0"/>
              </a:rPr>
              <a:t>diseño</a:t>
            </a:r>
            <a:r>
              <a:rPr lang="es-CO" sz="1800" dirty="0">
                <a:effectLst/>
                <a:latin typeface="Tahoma" panose="020B0604030504040204" pitchFamily="34" charset="0"/>
              </a:rPr>
              <a:t> de estrategias de producto, </a:t>
            </a:r>
            <a:r>
              <a:rPr lang="es-CO" sz="1800" dirty="0" err="1">
                <a:effectLst/>
                <a:latin typeface="Tahoma" panose="020B0604030504040204" pitchFamily="34" charset="0"/>
              </a:rPr>
              <a:t>distribución</a:t>
            </a:r>
            <a:r>
              <a:rPr lang="es-CO" sz="1800" dirty="0">
                <a:effectLst/>
                <a:latin typeface="Tahoma" panose="020B0604030504040204" pitchFamily="34" charset="0"/>
              </a:rPr>
              <a:t>, </a:t>
            </a:r>
            <a:r>
              <a:rPr lang="es-CO" sz="1800" dirty="0" err="1">
                <a:effectLst/>
                <a:latin typeface="Tahoma" panose="020B0604030504040204" pitchFamily="34" charset="0"/>
              </a:rPr>
              <a:t>promoción</a:t>
            </a:r>
            <a:r>
              <a:rPr lang="es-CO" sz="1800" dirty="0">
                <a:effectLst/>
                <a:latin typeface="Tahoma" panose="020B0604030504040204" pitchFamily="34" charset="0"/>
              </a:rPr>
              <a:t> y precio, coherentes entre sí y proyectadas a lograr un mejor posicionamiento de la empresa, las marcas y sus productos o servicios, dentro de un mercado altamente competido. </a:t>
            </a:r>
          </a:p>
          <a:p>
            <a:r>
              <a:rPr lang="es-CO" sz="1800" dirty="0">
                <a:latin typeface="Tahoma" panose="020B0604030504040204" pitchFamily="34" charset="0"/>
              </a:rPr>
              <a:t>G</a:t>
            </a:r>
            <a:r>
              <a:rPr lang="es-CO" sz="1800" dirty="0">
                <a:effectLst/>
                <a:latin typeface="Tahoma" panose="020B0604030504040204" pitchFamily="34" charset="0"/>
              </a:rPr>
              <a:t>enerar acciones </a:t>
            </a:r>
            <a:r>
              <a:rPr lang="es-CO" sz="1800" dirty="0" err="1">
                <a:effectLst/>
                <a:latin typeface="Tahoma" panose="020B0604030504040204" pitchFamily="34" charset="0"/>
              </a:rPr>
              <a:t>estratégicas</a:t>
            </a:r>
            <a:r>
              <a:rPr lang="es-CO" sz="1800" dirty="0">
                <a:effectLst/>
                <a:latin typeface="Tahoma" panose="020B0604030504040204" pitchFamily="34" charset="0"/>
              </a:rPr>
              <a:t> conducentes a mejorar el posicionamiento de las organizaciones </a:t>
            </a:r>
            <a:endParaRPr lang="es-CO" dirty="0">
              <a:effectLst/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46072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67" t="9091"/>
          <a:stretch/>
        </p:blipFill>
        <p:spPr>
          <a:xfrm>
            <a:off x="-2" y="10"/>
            <a:ext cx="8668512" cy="6857990"/>
          </a:xfrm>
          <a:prstGeom prst="rect">
            <a:avLst/>
          </a:prstGeom>
          <a:solidFill>
            <a:srgbClr val="990000"/>
          </a:solidFill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0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type="body" idx="1"/>
          </p:nvPr>
        </p:nvSpPr>
        <p:spPr>
          <a:xfrm>
            <a:off x="7848600" y="1415948"/>
            <a:ext cx="4023360" cy="466511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/>
              <a:t>Estamos </a:t>
            </a:r>
            <a:r>
              <a:rPr lang="en-US" sz="2800" dirty="0" err="1"/>
              <a:t>en</a:t>
            </a:r>
            <a:r>
              <a:rPr lang="en-US" sz="2800" dirty="0"/>
              <a:t> la </a:t>
            </a:r>
            <a:r>
              <a:rPr lang="en-US" sz="2800" b="1" dirty="0" err="1"/>
              <a:t>época</a:t>
            </a:r>
            <a:r>
              <a:rPr lang="en-US" sz="2800" b="1" dirty="0"/>
              <a:t> de la </a:t>
            </a:r>
            <a:r>
              <a:rPr lang="en-US" sz="2800" b="1" dirty="0" err="1"/>
              <a:t>revolución</a:t>
            </a:r>
            <a:r>
              <a:rPr lang="en-US" sz="2800" b="1" dirty="0"/>
              <a:t> </a:t>
            </a:r>
            <a:r>
              <a:rPr lang="en-US" sz="2800" b="1" dirty="0" err="1"/>
              <a:t>tecnológica</a:t>
            </a:r>
            <a:r>
              <a:rPr lang="en-US" sz="2800" b="1" dirty="0"/>
              <a:t> y digital, la </a:t>
            </a:r>
            <a:r>
              <a:rPr lang="en-US" sz="2800" b="1" dirty="0" err="1"/>
              <a:t>cuarta</a:t>
            </a:r>
            <a:r>
              <a:rPr lang="en-US" sz="2800" b="1" dirty="0"/>
              <a:t> </a:t>
            </a:r>
            <a:r>
              <a:rPr lang="en-US" sz="2800" b="1" dirty="0" err="1"/>
              <a:t>revolución</a:t>
            </a:r>
            <a:r>
              <a:rPr lang="en-US" sz="2800" b="1" dirty="0"/>
              <a:t> industrial, </a:t>
            </a:r>
            <a:r>
              <a:rPr lang="en-US" sz="2800" b="1" dirty="0" err="1"/>
              <a:t>marcada</a:t>
            </a:r>
            <a:r>
              <a:rPr lang="en-US" sz="2800" b="1" dirty="0"/>
              <a:t> </a:t>
            </a:r>
            <a:r>
              <a:rPr lang="en-US" sz="2800" b="1" dirty="0" err="1"/>
              <a:t>por</a:t>
            </a:r>
            <a:r>
              <a:rPr lang="en-US" sz="2800" b="1" dirty="0"/>
              <a:t> la </a:t>
            </a:r>
            <a:r>
              <a:rPr lang="en-US" sz="2800" b="1" dirty="0" err="1"/>
              <a:t>convergencia</a:t>
            </a:r>
            <a:r>
              <a:rPr lang="en-US" sz="2800" b="1" dirty="0"/>
              <a:t> de </a:t>
            </a:r>
            <a:r>
              <a:rPr lang="en-US" sz="2800" b="1" dirty="0" err="1"/>
              <a:t>tecnologías</a:t>
            </a:r>
            <a:r>
              <a:rPr lang="en-US" sz="2800" b="1" dirty="0"/>
              <a:t> </a:t>
            </a:r>
            <a:r>
              <a:rPr lang="en-US" sz="2800" b="1" dirty="0" err="1"/>
              <a:t>digitales</a:t>
            </a:r>
            <a:r>
              <a:rPr lang="en-US" sz="2800" b="1" dirty="0"/>
              <a:t>, </a:t>
            </a:r>
            <a:r>
              <a:rPr lang="en-US" sz="2800" b="1" dirty="0" err="1"/>
              <a:t>físicas</a:t>
            </a:r>
            <a:r>
              <a:rPr lang="en-US" sz="2800" b="1" dirty="0"/>
              <a:t> y </a:t>
            </a:r>
            <a:r>
              <a:rPr lang="en-US" sz="2800" b="1" dirty="0" err="1"/>
              <a:t>biológicas</a:t>
            </a:r>
            <a:r>
              <a:rPr lang="en-US" sz="2800" b="1" dirty="0"/>
              <a:t>, </a:t>
            </a:r>
            <a:r>
              <a:rPr lang="en-US" sz="2800" b="1" dirty="0" err="1"/>
              <a:t>anticipan</a:t>
            </a:r>
            <a:r>
              <a:rPr lang="en-US" sz="2800" b="1" dirty="0"/>
              <a:t> que </a:t>
            </a:r>
            <a:r>
              <a:rPr lang="en-US" sz="2800" b="1" dirty="0" err="1"/>
              <a:t>cambiará</a:t>
            </a:r>
            <a:r>
              <a:rPr lang="en-US" sz="2800" b="1" dirty="0"/>
              <a:t> </a:t>
            </a:r>
            <a:r>
              <a:rPr lang="en-US" sz="2800" b="1" dirty="0" err="1"/>
              <a:t>el</a:t>
            </a:r>
            <a:r>
              <a:rPr lang="en-US" sz="2800" b="1" dirty="0"/>
              <a:t> </a:t>
            </a:r>
            <a:r>
              <a:rPr lang="en-US" sz="2800" b="1" dirty="0" err="1"/>
              <a:t>mundo</a:t>
            </a:r>
            <a:r>
              <a:rPr lang="en-US" sz="2800" b="1" dirty="0"/>
              <a:t> </a:t>
            </a:r>
            <a:r>
              <a:rPr lang="en-US" sz="2800" b="1" dirty="0" err="1"/>
              <a:t>tal</a:t>
            </a:r>
            <a:r>
              <a:rPr lang="en-US" sz="2800" b="1" dirty="0"/>
              <a:t> </a:t>
            </a:r>
            <a:r>
              <a:rPr lang="en-US" sz="2800" b="1" dirty="0" err="1"/>
              <a:t>como</a:t>
            </a:r>
            <a:r>
              <a:rPr lang="en-US" sz="2800" b="1" dirty="0"/>
              <a:t> lo </a:t>
            </a:r>
            <a:r>
              <a:rPr lang="en-US" sz="2800" b="1" dirty="0" err="1"/>
              <a:t>conocemos</a:t>
            </a:r>
            <a:r>
              <a:rPr lang="en-US" sz="2800" b="1" dirty="0"/>
              <a:t>. </a:t>
            </a: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18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81" b="1058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solidFill>
            <a:srgbClr val="990000"/>
          </a:solidFill>
        </p:spPr>
      </p:pic>
      <p:sp>
        <p:nvSpPr>
          <p:cNvPr id="3" name="Marcador de contenido 2"/>
          <p:cNvSpPr>
            <a:spLocks noGrp="1"/>
          </p:cNvSpPr>
          <p:nvPr>
            <p:ph type="body" idx="1"/>
          </p:nvPr>
        </p:nvSpPr>
        <p:spPr>
          <a:xfrm>
            <a:off x="673768" y="3152274"/>
            <a:ext cx="9994232" cy="210552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Estamos al </a:t>
            </a:r>
            <a:r>
              <a:rPr lang="en-US" sz="4000" b="1" dirty="0" err="1">
                <a:solidFill>
                  <a:srgbClr val="FFFFFF"/>
                </a:solidFill>
              </a:rPr>
              <a:t>borde</a:t>
            </a:r>
            <a:r>
              <a:rPr lang="en-US" sz="4000" b="1" dirty="0">
                <a:solidFill>
                  <a:srgbClr val="FFFFFF"/>
                </a:solidFill>
              </a:rPr>
              <a:t> de </a:t>
            </a:r>
            <a:r>
              <a:rPr lang="en-US" sz="4000" b="1" dirty="0" err="1">
                <a:solidFill>
                  <a:srgbClr val="FFFFFF"/>
                </a:solidFill>
              </a:rPr>
              <a:t>una</a:t>
            </a:r>
            <a:r>
              <a:rPr lang="en-US" sz="4000" b="1" dirty="0">
                <a:solidFill>
                  <a:srgbClr val="FFFFFF"/>
                </a:solidFill>
              </a:rPr>
              <a:t> </a:t>
            </a:r>
            <a:r>
              <a:rPr lang="en-US" sz="4000" b="1" dirty="0" err="1">
                <a:solidFill>
                  <a:srgbClr val="FFFFFF"/>
                </a:solidFill>
              </a:rPr>
              <a:t>revolución</a:t>
            </a:r>
            <a:r>
              <a:rPr lang="en-US" sz="4000" b="1" dirty="0">
                <a:solidFill>
                  <a:srgbClr val="FFFFFF"/>
                </a:solidFill>
              </a:rPr>
              <a:t> </a:t>
            </a:r>
            <a:r>
              <a:rPr lang="en-US" sz="4000" b="1" dirty="0" err="1">
                <a:solidFill>
                  <a:srgbClr val="FFFFFF"/>
                </a:solidFill>
              </a:rPr>
              <a:t>tecnológica</a:t>
            </a:r>
            <a:r>
              <a:rPr lang="en-US" sz="4000" b="1" dirty="0">
                <a:solidFill>
                  <a:srgbClr val="FFFFFF"/>
                </a:solidFill>
              </a:rPr>
              <a:t> que </a:t>
            </a:r>
            <a:r>
              <a:rPr lang="en-US" sz="4000" b="1" dirty="0" err="1">
                <a:solidFill>
                  <a:srgbClr val="FFFFFF"/>
                </a:solidFill>
              </a:rPr>
              <a:t>modificará</a:t>
            </a:r>
            <a:r>
              <a:rPr lang="en-US" sz="4000" b="1" dirty="0">
                <a:solidFill>
                  <a:srgbClr val="FFFFFF"/>
                </a:solidFill>
              </a:rPr>
              <a:t> </a:t>
            </a:r>
            <a:r>
              <a:rPr lang="en-US" sz="4000" b="1" dirty="0" err="1">
                <a:solidFill>
                  <a:srgbClr val="FFFFFF"/>
                </a:solidFill>
              </a:rPr>
              <a:t>fundamentalmente</a:t>
            </a:r>
            <a:r>
              <a:rPr lang="en-US" sz="4000" b="1" dirty="0">
                <a:solidFill>
                  <a:srgbClr val="FFFFFF"/>
                </a:solidFill>
              </a:rPr>
              <a:t> la forma </a:t>
            </a:r>
            <a:r>
              <a:rPr lang="en-US" sz="4000" b="1" dirty="0" err="1">
                <a:solidFill>
                  <a:srgbClr val="FFFFFF"/>
                </a:solidFill>
              </a:rPr>
              <a:t>en</a:t>
            </a:r>
            <a:r>
              <a:rPr lang="en-US" sz="4000" b="1" dirty="0">
                <a:solidFill>
                  <a:srgbClr val="FFFFFF"/>
                </a:solidFill>
              </a:rPr>
              <a:t> que </a:t>
            </a:r>
            <a:r>
              <a:rPr lang="en-US" sz="4000" b="1" dirty="0" err="1">
                <a:solidFill>
                  <a:srgbClr val="FFFFFF"/>
                </a:solidFill>
              </a:rPr>
              <a:t>vivimos</a:t>
            </a:r>
            <a:r>
              <a:rPr lang="en-US" sz="4000" b="1" dirty="0">
                <a:solidFill>
                  <a:srgbClr val="FFFFFF"/>
                </a:solidFill>
              </a:rPr>
              <a:t>, </a:t>
            </a:r>
            <a:r>
              <a:rPr lang="en-US" sz="4000" b="1" dirty="0" err="1">
                <a:solidFill>
                  <a:srgbClr val="FFFFFF"/>
                </a:solidFill>
              </a:rPr>
              <a:t>trabajamos</a:t>
            </a:r>
            <a:r>
              <a:rPr lang="en-US" sz="4000" b="1" dirty="0">
                <a:solidFill>
                  <a:srgbClr val="FFFFFF"/>
                </a:solidFill>
              </a:rPr>
              <a:t> y </a:t>
            </a:r>
            <a:r>
              <a:rPr lang="en-US" sz="4000" b="1" dirty="0" err="1">
                <a:solidFill>
                  <a:srgbClr val="FFFFFF"/>
                </a:solidFill>
              </a:rPr>
              <a:t>nos</a:t>
            </a:r>
            <a:r>
              <a:rPr lang="en-US" sz="4000" b="1" dirty="0">
                <a:solidFill>
                  <a:srgbClr val="FFFFFF"/>
                </a:solidFill>
              </a:rPr>
              <a:t> </a:t>
            </a:r>
            <a:r>
              <a:rPr lang="en-US" sz="4000" b="1" dirty="0" err="1">
                <a:solidFill>
                  <a:srgbClr val="FFFFFF"/>
                </a:solidFill>
              </a:rPr>
              <a:t>relacionamos</a:t>
            </a:r>
            <a:r>
              <a:rPr lang="en-US" sz="4000" b="1" dirty="0">
                <a:solidFill>
                  <a:srgbClr val="FFFFFF"/>
                </a:solidFill>
              </a:rPr>
              <a:t> (IA)</a:t>
            </a:r>
          </a:p>
        </p:txBody>
      </p:sp>
    </p:spTree>
    <p:extLst>
      <p:ext uri="{BB962C8B-B14F-4D97-AF65-F5344CB8AC3E}">
        <p14:creationId xmlns:p14="http://schemas.microsoft.com/office/powerpoint/2010/main" val="1103864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48" t="1081" r="1" b="3429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0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type="body" idx="1"/>
          </p:nvPr>
        </p:nvSpPr>
        <p:spPr>
          <a:xfrm>
            <a:off x="7676147" y="1189864"/>
            <a:ext cx="4195813" cy="489119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Para </a:t>
            </a:r>
            <a:r>
              <a:rPr lang="en-US" b="1" dirty="0" err="1">
                <a:solidFill>
                  <a:schemeClr val="bg1"/>
                </a:solidFill>
              </a:rPr>
              <a:t>el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año</a:t>
            </a:r>
            <a:r>
              <a:rPr lang="en-US" b="1" dirty="0">
                <a:solidFill>
                  <a:schemeClr val="bg1"/>
                </a:solidFill>
              </a:rPr>
              <a:t> 2050 la población mayor de 65 </a:t>
            </a:r>
            <a:r>
              <a:rPr lang="en-US" b="1" dirty="0" err="1">
                <a:solidFill>
                  <a:schemeClr val="bg1"/>
                </a:solidFill>
              </a:rPr>
              <a:t>años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pasará</a:t>
            </a:r>
            <a:r>
              <a:rPr lang="en-US" b="1" dirty="0">
                <a:solidFill>
                  <a:schemeClr val="bg1"/>
                </a:solidFill>
              </a:rPr>
              <a:t> del 8,9% actual al 17%</a:t>
            </a:r>
          </a:p>
          <a:p>
            <a:r>
              <a:rPr lang="en-US" b="1" dirty="0" err="1">
                <a:solidFill>
                  <a:schemeClr val="bg1"/>
                </a:solidFill>
              </a:rPr>
              <a:t>Importancia</a:t>
            </a:r>
            <a:r>
              <a:rPr lang="en-US" b="1" dirty="0">
                <a:solidFill>
                  <a:schemeClr val="bg1"/>
                </a:solidFill>
              </a:rPr>
              <a:t> de la </a:t>
            </a:r>
            <a:r>
              <a:rPr lang="en-US" b="1" dirty="0" err="1">
                <a:solidFill>
                  <a:schemeClr val="bg1"/>
                </a:solidFill>
              </a:rPr>
              <a:t>salud</a:t>
            </a:r>
            <a:r>
              <a:rPr lang="en-US" b="1" dirty="0">
                <a:solidFill>
                  <a:schemeClr val="bg1"/>
                </a:solidFill>
              </a:rPr>
              <a:t> y </a:t>
            </a:r>
            <a:r>
              <a:rPr lang="en-US" b="1" dirty="0" err="1">
                <a:solidFill>
                  <a:schemeClr val="bg1"/>
                </a:solidFill>
              </a:rPr>
              <a:t>sentirse</a:t>
            </a:r>
            <a:r>
              <a:rPr lang="en-US" b="1" dirty="0">
                <a:solidFill>
                  <a:schemeClr val="bg1"/>
                </a:solidFill>
              </a:rPr>
              <a:t> bien </a:t>
            </a:r>
            <a:r>
              <a:rPr lang="en-US" b="1" dirty="0" err="1">
                <a:solidFill>
                  <a:schemeClr val="bg1"/>
                </a:solidFill>
              </a:rPr>
              <a:t>desde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el</a:t>
            </a:r>
            <a:r>
              <a:rPr lang="en-US" b="1" dirty="0">
                <a:solidFill>
                  <a:schemeClr val="bg1"/>
                </a:solidFill>
              </a:rPr>
              <a:t> punto de vista </a:t>
            </a:r>
            <a:r>
              <a:rPr lang="en-US" b="1" dirty="0" err="1">
                <a:solidFill>
                  <a:schemeClr val="bg1"/>
                </a:solidFill>
              </a:rPr>
              <a:t>físico</a:t>
            </a:r>
            <a:r>
              <a:rPr lang="en-US" b="1" dirty="0">
                <a:solidFill>
                  <a:schemeClr val="bg1"/>
                </a:solidFill>
              </a:rPr>
              <a:t> y mental, </a:t>
            </a:r>
            <a:r>
              <a:rPr lang="en-US" b="1" dirty="0" err="1">
                <a:solidFill>
                  <a:schemeClr val="bg1"/>
                </a:solidFill>
              </a:rPr>
              <a:t>crece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interés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por</a:t>
            </a:r>
            <a:r>
              <a:rPr lang="en-US" b="1" dirty="0">
                <a:solidFill>
                  <a:schemeClr val="bg1"/>
                </a:solidFill>
              </a:rPr>
              <a:t> la </a:t>
            </a:r>
            <a:r>
              <a:rPr lang="en-US" b="1" dirty="0" err="1">
                <a:solidFill>
                  <a:schemeClr val="bg1"/>
                </a:solidFill>
              </a:rPr>
              <a:t>vitalidad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los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deportes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extremos</a:t>
            </a:r>
            <a:r>
              <a:rPr lang="en-US" b="1" dirty="0">
                <a:solidFill>
                  <a:schemeClr val="bg1"/>
                </a:solidFill>
              </a:rPr>
              <a:t>, la </a:t>
            </a:r>
            <a:r>
              <a:rPr lang="en-US" b="1" dirty="0" err="1">
                <a:solidFill>
                  <a:schemeClr val="bg1"/>
                </a:solidFill>
              </a:rPr>
              <a:t>maratones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el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ciclismo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el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fútbol</a:t>
            </a:r>
            <a:r>
              <a:rPr lang="en-US" b="1" dirty="0">
                <a:solidFill>
                  <a:schemeClr val="bg1"/>
                </a:solidFill>
              </a:rPr>
              <a:t> es </a:t>
            </a:r>
            <a:r>
              <a:rPr lang="en-US" b="1" dirty="0" err="1">
                <a:solidFill>
                  <a:schemeClr val="bg1"/>
                </a:solidFill>
              </a:rPr>
              <a:t>una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religión</a:t>
            </a:r>
            <a:r>
              <a:rPr lang="en-US" b="1" dirty="0">
                <a:solidFill>
                  <a:schemeClr val="bg1"/>
                </a:solidFill>
              </a:rPr>
              <a:t> que </a:t>
            </a:r>
            <a:r>
              <a:rPr lang="en-US" b="1" dirty="0" err="1">
                <a:solidFill>
                  <a:schemeClr val="bg1"/>
                </a:solidFill>
              </a:rPr>
              <a:t>cubre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todo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planeta</a:t>
            </a:r>
            <a:r>
              <a:rPr lang="en-US" b="1" dirty="0">
                <a:solidFill>
                  <a:schemeClr val="bg1"/>
                </a:solidFill>
              </a:rPr>
              <a:t> . </a:t>
            </a:r>
          </a:p>
          <a:p>
            <a:r>
              <a:rPr lang="en-US" b="1" dirty="0" err="1">
                <a:solidFill>
                  <a:schemeClr val="bg1"/>
                </a:solidFill>
              </a:rPr>
              <a:t>Vivir</a:t>
            </a:r>
            <a:r>
              <a:rPr lang="en-US" b="1" dirty="0">
                <a:solidFill>
                  <a:schemeClr val="bg1"/>
                </a:solidFill>
              </a:rPr>
              <a:t> la </a:t>
            </a:r>
            <a:r>
              <a:rPr lang="en-US" b="1" dirty="0" err="1">
                <a:solidFill>
                  <a:schemeClr val="bg1"/>
                </a:solidFill>
              </a:rPr>
              <a:t>vida</a:t>
            </a:r>
            <a:r>
              <a:rPr lang="en-US" b="1" dirty="0">
                <a:solidFill>
                  <a:schemeClr val="bg1"/>
                </a:solidFill>
              </a:rPr>
              <a:t> con </a:t>
            </a:r>
            <a:r>
              <a:rPr lang="en-US" b="1" dirty="0" err="1">
                <a:solidFill>
                  <a:schemeClr val="bg1"/>
                </a:solidFill>
              </a:rPr>
              <a:t>libertad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viajar</a:t>
            </a:r>
            <a:r>
              <a:rPr lang="en-US" b="1" dirty="0">
                <a:solidFill>
                  <a:schemeClr val="bg1"/>
                </a:solidFill>
              </a:rPr>
              <a:t> sin </a:t>
            </a:r>
            <a:r>
              <a:rPr lang="en-US" b="1" dirty="0" err="1">
                <a:solidFill>
                  <a:schemeClr val="bg1"/>
                </a:solidFill>
              </a:rPr>
              <a:t>ataduras</a:t>
            </a:r>
            <a:r>
              <a:rPr lang="en-US" b="1" dirty="0">
                <a:solidFill>
                  <a:schemeClr val="bg1"/>
                </a:solidFill>
              </a:rPr>
              <a:t> . </a:t>
            </a:r>
          </a:p>
          <a:p>
            <a:r>
              <a:rPr lang="en-US" b="1" dirty="0" err="1">
                <a:solidFill>
                  <a:schemeClr val="bg1"/>
                </a:solidFill>
              </a:rPr>
              <a:t>Vamos</a:t>
            </a:r>
            <a:r>
              <a:rPr lang="en-US" b="1" dirty="0">
                <a:solidFill>
                  <a:schemeClr val="bg1"/>
                </a:solidFill>
              </a:rPr>
              <a:t> a </a:t>
            </a:r>
            <a:r>
              <a:rPr lang="en-US" b="1" dirty="0" err="1">
                <a:solidFill>
                  <a:schemeClr val="bg1"/>
                </a:solidFill>
              </a:rPr>
              <a:t>vivir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más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245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bg1">
              <a:alpha val="62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_tradnl" sz="3600" b="1"/>
              <a:t>Mejorar </a:t>
            </a:r>
            <a:r>
              <a:rPr lang="es-ES_tradnl" sz="3600" b="1">
                <a:solidFill>
                  <a:srgbClr val="FF3399"/>
                </a:solidFill>
              </a:rPr>
              <a:t>la experiencia del cliente como forma de fidelizar </a:t>
            </a:r>
            <a:r>
              <a:rPr lang="es-ES_tradnl" sz="3600" b="1"/>
              <a:t>se ha convertido en la gran preocupación de todas las empresas,  se necesitan soluciones informáticas para adaptar la experiencia del cliente al e-commerce y a los canales digitales de empresas de todos los sectores.</a:t>
            </a:r>
          </a:p>
          <a:p>
            <a:pPr marL="0" indent="0">
              <a:buNone/>
            </a:pPr>
            <a:r>
              <a:rPr lang="es-ES_tradnl" sz="3600" b="1">
                <a:solidFill>
                  <a:srgbClr val="FF0000"/>
                </a:solidFill>
              </a:rPr>
              <a:t>Cumplir lo que promete, superar las expectativas (Calidad, tiempos, experiencias)</a:t>
            </a:r>
          </a:p>
        </p:txBody>
      </p:sp>
    </p:spTree>
    <p:extLst>
      <p:ext uri="{BB962C8B-B14F-4D97-AF65-F5344CB8AC3E}">
        <p14:creationId xmlns:p14="http://schemas.microsoft.com/office/powerpoint/2010/main" val="2903195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4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type="body" idx="1"/>
          </p:nvPr>
        </p:nvSpPr>
        <p:spPr>
          <a:xfrm>
            <a:off x="1427748" y="2908120"/>
            <a:ext cx="9144000" cy="2012796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</a:rPr>
              <a:t>La </a:t>
            </a:r>
            <a:r>
              <a:rPr lang="en-US" sz="2800" b="1" dirty="0" err="1">
                <a:solidFill>
                  <a:srgbClr val="FFFFFF"/>
                </a:solidFill>
              </a:rPr>
              <a:t>generación</a:t>
            </a:r>
            <a:r>
              <a:rPr lang="en-US" sz="2800" b="1" dirty="0">
                <a:solidFill>
                  <a:srgbClr val="FFFFFF"/>
                </a:solidFill>
              </a:rPr>
              <a:t> Z </a:t>
            </a:r>
            <a:r>
              <a:rPr lang="en-US" sz="2800" b="1" dirty="0" err="1">
                <a:solidFill>
                  <a:srgbClr val="FFFFFF"/>
                </a:solidFill>
              </a:rPr>
              <a:t>conocida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como</a:t>
            </a:r>
            <a:r>
              <a:rPr lang="en-US" sz="2800" b="1" dirty="0">
                <a:solidFill>
                  <a:srgbClr val="FFFFFF"/>
                </a:solidFill>
              </a:rPr>
              <a:t> Centennials, </a:t>
            </a:r>
            <a:r>
              <a:rPr lang="en-US" sz="2800" dirty="0" err="1">
                <a:solidFill>
                  <a:srgbClr val="FFFFFF"/>
                </a:solidFill>
              </a:rPr>
              <a:t>llegaron</a:t>
            </a:r>
            <a:r>
              <a:rPr lang="en-US" sz="2800" dirty="0">
                <a:solidFill>
                  <a:srgbClr val="FFFFFF"/>
                </a:solidFill>
              </a:rPr>
              <a:t> al </a:t>
            </a:r>
            <a:r>
              <a:rPr lang="en-US" sz="2800" dirty="0" err="1">
                <a:solidFill>
                  <a:srgbClr val="FFFFFF"/>
                </a:solidFill>
              </a:rPr>
              <a:t>mundo</a:t>
            </a:r>
            <a:r>
              <a:rPr lang="en-US" sz="2800" dirty="0">
                <a:solidFill>
                  <a:srgbClr val="FFFFFF"/>
                </a:solidFill>
              </a:rPr>
              <a:t> a </a:t>
            </a:r>
            <a:r>
              <a:rPr lang="en-US" sz="2800" dirty="0" err="1">
                <a:solidFill>
                  <a:srgbClr val="FFFFFF"/>
                </a:solidFill>
              </a:rPr>
              <a:t>partir</a:t>
            </a:r>
            <a:r>
              <a:rPr lang="en-US" sz="2800" dirty="0">
                <a:solidFill>
                  <a:srgbClr val="FFFFFF"/>
                </a:solidFill>
              </a:rPr>
              <a:t> de </a:t>
            </a:r>
            <a:r>
              <a:rPr lang="en-US" sz="2800" b="1" dirty="0">
                <a:solidFill>
                  <a:srgbClr val="FFFFFF"/>
                </a:solidFill>
              </a:rPr>
              <a:t>1997</a:t>
            </a:r>
            <a:r>
              <a:rPr lang="en-US" sz="2800" dirty="0">
                <a:solidFill>
                  <a:srgbClr val="FFFFFF"/>
                </a:solidFill>
              </a:rPr>
              <a:t>, con un Smartphone o Tablet </a:t>
            </a:r>
            <a:r>
              <a:rPr lang="en-US" sz="2800" dirty="0" err="1">
                <a:solidFill>
                  <a:srgbClr val="FFFFFF"/>
                </a:solidFill>
              </a:rPr>
              <a:t>debajo</a:t>
            </a:r>
            <a:r>
              <a:rPr lang="en-US" sz="2800" dirty="0">
                <a:solidFill>
                  <a:srgbClr val="FFFFFF"/>
                </a:solidFill>
              </a:rPr>
              <a:t> del </a:t>
            </a:r>
            <a:r>
              <a:rPr lang="en-US" sz="2800" dirty="0" err="1">
                <a:solidFill>
                  <a:srgbClr val="FFFFFF"/>
                </a:solidFill>
              </a:rPr>
              <a:t>brazo</a:t>
            </a:r>
            <a:r>
              <a:rPr lang="en-US" sz="2800" dirty="0">
                <a:solidFill>
                  <a:srgbClr val="FFFFFF"/>
                </a:solidFill>
              </a:rPr>
              <a:t> y con </a:t>
            </a:r>
            <a:r>
              <a:rPr lang="en-US" sz="2800" dirty="0" err="1">
                <a:solidFill>
                  <a:srgbClr val="FFFFFF"/>
                </a:solidFill>
              </a:rPr>
              <a:t>una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sobre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exposición</a:t>
            </a:r>
            <a:r>
              <a:rPr lang="en-US" sz="2800" dirty="0">
                <a:solidFill>
                  <a:srgbClr val="FFFFFF"/>
                </a:solidFill>
              </a:rPr>
              <a:t> a la </a:t>
            </a:r>
            <a:r>
              <a:rPr lang="en-US" sz="2800" b="1" dirty="0" err="1">
                <a:solidFill>
                  <a:srgbClr val="FFFFFF"/>
                </a:solidFill>
              </a:rPr>
              <a:t>información</a:t>
            </a:r>
            <a:r>
              <a:rPr lang="en-US" sz="2800" b="1" dirty="0">
                <a:solidFill>
                  <a:srgbClr val="FFFFFF"/>
                </a:solidFill>
              </a:rPr>
              <a:t> y a la era digital </a:t>
            </a:r>
            <a:r>
              <a:rPr lang="en-US" sz="2800" dirty="0" err="1">
                <a:solidFill>
                  <a:srgbClr val="FFFFFF"/>
                </a:solidFill>
              </a:rPr>
              <a:t>jamás</a:t>
            </a:r>
            <a:r>
              <a:rPr lang="en-US" sz="2800" dirty="0">
                <a:solidFill>
                  <a:srgbClr val="FFFFFF"/>
                </a:solidFill>
              </a:rPr>
              <a:t> vista. </a:t>
            </a:r>
          </a:p>
          <a:p>
            <a:pPr algn="ctr"/>
            <a:r>
              <a:rPr lang="en-US" sz="2800" dirty="0" err="1">
                <a:solidFill>
                  <a:srgbClr val="FFFFFF"/>
                </a:solidFill>
              </a:rPr>
              <a:t>Vienen</a:t>
            </a:r>
            <a:r>
              <a:rPr lang="en-US" sz="2800" dirty="0">
                <a:solidFill>
                  <a:srgbClr val="FFFFFF"/>
                </a:solidFill>
              </a:rPr>
              <a:t> con </a:t>
            </a:r>
            <a:r>
              <a:rPr lang="en-US" sz="2800" dirty="0" err="1">
                <a:solidFill>
                  <a:srgbClr val="FFFFFF"/>
                </a:solidFill>
              </a:rPr>
              <a:t>una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mentalidad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diferente</a:t>
            </a:r>
            <a:r>
              <a:rPr lang="en-US" sz="2800" dirty="0">
                <a:solidFill>
                  <a:srgbClr val="FFFFFF"/>
                </a:solidFill>
              </a:rPr>
              <a:t>, </a:t>
            </a:r>
            <a:r>
              <a:rPr lang="en-US" sz="2800" b="1" dirty="0">
                <a:solidFill>
                  <a:srgbClr val="FFFFFF"/>
                </a:solidFill>
              </a:rPr>
              <a:t>sin </a:t>
            </a:r>
            <a:r>
              <a:rPr lang="en-US" sz="2800" b="1" dirty="0" err="1">
                <a:solidFill>
                  <a:srgbClr val="FFFFFF"/>
                </a:solidFill>
              </a:rPr>
              <a:t>fronteras</a:t>
            </a:r>
            <a:r>
              <a:rPr lang="en-US" sz="2800" b="1" dirty="0">
                <a:solidFill>
                  <a:srgbClr val="FFFFFF"/>
                </a:solidFill>
              </a:rPr>
              <a:t>, </a:t>
            </a:r>
            <a:r>
              <a:rPr lang="en-US" sz="2800" dirty="0">
                <a:solidFill>
                  <a:srgbClr val="FFFFFF"/>
                </a:solidFill>
              </a:rPr>
              <a:t>con </a:t>
            </a:r>
            <a:r>
              <a:rPr lang="en-US" sz="2800" dirty="0" err="1">
                <a:solidFill>
                  <a:srgbClr val="FFFFFF"/>
                </a:solidFill>
              </a:rPr>
              <a:t>el</a:t>
            </a:r>
            <a:r>
              <a:rPr lang="en-US" sz="2800" dirty="0">
                <a:solidFill>
                  <a:srgbClr val="FFFFFF"/>
                </a:solidFill>
              </a:rPr>
              <a:t> chip del </a:t>
            </a:r>
            <a:r>
              <a:rPr lang="en-US" sz="2800" b="1" dirty="0" err="1">
                <a:solidFill>
                  <a:srgbClr val="FFFFFF"/>
                </a:solidFill>
              </a:rPr>
              <a:t>cuidado</a:t>
            </a:r>
            <a:r>
              <a:rPr lang="en-US" sz="2800" b="1" dirty="0">
                <a:solidFill>
                  <a:srgbClr val="FFFFFF"/>
                </a:solidFill>
              </a:rPr>
              <a:t> del </a:t>
            </a:r>
            <a:r>
              <a:rPr lang="en-US" sz="2800" b="1" dirty="0" err="1">
                <a:solidFill>
                  <a:srgbClr val="FFFFFF"/>
                </a:solidFill>
              </a:rPr>
              <a:t>planeta</a:t>
            </a:r>
            <a:r>
              <a:rPr lang="en-US" sz="2800" dirty="0">
                <a:solidFill>
                  <a:srgbClr val="FFFFFF"/>
                </a:solidFill>
              </a:rPr>
              <a:t>, </a:t>
            </a:r>
            <a:r>
              <a:rPr lang="en-US" sz="2800" b="1" dirty="0" err="1">
                <a:solidFill>
                  <a:srgbClr val="FFFFFF"/>
                </a:solidFill>
              </a:rPr>
              <a:t>quieren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cambiar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el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mundo</a:t>
            </a:r>
            <a:r>
              <a:rPr lang="en-US" sz="2800" dirty="0">
                <a:solidFill>
                  <a:srgbClr val="FFFFFF"/>
                </a:solidFill>
              </a:rPr>
              <a:t>, </a:t>
            </a:r>
            <a:r>
              <a:rPr lang="en-US" sz="2800" b="1" dirty="0" err="1">
                <a:solidFill>
                  <a:srgbClr val="FFFFFF"/>
                </a:solidFill>
              </a:rPr>
              <a:t>quieren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viajar</a:t>
            </a:r>
            <a:r>
              <a:rPr lang="en-US" sz="2800" b="1" dirty="0">
                <a:solidFill>
                  <a:srgbClr val="FFFFFF"/>
                </a:solidFill>
              </a:rPr>
              <a:t>, </a:t>
            </a:r>
            <a:r>
              <a:rPr lang="en-US" sz="2800" b="1" dirty="0" err="1">
                <a:solidFill>
                  <a:srgbClr val="FFFFFF"/>
                </a:solidFill>
              </a:rPr>
              <a:t>rompiendo</a:t>
            </a:r>
            <a:r>
              <a:rPr lang="en-US" sz="2800" b="1" dirty="0">
                <a:solidFill>
                  <a:srgbClr val="FFFFFF"/>
                </a:solidFill>
              </a:rPr>
              <a:t> con las </a:t>
            </a:r>
            <a:r>
              <a:rPr lang="en-US" sz="2800" b="1" dirty="0" err="1">
                <a:solidFill>
                  <a:srgbClr val="FFFFFF"/>
                </a:solidFill>
              </a:rPr>
              <a:t>tradiciones</a:t>
            </a:r>
            <a:r>
              <a:rPr lang="en-US" sz="2800" b="1" dirty="0">
                <a:solidFill>
                  <a:srgbClr val="FFFFFF"/>
                </a:solidFill>
              </a:rPr>
              <a:t> y las </a:t>
            </a:r>
            <a:r>
              <a:rPr lang="en-US" sz="2800" b="1" dirty="0" err="1">
                <a:solidFill>
                  <a:srgbClr val="FFFFFF"/>
                </a:solidFill>
              </a:rPr>
              <a:t>creencias</a:t>
            </a:r>
            <a:r>
              <a:rPr lang="en-US" sz="2800" b="1" dirty="0">
                <a:solidFill>
                  <a:srgbClr val="FFFFFF"/>
                </a:solidFill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422488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4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b="1">
                <a:solidFill>
                  <a:srgbClr val="FFFFFF"/>
                </a:solidFill>
              </a:rPr>
              <a:t>Los e-Commerce están revolucionando los sistemas de compra tradicionales y avanza constantemente introduciendo nuevas estrategias, técnicas y modelos </a:t>
            </a:r>
            <a:r>
              <a:rPr lang="es-CO">
                <a:solidFill>
                  <a:srgbClr val="FFFFFF"/>
                </a:solidFill>
              </a:rPr>
              <a:t>para optimizar la compra por Internet, y mejorar la experiencia de los clientes</a:t>
            </a:r>
          </a:p>
          <a:p>
            <a:pPr marL="0" indent="0">
              <a:buNone/>
            </a:pPr>
            <a:r>
              <a:rPr lang="es-CO" b="1">
                <a:solidFill>
                  <a:srgbClr val="FFFFFF"/>
                </a:solidFill>
              </a:rPr>
              <a:t>Los métodos de pagos o la personalización de los procesos o las Social Commerce son algunas de las tendencias</a:t>
            </a:r>
          </a:p>
        </p:txBody>
      </p:sp>
    </p:spTree>
    <p:extLst>
      <p:ext uri="{BB962C8B-B14F-4D97-AF65-F5344CB8AC3E}">
        <p14:creationId xmlns:p14="http://schemas.microsoft.com/office/powerpoint/2010/main" val="3844427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1133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/>
              <a:t>El e-commerce y el servicio al cliente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type="body" idx="1"/>
          </p:nvPr>
        </p:nvSpPr>
        <p:spPr>
          <a:xfrm>
            <a:off x="1527048" y="4599432"/>
            <a:ext cx="9144000" cy="153619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/>
              <a:t>Una de las tendencias digitales que más se repite en todas las áreas son </a:t>
            </a:r>
            <a:r>
              <a:rPr lang="en-US" sz="2000" b="1"/>
              <a:t>los chatbots que impulsados por un mejora de la Inteligencia Artificial (IA) </a:t>
            </a:r>
            <a:r>
              <a:rPr lang="en-US" sz="2000"/>
              <a:t>han potenciado su eficacia y son una herramienta realmente útil dentro del área de atención al cliente.</a:t>
            </a:r>
          </a:p>
          <a:p>
            <a:pPr algn="ctr"/>
            <a:r>
              <a:rPr lang="en-US" sz="2000"/>
              <a:t>Los consumidores demandan cada vez una atención más directa y personalizada.</a:t>
            </a:r>
          </a:p>
          <a:p>
            <a:pPr algn="ctr"/>
            <a:endParaRPr lang="en-US" sz="20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27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715253C-7836-7540-B8F7-05AAD786B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Gran cambio mundo Publicitario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56A22D2-33C0-D54E-BDA6-8939553AC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171" y="1170643"/>
            <a:ext cx="6970309" cy="2258357"/>
          </a:xfrm>
        </p:spPr>
        <p:txBody>
          <a:bodyPr>
            <a:normAutofit lnSpcReduction="10000"/>
          </a:bodyPr>
          <a:lstStyle/>
          <a:p>
            <a:r>
              <a:rPr lang="es-ES_tradnl" b="1" dirty="0">
                <a:solidFill>
                  <a:srgbClr val="FFFF00"/>
                </a:solidFill>
              </a:rPr>
              <a:t>Google</a:t>
            </a:r>
            <a:r>
              <a:rPr lang="es-ES_tradnl" dirty="0">
                <a:solidFill>
                  <a:srgbClr val="FFFF00"/>
                </a:solidFill>
              </a:rPr>
              <a:t> </a:t>
            </a:r>
            <a:r>
              <a:rPr lang="es-ES_tradnl" dirty="0"/>
              <a:t>(Buscador, YouTube, aplicaciones, páginas)</a:t>
            </a:r>
          </a:p>
          <a:p>
            <a:r>
              <a:rPr lang="es-ES_tradnl" b="1" dirty="0">
                <a:solidFill>
                  <a:srgbClr val="FFFF00"/>
                </a:solidFill>
              </a:rPr>
              <a:t>Facebook Meta</a:t>
            </a:r>
            <a:r>
              <a:rPr lang="es-ES_tradnl" dirty="0">
                <a:solidFill>
                  <a:srgbClr val="FFFF00"/>
                </a:solidFill>
              </a:rPr>
              <a:t> </a:t>
            </a:r>
            <a:r>
              <a:rPr lang="es-ES_tradnl" dirty="0"/>
              <a:t>(Facebook, Instagram, WhatsApp)</a:t>
            </a:r>
          </a:p>
          <a:p>
            <a:r>
              <a:rPr lang="es-ES_tradnl" b="1" dirty="0">
                <a:solidFill>
                  <a:srgbClr val="FFFF00"/>
                </a:solidFill>
              </a:rPr>
              <a:t>Amazon</a:t>
            </a:r>
            <a:r>
              <a:rPr lang="es-ES_tradnl" dirty="0">
                <a:solidFill>
                  <a:srgbClr val="FFFF00"/>
                </a:solidFill>
              </a:rPr>
              <a:t> </a:t>
            </a:r>
            <a:r>
              <a:rPr lang="es-ES_tradnl" dirty="0"/>
              <a:t> (Marketplace, publicitaria)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8567523-10FE-BB4A-9E46-F749040F9F44}"/>
              </a:ext>
            </a:extLst>
          </p:cNvPr>
          <p:cNvSpPr txBox="1"/>
          <p:nvPr/>
        </p:nvSpPr>
        <p:spPr>
          <a:xfrm>
            <a:off x="1323191" y="3711387"/>
            <a:ext cx="49061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Democratizar la publicidad: Ofertas segmentadas</a:t>
            </a:r>
          </a:p>
        </p:txBody>
      </p:sp>
    </p:spTree>
    <p:extLst>
      <p:ext uri="{BB962C8B-B14F-4D97-AF65-F5344CB8AC3E}">
        <p14:creationId xmlns:p14="http://schemas.microsoft.com/office/powerpoint/2010/main" val="2794440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3" t="9091" r="22799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El social commerce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700"/>
              <a:t>El Social Commerce, </a:t>
            </a:r>
            <a:r>
              <a:rPr lang="en-US" sz="1700" b="1"/>
              <a:t>las comunidades y perfiles sociales a la hora de vender son muy importantes</a:t>
            </a:r>
            <a:r>
              <a:rPr lang="en-US" sz="170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440832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56" r="18808" b="-1"/>
          <a:stretch/>
        </p:blipFill>
        <p:spPr>
          <a:xfrm>
            <a:off x="0" y="336894"/>
            <a:ext cx="8668492" cy="6857990"/>
          </a:xfrm>
          <a:prstGeom prst="rect">
            <a:avLst/>
          </a:prstGeom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tx1"/>
              </a:gs>
              <a:gs pos="35000">
                <a:schemeClr val="tx1">
                  <a:alpha val="76000"/>
                </a:schemeClr>
              </a:gs>
              <a:gs pos="19000">
                <a:schemeClr val="tx1">
                  <a:alpha val="4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5868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s-CO" sz="2800">
                <a:solidFill>
                  <a:schemeClr val="bg1"/>
                </a:solidFill>
              </a:rPr>
              <a:t>Experiencia en la compra </a:t>
            </a:r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95868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CO" sz="2400" dirty="0">
                <a:solidFill>
                  <a:schemeClr val="bg1"/>
                </a:solidFill>
              </a:rPr>
              <a:t> La instantaneidad es una necesidad en un mundo dominado por los micro momentos, en el que los usuarios </a:t>
            </a:r>
            <a:r>
              <a:rPr lang="es-CO" sz="2400" b="1" dirty="0">
                <a:solidFill>
                  <a:schemeClr val="bg1"/>
                </a:solidFill>
              </a:rPr>
              <a:t>piden</a:t>
            </a:r>
            <a:r>
              <a:rPr lang="es-CO" sz="2400" dirty="0">
                <a:solidFill>
                  <a:schemeClr val="bg1"/>
                </a:solidFill>
              </a:rPr>
              <a:t> </a:t>
            </a:r>
            <a:r>
              <a:rPr lang="es-CO" sz="2400" b="1" dirty="0">
                <a:solidFill>
                  <a:schemeClr val="bg1"/>
                </a:solidFill>
              </a:rPr>
              <a:t>rapidez y buena experiencia de navegación</a:t>
            </a:r>
            <a:r>
              <a:rPr lang="es-CO" sz="2400" dirty="0">
                <a:solidFill>
                  <a:schemeClr val="bg1"/>
                </a:solidFill>
              </a:rPr>
              <a:t>. </a:t>
            </a:r>
          </a:p>
          <a:p>
            <a:pPr marL="0" indent="0">
              <a:buNone/>
            </a:pPr>
            <a:endParaRPr lang="es-CO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48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persona, hombre, interior, computadora&#10;&#10;Descripción generada automáticamente">
            <a:extLst>
              <a:ext uri="{FF2B5EF4-FFF2-40B4-BE49-F238E27FC236}">
                <a16:creationId xmlns:a16="http://schemas.microsoft.com/office/drawing/2014/main" id="{C0D1B66D-8D01-7D4A-9C4D-E07926CFF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318" y="1637411"/>
            <a:ext cx="3110024" cy="207334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4B93940-3463-5049-B73E-A79EEAFE5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89" y="480814"/>
            <a:ext cx="4306594" cy="322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23C6B96-5F5E-164C-A7E6-7F88361F02E2}"/>
              </a:ext>
            </a:extLst>
          </p:cNvPr>
          <p:cNvSpPr txBox="1"/>
          <p:nvPr/>
        </p:nvSpPr>
        <p:spPr>
          <a:xfrm>
            <a:off x="564894" y="3791863"/>
            <a:ext cx="10783590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Administrados de Empresas, Especislitas en Marketing Estratégico y Master en Investigación de Mercados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años de trayectoría en Marketing en empresas colombianas y multinacionales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Apasionado por el marketing y las investigación de las tenencias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Consultor empresarial en marketing y ventas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Creador de Marketinginteli   </a:t>
            </a:r>
            <a:r>
              <a:rPr kumimoji="0" lang="es-C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www.marketinginteli.com</a:t>
            </a:r>
            <a:r>
              <a:rPr kumimoji="0" lang="es-C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45EEBF4-593B-4B4B-B030-80B3D7D45031}"/>
              </a:ext>
            </a:extLst>
          </p:cNvPr>
          <p:cNvSpPr txBox="1"/>
          <p:nvPr/>
        </p:nvSpPr>
        <p:spPr>
          <a:xfrm>
            <a:off x="1115122" y="724829"/>
            <a:ext cx="3698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JUAN ARLOS RODRÍGUEZ GÓMEZ</a:t>
            </a:r>
          </a:p>
        </p:txBody>
      </p:sp>
    </p:spTree>
    <p:extLst>
      <p:ext uri="{BB962C8B-B14F-4D97-AF65-F5344CB8AC3E}">
        <p14:creationId xmlns:p14="http://schemas.microsoft.com/office/powerpoint/2010/main" val="7546890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27800" y="448721"/>
            <a:ext cx="4713997" cy="1225650"/>
          </a:xfrm>
        </p:spPr>
        <p:txBody>
          <a:bodyPr anchor="b">
            <a:normAutofit/>
          </a:bodyPr>
          <a:lstStyle/>
          <a:p>
            <a:r>
              <a:rPr lang="es-CO" sz="3800">
                <a:solidFill>
                  <a:schemeClr val="bg1"/>
                </a:solidFill>
              </a:rPr>
              <a:t>Experiencia en la compra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53" y="1137622"/>
            <a:ext cx="5666547" cy="445537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27800" y="1909192"/>
            <a:ext cx="4713997" cy="3647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b="1" dirty="0">
                <a:solidFill>
                  <a:schemeClr val="bg1"/>
                </a:solidFill>
              </a:rPr>
              <a:t>El consumidor online espera un servicio cada vez más eficaz y tendente a la sencillez, además de que las ofertas se le presenten en el momento adecuado y en el medio correcto. 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976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3434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s-CO" sz="5000">
                <a:solidFill>
                  <a:schemeClr val="bg1"/>
                </a:solidFill>
              </a:rPr>
              <a:t>Experiencia en la compra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s-CO" sz="2000">
                <a:solidFill>
                  <a:schemeClr val="bg1"/>
                </a:solidFill>
              </a:rPr>
              <a:t>Una experiencia de cliente poderosa debe estar basada en </a:t>
            </a:r>
            <a:r>
              <a:rPr lang="es-CO" sz="2000" b="1">
                <a:solidFill>
                  <a:schemeClr val="bg1"/>
                </a:solidFill>
              </a:rPr>
              <a:t>contenido visual inspirador y atractivo</a:t>
            </a:r>
            <a:r>
              <a:rPr lang="es-CO" sz="2000">
                <a:solidFill>
                  <a:schemeClr val="bg1"/>
                </a:solidFill>
              </a:rPr>
              <a:t>, que incite no sólo a convertir, sino que genere un vínculo con el vendedor. </a:t>
            </a:r>
          </a:p>
        </p:txBody>
      </p:sp>
    </p:spTree>
    <p:extLst>
      <p:ext uri="{BB962C8B-B14F-4D97-AF65-F5344CB8AC3E}">
        <p14:creationId xmlns:p14="http://schemas.microsoft.com/office/powerpoint/2010/main" val="3270014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855" b="1188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anchor="b">
            <a:normAutofit/>
          </a:bodyPr>
          <a:lstStyle/>
          <a:p>
            <a:r>
              <a:rPr lang="es-CO" sz="4000">
                <a:solidFill>
                  <a:srgbClr val="FFFFFF"/>
                </a:solidFill>
              </a:rPr>
              <a:t>La IA y el e-commerce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3526300"/>
            <a:ext cx="10165218" cy="2588458"/>
          </a:xfrm>
        </p:spPr>
        <p:txBody>
          <a:bodyPr>
            <a:normAutofit/>
          </a:bodyPr>
          <a:lstStyle/>
          <a:p>
            <a:r>
              <a:rPr lang="es-CO" sz="2000">
                <a:solidFill>
                  <a:srgbClr val="FFFFFF"/>
                </a:solidFill>
              </a:rPr>
              <a:t>Gracias a la AI, los e-commerce son capaces de </a:t>
            </a:r>
            <a:r>
              <a:rPr lang="es-CO" sz="2000" b="1">
                <a:solidFill>
                  <a:srgbClr val="FFFFFF"/>
                </a:solidFill>
              </a:rPr>
              <a:t>absorber grandes cantidades de información sobre sus clientes</a:t>
            </a:r>
            <a:r>
              <a:rPr lang="es-CO" sz="2000">
                <a:solidFill>
                  <a:srgbClr val="FFFFFF"/>
                </a:solidFill>
              </a:rPr>
              <a:t>, de manera que pueden orientar mejor sus ofertas y comunicaciones comerciales. </a:t>
            </a:r>
          </a:p>
        </p:txBody>
      </p:sp>
    </p:spTree>
    <p:extLst>
      <p:ext uri="{BB962C8B-B14F-4D97-AF65-F5344CB8AC3E}">
        <p14:creationId xmlns:p14="http://schemas.microsoft.com/office/powerpoint/2010/main" val="2085900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833" b="16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s-CO" sz="5000">
                <a:solidFill>
                  <a:schemeClr val="bg1"/>
                </a:solidFill>
              </a:rPr>
              <a:t>La IA y el e-commerce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s-CO" sz="2000"/>
              <a:t>Por ejemplo, las </a:t>
            </a:r>
            <a:r>
              <a:rPr lang="es-CO" sz="2000" b="1"/>
              <a:t>recomendaciones personalizadas en tiempo real </a:t>
            </a:r>
            <a:r>
              <a:rPr lang="es-CO" sz="2000"/>
              <a:t>dan respuestas oportunas e inmediatas a </a:t>
            </a:r>
            <a:r>
              <a:rPr lang="es-CO" sz="2000" b="1"/>
              <a:t>un consumidor que no quiere perder ni un segundo cuando compra por Internet.</a:t>
            </a:r>
            <a:r>
              <a:rPr lang="es-CO" sz="200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815870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s-CO" sz="3800">
                <a:solidFill>
                  <a:schemeClr val="bg1"/>
                </a:solidFill>
              </a:rPr>
              <a:t>Marketplaces 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anchor="ctr">
            <a:normAutofit/>
          </a:bodyPr>
          <a:lstStyle/>
          <a:p>
            <a:r>
              <a:rPr lang="es-CO" sz="2000" b="1">
                <a:solidFill>
                  <a:schemeClr val="bg1"/>
                </a:solidFill>
              </a:rPr>
              <a:t>Los marketplaces funcionan de forma sencilla, efectiva, rápida y económica</a:t>
            </a:r>
            <a:r>
              <a:rPr lang="es-CO" sz="2000">
                <a:solidFill>
                  <a:schemeClr val="bg1"/>
                </a:solidFill>
              </a:rPr>
              <a:t>, tanto para clientes como para vendedores. Estas plataformas aportan ventajas competitivas para aquellos dispuestos a vender sus productos en ellas. </a:t>
            </a:r>
          </a:p>
          <a:p>
            <a:pPr marL="0" indent="0">
              <a:buNone/>
            </a:pPr>
            <a:endParaRPr lang="es-CO" sz="200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37" r="-3" b="11375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</p:spPr>
      </p:pic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yoichi Fukaya: &quot;El patrocinio del FC Barcelona da a Rakuten credibilidad y  una audiencia de alcance global&quot; - Johan Cruyff Institute">
            <a:extLst>
              <a:ext uri="{FF2B5EF4-FFF2-40B4-BE49-F238E27FC236}">
                <a16:creationId xmlns:a16="http://schemas.microsoft.com/office/drawing/2014/main" id="{1EB81787-0CB4-5744-A330-EBA0F116C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9" b="-1"/>
          <a:stretch/>
        </p:blipFill>
        <p:spPr bwMode="auto">
          <a:xfrm>
            <a:off x="6522277" y="3398024"/>
            <a:ext cx="5669723" cy="346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7983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email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169" b="1411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s-CO" sz="5000">
                <a:solidFill>
                  <a:schemeClr val="bg1"/>
                </a:solidFill>
              </a:rPr>
              <a:t>Marketplaces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CO" sz="4800" dirty="0"/>
              <a:t>Es fácil trabajar con ellos: </a:t>
            </a:r>
            <a:r>
              <a:rPr lang="es-CO" sz="4800" b="1" dirty="0"/>
              <a:t>conllevan una gran cantidad de tráfico</a:t>
            </a:r>
            <a:r>
              <a:rPr lang="es-CO" sz="4800" dirty="0"/>
              <a:t>, incomparable con el que puede tener un negocio online más pequeño e incluso, en algunos casos, permiten que se pueda vender sin contar con una plataforma online previa.</a:t>
            </a:r>
          </a:p>
          <a:p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1259761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18F554-7469-1479-C964-D80F8609F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43" b="747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Significado del Marketing orígenes 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JUAN CARLOS RODRÍGUEZ GÓMEZ </a:t>
            </a:r>
          </a:p>
        </p:txBody>
      </p:sp>
    </p:spTree>
    <p:extLst>
      <p:ext uri="{BB962C8B-B14F-4D97-AF65-F5344CB8AC3E}">
        <p14:creationId xmlns:p14="http://schemas.microsoft.com/office/powerpoint/2010/main" val="3666338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C3D039-A902-EE59-2C66-B8C4837DD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D8D8FEA7-433C-E645-B243-2A4FBC79D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¿Qué es marketing? </a:t>
            </a:r>
          </a:p>
        </p:txBody>
      </p:sp>
    </p:spTree>
    <p:extLst>
      <p:ext uri="{BB962C8B-B14F-4D97-AF65-F5344CB8AC3E}">
        <p14:creationId xmlns:p14="http://schemas.microsoft.com/office/powerpoint/2010/main" val="42784789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393" y="405922"/>
            <a:ext cx="6281057" cy="396698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203233"/>
            <a:ext cx="3598636" cy="2852737"/>
          </a:xfrm>
        </p:spPr>
        <p:txBody>
          <a:bodyPr/>
          <a:lstStyle/>
          <a:p>
            <a:r>
              <a:rPr lang="es-CO"/>
              <a:t>Origen del marketing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type="body" idx="1"/>
          </p:nvPr>
        </p:nvSpPr>
        <p:spPr>
          <a:solidFill>
            <a:schemeClr val="bg1">
              <a:alpha val="17000"/>
            </a:schemeClr>
          </a:solidFill>
        </p:spPr>
        <p:txBody>
          <a:bodyPr/>
          <a:lstStyle/>
          <a:p>
            <a:r>
              <a:rPr lang="es-CO" b="1">
                <a:solidFill>
                  <a:srgbClr val="FF0000"/>
                </a:solidFill>
              </a:rPr>
              <a:t>El trueque, </a:t>
            </a:r>
            <a:r>
              <a:rPr lang="es-CO"/>
              <a:t>se remonta al neolítico, hace unos </a:t>
            </a:r>
            <a:r>
              <a:rPr lang="es-CO" b="1">
                <a:solidFill>
                  <a:srgbClr val="FF0000"/>
                </a:solidFill>
              </a:rPr>
              <a:t>10.000 </a:t>
            </a:r>
            <a:r>
              <a:rPr lang="es-CO"/>
              <a:t>años con la aparición de la </a:t>
            </a:r>
            <a:r>
              <a:rPr lang="es-CO" b="1">
                <a:solidFill>
                  <a:srgbClr val="FF0000"/>
                </a:solidFill>
              </a:rPr>
              <a:t>agricultura. </a:t>
            </a:r>
            <a:r>
              <a:rPr lang="es-CO"/>
              <a:t>En la línea del tiempo se establece que el origen del trueque se remonta al año </a:t>
            </a:r>
            <a:r>
              <a:rPr lang="es-CO" b="1">
                <a:solidFill>
                  <a:srgbClr val="FF0000"/>
                </a:solidFill>
              </a:rPr>
              <a:t>6000 </a:t>
            </a:r>
            <a:r>
              <a:rPr lang="es-CO" b="1" err="1">
                <a:solidFill>
                  <a:srgbClr val="FF0000"/>
                </a:solidFill>
              </a:rPr>
              <a:t>a.C</a:t>
            </a:r>
            <a:r>
              <a:rPr lang="es-CO" b="1">
                <a:solidFill>
                  <a:srgbClr val="FF0000"/>
                </a:solidFill>
              </a:rPr>
              <a:t> en Mesopotamia</a:t>
            </a:r>
            <a:r>
              <a:rPr lang="es-CO"/>
              <a:t>. Las tribus que allí residían lo usaban como actividad comercial.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284596" y="541513"/>
            <a:ext cx="5675993" cy="163121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Establecer </a:t>
            </a:r>
            <a:r>
              <a:rPr kumimoji="0" lang="es-CO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valor </a:t>
            </a:r>
            <a:r>
              <a:rPr kumimoji="0" lang="es-CO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los productos. </a:t>
            </a:r>
            <a:r>
              <a:rPr kumimoji="0" lang="es-C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 que dificultaba  esta actividad era saber el valor de las cosas, por ejemplo qué cantidad </a:t>
            </a:r>
            <a:r>
              <a:rPr kumimoji="0" lang="es-CO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lana se daba por un jarrón de vino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1931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23" b="819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El trueque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21242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Para </a:t>
            </a:r>
            <a:r>
              <a:rPr lang="en-US" sz="2800" dirty="0" err="1">
                <a:solidFill>
                  <a:srgbClr val="FFFFFF"/>
                </a:solidFill>
              </a:rPr>
              <a:t>solventar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esta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situación</a:t>
            </a:r>
            <a:r>
              <a:rPr lang="en-US" sz="2800" dirty="0">
                <a:solidFill>
                  <a:srgbClr val="FFFFFF"/>
                </a:solidFill>
              </a:rPr>
              <a:t>, se </a:t>
            </a:r>
            <a:r>
              <a:rPr lang="en-US" sz="2800" dirty="0" err="1">
                <a:solidFill>
                  <a:srgbClr val="FFFFFF"/>
                </a:solidFill>
              </a:rPr>
              <a:t>tomó</a:t>
            </a:r>
            <a:r>
              <a:rPr lang="en-US" sz="2800" dirty="0">
                <a:solidFill>
                  <a:srgbClr val="FFFFFF"/>
                </a:solidFill>
              </a:rPr>
              <a:t> un </a:t>
            </a:r>
            <a:r>
              <a:rPr lang="en-US" sz="2800" dirty="0" err="1">
                <a:solidFill>
                  <a:srgbClr val="FFFFFF"/>
                </a:solidFill>
              </a:rPr>
              <a:t>producto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como</a:t>
            </a:r>
            <a:r>
              <a:rPr lang="en-US" sz="2800" dirty="0">
                <a:solidFill>
                  <a:srgbClr val="FFFFFF"/>
                </a:solidFill>
              </a:rPr>
              <a:t> valor </a:t>
            </a:r>
            <a:r>
              <a:rPr lang="en-US" sz="2800" dirty="0" err="1">
                <a:solidFill>
                  <a:srgbClr val="FFFFFF"/>
                </a:solidFill>
              </a:rPr>
              <a:t>referencial</a:t>
            </a:r>
            <a:r>
              <a:rPr lang="en-US" sz="2800" dirty="0">
                <a:solidFill>
                  <a:srgbClr val="FFFFFF"/>
                </a:solidFill>
              </a:rPr>
              <a:t>, un </a:t>
            </a:r>
            <a:r>
              <a:rPr lang="en-US" sz="2800" dirty="0" err="1">
                <a:solidFill>
                  <a:srgbClr val="FFFFFF"/>
                </a:solidFill>
              </a:rPr>
              <a:t>elemento</a:t>
            </a:r>
            <a:r>
              <a:rPr lang="en-US" sz="2800" dirty="0">
                <a:solidFill>
                  <a:srgbClr val="FFFFFF"/>
                </a:solidFill>
              </a:rPr>
              <a:t> que </a:t>
            </a:r>
            <a:r>
              <a:rPr lang="en-US" sz="2800" dirty="0" err="1">
                <a:solidFill>
                  <a:srgbClr val="FFFFFF"/>
                </a:solidFill>
              </a:rPr>
              <a:t>sirviera</a:t>
            </a:r>
            <a:r>
              <a:rPr lang="en-US" sz="2800" dirty="0">
                <a:solidFill>
                  <a:srgbClr val="FFFFFF"/>
                </a:solidFill>
              </a:rPr>
              <a:t> para regular </a:t>
            </a:r>
            <a:r>
              <a:rPr lang="en-US" sz="2800" dirty="0" err="1">
                <a:solidFill>
                  <a:srgbClr val="FFFFFF"/>
                </a:solidFill>
              </a:rPr>
              <a:t>los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intercambios</a:t>
            </a:r>
            <a:r>
              <a:rPr lang="en-US" sz="2800" dirty="0">
                <a:solidFill>
                  <a:srgbClr val="FFFFFF"/>
                </a:solidFill>
              </a:rPr>
              <a:t>. </a:t>
            </a:r>
          </a:p>
          <a:p>
            <a:pPr algn="ctr"/>
            <a:r>
              <a:rPr lang="en-US" sz="2800" dirty="0" err="1">
                <a:solidFill>
                  <a:srgbClr val="FFFFFF"/>
                </a:solidFill>
              </a:rPr>
              <a:t>Inicialmente</a:t>
            </a:r>
            <a:r>
              <a:rPr lang="en-US" sz="2800" dirty="0">
                <a:solidFill>
                  <a:srgbClr val="FFFFFF"/>
                </a:solidFill>
              </a:rPr>
              <a:t>, </a:t>
            </a:r>
            <a:r>
              <a:rPr lang="en-US" sz="2800" b="1" dirty="0">
                <a:solidFill>
                  <a:srgbClr val="FFFFFF"/>
                </a:solidFill>
              </a:rPr>
              <a:t>se </a:t>
            </a:r>
            <a:r>
              <a:rPr lang="en-US" sz="2800" b="1" dirty="0" err="1">
                <a:solidFill>
                  <a:srgbClr val="FFFFFF"/>
                </a:solidFill>
              </a:rPr>
              <a:t>usó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el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ganado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dirty="0">
                <a:solidFill>
                  <a:srgbClr val="FFFFFF"/>
                </a:solidFill>
              </a:rPr>
              <a:t>y </a:t>
            </a:r>
            <a:r>
              <a:rPr lang="en-US" sz="2800" dirty="0" err="1">
                <a:solidFill>
                  <a:srgbClr val="FFFFFF"/>
                </a:solidFill>
              </a:rPr>
              <a:t>el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b="1" dirty="0">
                <a:solidFill>
                  <a:srgbClr val="FFFFFF"/>
                </a:solidFill>
              </a:rPr>
              <a:t>trigo </a:t>
            </a:r>
            <a:r>
              <a:rPr lang="en-US" sz="2800" dirty="0">
                <a:solidFill>
                  <a:srgbClr val="FFFFFF"/>
                </a:solidFill>
              </a:rPr>
              <a:t>para </a:t>
            </a:r>
            <a:r>
              <a:rPr lang="en-US" sz="2800" dirty="0" err="1">
                <a:solidFill>
                  <a:srgbClr val="FFFFFF"/>
                </a:solidFill>
              </a:rPr>
              <a:t>establecer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el</a:t>
            </a:r>
            <a:r>
              <a:rPr lang="en-US" sz="2800" dirty="0">
                <a:solidFill>
                  <a:srgbClr val="FFFFFF"/>
                </a:solidFill>
              </a:rPr>
              <a:t> valor de </a:t>
            </a:r>
            <a:r>
              <a:rPr lang="en-US" sz="2800" dirty="0" err="1">
                <a:solidFill>
                  <a:srgbClr val="FFFFFF"/>
                </a:solidFill>
              </a:rPr>
              <a:t>los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artículos</a:t>
            </a:r>
            <a:r>
              <a:rPr lang="en-US" sz="2800" dirty="0">
                <a:solidFill>
                  <a:srgbClr val="FFFFFF"/>
                </a:solidFill>
              </a:rPr>
              <a:t>, </a:t>
            </a:r>
            <a:r>
              <a:rPr lang="en-US" sz="2800" dirty="0" err="1">
                <a:solidFill>
                  <a:srgbClr val="FFFFFF"/>
                </a:solidFill>
              </a:rPr>
              <a:t>por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ejemplo</a:t>
            </a:r>
            <a:r>
              <a:rPr lang="en-US" sz="2800" dirty="0">
                <a:solidFill>
                  <a:srgbClr val="FFFFFF"/>
                </a:solidFill>
              </a:rPr>
              <a:t>, </a:t>
            </a:r>
            <a:r>
              <a:rPr lang="en-US" sz="2800" dirty="0" err="1">
                <a:solidFill>
                  <a:srgbClr val="FFFFFF"/>
                </a:solidFill>
              </a:rPr>
              <a:t>una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vaca</a:t>
            </a:r>
            <a:r>
              <a:rPr lang="en-US" sz="2800" dirty="0">
                <a:solidFill>
                  <a:srgbClr val="FFFFFF"/>
                </a:solidFill>
              </a:rPr>
              <a:t> se </a:t>
            </a:r>
            <a:r>
              <a:rPr lang="en-US" sz="2800" dirty="0" err="1">
                <a:solidFill>
                  <a:srgbClr val="FFFFFF"/>
                </a:solidFill>
              </a:rPr>
              <a:t>podía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conseguir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si</a:t>
            </a:r>
            <a:r>
              <a:rPr lang="en-US" sz="2800" dirty="0">
                <a:solidFill>
                  <a:srgbClr val="FFFFFF"/>
                </a:solidFill>
              </a:rPr>
              <a:t> se </a:t>
            </a:r>
            <a:r>
              <a:rPr lang="en-US" sz="2800" dirty="0" err="1">
                <a:solidFill>
                  <a:srgbClr val="FFFFFF"/>
                </a:solidFill>
              </a:rPr>
              <a:t>ofrecía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una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cantidad</a:t>
            </a:r>
            <a:r>
              <a:rPr lang="en-US" sz="2800" dirty="0">
                <a:solidFill>
                  <a:srgbClr val="FFFFFF"/>
                </a:solidFill>
              </a:rPr>
              <a:t> de </a:t>
            </a:r>
            <a:r>
              <a:rPr lang="en-US" sz="2800" b="1" dirty="0">
                <a:solidFill>
                  <a:srgbClr val="FFFFFF"/>
                </a:solidFill>
              </a:rPr>
              <a:t>trigo </a:t>
            </a:r>
            <a:r>
              <a:rPr lang="en-US" sz="2800" b="1" dirty="0" err="1">
                <a:solidFill>
                  <a:srgbClr val="FFFFFF"/>
                </a:solidFill>
              </a:rPr>
              <a:t>estipulado</a:t>
            </a:r>
            <a:r>
              <a:rPr lang="en-US" sz="2800" b="1" dirty="0">
                <a:solidFill>
                  <a:srgbClr val="FFFFFF"/>
                </a:solidFill>
              </a:rPr>
              <a:t>.</a:t>
            </a:r>
          </a:p>
          <a:p>
            <a:pPr algn="ctr"/>
            <a:r>
              <a:rPr lang="en-US" sz="2800" dirty="0" err="1">
                <a:solidFill>
                  <a:srgbClr val="FFFFFF"/>
                </a:solidFill>
              </a:rPr>
              <a:t>Aunque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seguía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siendo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trueque</a:t>
            </a:r>
            <a:r>
              <a:rPr lang="en-US" sz="2800" dirty="0">
                <a:solidFill>
                  <a:srgbClr val="FFFFFF"/>
                </a:solidFill>
              </a:rPr>
              <a:t>, </a:t>
            </a:r>
            <a:r>
              <a:rPr lang="en-US" sz="2800" b="1" dirty="0" err="1">
                <a:solidFill>
                  <a:srgbClr val="FFFFFF"/>
                </a:solidFill>
              </a:rPr>
              <a:t>el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sistema</a:t>
            </a:r>
            <a:r>
              <a:rPr lang="en-US" sz="2800" b="1" dirty="0">
                <a:solidFill>
                  <a:srgbClr val="FFFFFF"/>
                </a:solidFill>
              </a:rPr>
              <a:t> era </a:t>
            </a:r>
            <a:r>
              <a:rPr lang="en-US" sz="2800" b="1" dirty="0" err="1">
                <a:solidFill>
                  <a:srgbClr val="FFFFFF"/>
                </a:solidFill>
              </a:rPr>
              <a:t>más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sencillo</a:t>
            </a:r>
            <a:r>
              <a:rPr lang="en-US" sz="2800" b="1" dirty="0">
                <a:solidFill>
                  <a:srgbClr val="FFFFFF"/>
                </a:solidFill>
              </a:rPr>
              <a:t> y </a:t>
            </a:r>
            <a:r>
              <a:rPr lang="en-US" sz="2800" b="1" dirty="0" err="1">
                <a:solidFill>
                  <a:srgbClr val="FFFFFF"/>
                </a:solidFill>
              </a:rPr>
              <a:t>justo</a:t>
            </a:r>
            <a:r>
              <a:rPr lang="en-US" sz="2800" b="1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9075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61999" y="2285108"/>
            <a:ext cx="3771901" cy="673738"/>
          </a:xfrm>
        </p:spPr>
        <p:txBody>
          <a:bodyPr/>
          <a:lstStyle/>
          <a:p>
            <a:r>
              <a:rPr lang="es-CO"/>
              <a:t>Objetivos 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01486" y="3167743"/>
            <a:ext cx="10678886" cy="384236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s-CO"/>
              <a:t>Entender el verdadero </a:t>
            </a:r>
            <a:r>
              <a:rPr lang="es-CO" b="1">
                <a:solidFill>
                  <a:srgbClr val="FF3399"/>
                </a:solidFill>
              </a:rPr>
              <a:t>significado del marketing</a:t>
            </a:r>
            <a:r>
              <a:rPr lang="es-CO"/>
              <a:t> y su rol estratégico en las empresas</a:t>
            </a:r>
          </a:p>
          <a:p>
            <a:r>
              <a:rPr lang="es-CO" b="1">
                <a:solidFill>
                  <a:srgbClr val="FF3399"/>
                </a:solidFill>
              </a:rPr>
              <a:t>Conocer el nuevo entorno de marketing </a:t>
            </a:r>
            <a:r>
              <a:rPr lang="es-CO"/>
              <a:t>y el impacto de las nuevas dinámicas </a:t>
            </a:r>
            <a:r>
              <a:rPr lang="es-CO" b="1">
                <a:solidFill>
                  <a:srgbClr val="FF3399"/>
                </a:solidFill>
              </a:rPr>
              <a:t>globales y tecnológicas</a:t>
            </a:r>
          </a:p>
          <a:p>
            <a:r>
              <a:rPr lang="es-CO"/>
              <a:t>Conocer los diferentes elementos en el desarrollo de estrategias de </a:t>
            </a:r>
            <a:r>
              <a:rPr lang="es-CO" b="1">
                <a:solidFill>
                  <a:srgbClr val="FF3399"/>
                </a:solidFill>
              </a:rPr>
              <a:t>marketing </a:t>
            </a:r>
            <a:endParaRPr lang="es-CO" b="1">
              <a:solidFill>
                <a:srgbClr val="FF3399"/>
              </a:solidFill>
              <a:cs typeface="Calibri"/>
            </a:endParaRPr>
          </a:p>
          <a:p>
            <a:r>
              <a:rPr lang="es-CO">
                <a:solidFill>
                  <a:schemeClr val="tx1"/>
                </a:solidFill>
                <a:cs typeface="Calibri"/>
              </a:rPr>
              <a:t>Entender cómo desarrollar estrategias poderosas de </a:t>
            </a:r>
            <a:r>
              <a:rPr lang="es-CO" b="1">
                <a:solidFill>
                  <a:srgbClr val="FF3399"/>
                </a:solidFill>
                <a:cs typeface="Calibri"/>
              </a:rPr>
              <a:t>relacionamiento con los clientes CRM</a:t>
            </a:r>
          </a:p>
          <a:p>
            <a:r>
              <a:rPr lang="es-CO"/>
              <a:t>Desarrollar un primer plan de Estratégico de </a:t>
            </a:r>
            <a:r>
              <a:rPr lang="es-CO" b="1">
                <a:solidFill>
                  <a:srgbClr val="FF3399"/>
                </a:solidFill>
              </a:rPr>
              <a:t>marketing</a:t>
            </a:r>
          </a:p>
        </p:txBody>
      </p:sp>
    </p:spTree>
    <p:extLst>
      <p:ext uri="{BB962C8B-B14F-4D97-AF65-F5344CB8AC3E}">
        <p14:creationId xmlns:p14="http://schemas.microsoft.com/office/powerpoint/2010/main" val="9396669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4921250" cy="2852737"/>
          </a:xfrm>
        </p:spPr>
        <p:txBody>
          <a:bodyPr/>
          <a:lstStyle/>
          <a:p>
            <a:r>
              <a:rPr lang="es-CO"/>
              <a:t>El significado del marketing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00" y="600075"/>
            <a:ext cx="5657849" cy="565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38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003300" y="661989"/>
            <a:ext cx="10515600" cy="557212"/>
          </a:xfrm>
        </p:spPr>
        <p:txBody>
          <a:bodyPr>
            <a:normAutofit fontScale="90000"/>
          </a:bodyPr>
          <a:lstStyle/>
          <a:p>
            <a:r>
              <a:rPr lang="es-CO"/>
              <a:t>¿Qué es marketing?</a:t>
            </a:r>
          </a:p>
        </p:txBody>
      </p:sp>
      <p:graphicFrame>
        <p:nvGraphicFramePr>
          <p:cNvPr id="6" name="Diagrama 5"/>
          <p:cNvGraphicFramePr/>
          <p:nvPr/>
        </p:nvGraphicFramePr>
        <p:xfrm>
          <a:off x="869950" y="1943101"/>
          <a:ext cx="10515600" cy="3746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34FE9A6C-7E69-F045-8573-CCC55B9029F7}"/>
              </a:ext>
            </a:extLst>
          </p:cNvPr>
          <p:cNvSpPr txBox="1"/>
          <p:nvPr/>
        </p:nvSpPr>
        <p:spPr>
          <a:xfrm>
            <a:off x="1500554" y="5397213"/>
            <a:ext cx="1371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262650-F1B3-734B-934B-ED2614736319}"/>
              </a:ext>
            </a:extLst>
          </p:cNvPr>
          <p:cNvSpPr txBox="1"/>
          <p:nvPr/>
        </p:nvSpPr>
        <p:spPr>
          <a:xfrm>
            <a:off x="8909538" y="980987"/>
            <a:ext cx="1934308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Valor es  una ecuación financiera  </a:t>
            </a:r>
          </a:p>
        </p:txBody>
      </p:sp>
    </p:spTree>
    <p:extLst>
      <p:ext uri="{BB962C8B-B14F-4D97-AF65-F5344CB8AC3E}">
        <p14:creationId xmlns:p14="http://schemas.microsoft.com/office/powerpoint/2010/main" val="18879336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1443690"/>
            <a:ext cx="9740900" cy="4846098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003300" y="661989"/>
            <a:ext cx="10515600" cy="557212"/>
          </a:xfrm>
        </p:spPr>
        <p:txBody>
          <a:bodyPr>
            <a:normAutofit fontScale="90000"/>
          </a:bodyPr>
          <a:lstStyle/>
          <a:p>
            <a:r>
              <a:rPr lang="es-CO"/>
              <a:t>¿Qué es marketing?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6076950" y="1895064"/>
            <a:ext cx="5441950" cy="3943349"/>
          </a:xfrm>
          <a:solidFill>
            <a:schemeClr val="bg2">
              <a:alpha val="77000"/>
            </a:schemeClr>
          </a:solidFill>
        </p:spPr>
        <p:txBody>
          <a:bodyPr>
            <a:normAutofit fontScale="92500"/>
          </a:bodyPr>
          <a:lstStyle/>
          <a:p>
            <a:r>
              <a:rPr lang="es-CO">
                <a:solidFill>
                  <a:schemeClr val="tx1"/>
                </a:solidFill>
              </a:rPr>
              <a:t>Cuando hablamos de la definición de marketing, normalmente solo vemos la punta de iceberg y lo relacionamos directamente con </a:t>
            </a:r>
            <a:r>
              <a:rPr lang="es-CO">
                <a:solidFill>
                  <a:srgbClr val="FF0000"/>
                </a:solidFill>
              </a:rPr>
              <a:t>las ventas y la publicidad, </a:t>
            </a:r>
            <a:r>
              <a:rPr lang="es-CO">
                <a:solidFill>
                  <a:schemeClr val="tx1"/>
                </a:solidFill>
              </a:rPr>
              <a:t>y hoy en día, más específicamente con la publicidad digital </a:t>
            </a:r>
            <a:r>
              <a:rPr lang="es-CO">
                <a:solidFill>
                  <a:srgbClr val="FF0000"/>
                </a:solidFill>
              </a:rPr>
              <a:t>en redes sociales o en los buscadores. </a:t>
            </a:r>
          </a:p>
          <a:p>
            <a:r>
              <a:rPr lang="es-CO" b="1">
                <a:solidFill>
                  <a:srgbClr val="FF3399"/>
                </a:solidFill>
              </a:rPr>
              <a:t>¿Pero que es en realidad el marketing?, </a:t>
            </a:r>
            <a:r>
              <a:rPr lang="es-CO" sz="2800" b="1">
                <a:solidFill>
                  <a:srgbClr val="FF0000"/>
                </a:solidFill>
              </a:rPr>
              <a:t>es un proceso estratégico estructural </a:t>
            </a:r>
            <a:r>
              <a:rPr lang="es-CO" b="1">
                <a:solidFill>
                  <a:srgbClr val="FF3399"/>
                </a:solidFill>
              </a:rPr>
              <a:t>dentro de una empresa, </a:t>
            </a:r>
            <a:r>
              <a:rPr lang="es-CO" b="1">
                <a:solidFill>
                  <a:srgbClr val="FF0000"/>
                </a:solidFill>
              </a:rPr>
              <a:t>con tres elementos claves: </a:t>
            </a:r>
          </a:p>
          <a:p>
            <a:r>
              <a:rPr lang="es-CO"/>
              <a:t> </a:t>
            </a:r>
          </a:p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23325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205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702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370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Oms&amp;#39;s energy drink energy drink red bull or kratin al mejor precio de  Amazon en SaveMoney.es">
            <a:extLst>
              <a:ext uri="{FF2B5EF4-FFF2-40B4-BE49-F238E27FC236}">
                <a16:creationId xmlns:a16="http://schemas.microsoft.com/office/drawing/2014/main" id="{D83B26D5-1E4C-0F43-BE9C-1F37B0B1B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257" y="1624870"/>
            <a:ext cx="4069139" cy="406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Red Bull RB14 - Wikipedia, la enciclopedia libre">
            <a:extLst>
              <a:ext uri="{FF2B5EF4-FFF2-40B4-BE49-F238E27FC236}">
                <a16:creationId xmlns:a16="http://schemas.microsoft.com/office/drawing/2014/main" id="{9EFDD2A9-99C6-C141-B48B-6F605627A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793" y="2179020"/>
            <a:ext cx="5818950" cy="32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 derecha 1">
            <a:extLst>
              <a:ext uri="{FF2B5EF4-FFF2-40B4-BE49-F238E27FC236}">
                <a16:creationId xmlns:a16="http://schemas.microsoft.com/office/drawing/2014/main" id="{BDF381C2-8204-2643-BB05-4D1C6DE5424A}"/>
              </a:ext>
            </a:extLst>
          </p:cNvPr>
          <p:cNvSpPr/>
          <p:nvPr/>
        </p:nvSpPr>
        <p:spPr>
          <a:xfrm>
            <a:off x="3962400" y="3185160"/>
            <a:ext cx="1682496" cy="122834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3289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398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lgate en el Mundo Actual: ¿CUAL ES EL CLIENTE OBJETIVO DE MI PRODUCTO? Y  ¿POR QUE LO CONSUMEN?">
            <a:extLst>
              <a:ext uri="{FF2B5EF4-FFF2-40B4-BE49-F238E27FC236}">
                <a16:creationId xmlns:a16="http://schemas.microsoft.com/office/drawing/2014/main" id="{705B14C4-E56A-1148-8B79-A13A257F1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70" y="1219200"/>
            <a:ext cx="4713766" cy="324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mazon.com: SAMSUNG - Televisor inteligente de 40 pulgadas LED, FHD de  1080P (modelo 2019) : Electrónica">
            <a:extLst>
              <a:ext uri="{FF2B5EF4-FFF2-40B4-BE49-F238E27FC236}">
                <a16:creationId xmlns:a16="http://schemas.microsoft.com/office/drawing/2014/main" id="{54FA5883-72A2-434A-83B5-350668FA9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888" y="1335024"/>
            <a:ext cx="5898112" cy="371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6758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C7E29AE-7E0F-944C-9D53-0DE1D2312D3A}"/>
              </a:ext>
            </a:extLst>
          </p:cNvPr>
          <p:cNvSpPr txBox="1"/>
          <p:nvPr/>
        </p:nvSpPr>
        <p:spPr>
          <a:xfrm>
            <a:off x="5545684" y="4606475"/>
            <a:ext cx="34874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Sostenibilidad, corto, mediano y largo plazo</a:t>
            </a:r>
          </a:p>
        </p:txBody>
      </p:sp>
    </p:spTree>
    <p:extLst>
      <p:ext uri="{BB962C8B-B14F-4D97-AF65-F5344CB8AC3E}">
        <p14:creationId xmlns:p14="http://schemas.microsoft.com/office/powerpoint/2010/main" val="724582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/>
              <a:t>Contenido</a:t>
            </a: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4659087" y="844953"/>
            <a:ext cx="6336862" cy="570631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s-CO" sz="1600" b="1">
                <a:solidFill>
                  <a:srgbClr val="FF3399"/>
                </a:solidFill>
              </a:rPr>
              <a:t>El nuevo entorno de marketing</a:t>
            </a:r>
          </a:p>
          <a:p>
            <a:r>
              <a:rPr lang="es-CO" sz="1600" b="1">
                <a:solidFill>
                  <a:srgbClr val="FF3399"/>
                </a:solidFill>
              </a:rPr>
              <a:t>El entono de marketing, elementos claves </a:t>
            </a:r>
          </a:p>
          <a:p>
            <a:r>
              <a:rPr lang="es-CO" sz="1600" b="1">
                <a:solidFill>
                  <a:srgbClr val="FF3399"/>
                </a:solidFill>
              </a:rPr>
              <a:t>Significado del marketing </a:t>
            </a:r>
          </a:p>
          <a:p>
            <a:r>
              <a:rPr lang="es-CO" sz="1600" b="1">
                <a:solidFill>
                  <a:srgbClr val="FF3399"/>
                </a:solidFill>
              </a:rPr>
              <a:t>Sistema de información de marketing y conocimientos de los clientes </a:t>
            </a:r>
          </a:p>
          <a:p>
            <a:r>
              <a:rPr lang="es-CO" sz="1600" b="1">
                <a:solidFill>
                  <a:srgbClr val="FF3399"/>
                </a:solidFill>
              </a:rPr>
              <a:t>El marketing mix</a:t>
            </a:r>
          </a:p>
          <a:p>
            <a:pPr lvl="1"/>
            <a:r>
              <a:rPr lang="es-CO" sz="1400"/>
              <a:t>Estrategias de producto</a:t>
            </a:r>
          </a:p>
          <a:p>
            <a:pPr lvl="1"/>
            <a:r>
              <a:rPr lang="es-CO" sz="1400"/>
              <a:t>Estrategias de precios</a:t>
            </a:r>
          </a:p>
          <a:p>
            <a:pPr lvl="1"/>
            <a:r>
              <a:rPr lang="es-CO" sz="1400"/>
              <a:t>Estrategias de canales de distribución </a:t>
            </a:r>
          </a:p>
          <a:p>
            <a:pPr lvl="1"/>
            <a:r>
              <a:rPr lang="es-CO" sz="1400"/>
              <a:t>Estrategias integrales en comunicación</a:t>
            </a:r>
            <a:endParaRPr lang="es-CO" sz="1400">
              <a:cs typeface="Calibri"/>
            </a:endParaRPr>
          </a:p>
          <a:p>
            <a:r>
              <a:rPr lang="es-CO" sz="1600" b="1">
                <a:solidFill>
                  <a:srgbClr val="FF3399"/>
                </a:solidFill>
              </a:rPr>
              <a:t>Estrategias de relacionamiento con los clientes</a:t>
            </a:r>
          </a:p>
          <a:p>
            <a:pPr lvl="1"/>
            <a:r>
              <a:rPr lang="es-CO" sz="1400"/>
              <a:t>Estrategias de Relacionamiento</a:t>
            </a:r>
          </a:p>
          <a:p>
            <a:pPr lvl="1"/>
            <a:r>
              <a:rPr lang="es-CO" sz="1400"/>
              <a:t>Herramientas de CRM </a:t>
            </a:r>
          </a:p>
          <a:p>
            <a:r>
              <a:rPr lang="es-CO" sz="1600" b="1">
                <a:solidFill>
                  <a:srgbClr val="FF3399"/>
                </a:solidFill>
              </a:rPr>
              <a:t>La estrategia de marketing</a:t>
            </a:r>
          </a:p>
          <a:p>
            <a:pPr lvl="1"/>
            <a:r>
              <a:rPr lang="es-CO" sz="1400"/>
              <a:t>Segmentación y targeting </a:t>
            </a:r>
          </a:p>
          <a:p>
            <a:pPr lvl="1"/>
            <a:r>
              <a:rPr lang="es-CO" sz="1400"/>
              <a:t>Branding y posicionamiento </a:t>
            </a:r>
          </a:p>
          <a:p>
            <a:r>
              <a:rPr lang="es-CO" sz="1600" b="1">
                <a:solidFill>
                  <a:srgbClr val="FF3399"/>
                </a:solidFill>
              </a:rPr>
              <a:t>Estrategias Digitales</a:t>
            </a:r>
            <a:endParaRPr lang="es-CO" sz="1600" b="1">
              <a:solidFill>
                <a:srgbClr val="FF3399"/>
              </a:solidFill>
              <a:cs typeface="Calibri"/>
            </a:endParaRPr>
          </a:p>
          <a:p>
            <a:pPr lvl="1"/>
            <a:r>
              <a:rPr lang="es-CO" sz="1400"/>
              <a:t>Estrategias de contenidos </a:t>
            </a:r>
          </a:p>
          <a:p>
            <a:pPr lvl="1"/>
            <a:r>
              <a:rPr lang="es-CO" sz="1400"/>
              <a:t>SEO, SEM </a:t>
            </a:r>
          </a:p>
          <a:p>
            <a:pPr lvl="1"/>
            <a:r>
              <a:rPr lang="es-CO" sz="1400"/>
              <a:t>Redes</a:t>
            </a:r>
          </a:p>
          <a:p>
            <a:pPr lvl="1"/>
            <a:r>
              <a:rPr lang="es-CO" sz="1400"/>
              <a:t>Programática </a:t>
            </a:r>
          </a:p>
          <a:p>
            <a:r>
              <a:rPr lang="es-CO" sz="1600" b="1">
                <a:solidFill>
                  <a:srgbClr val="FF3399"/>
                </a:solidFill>
              </a:rPr>
              <a:t>El plan estratégico de marketing </a:t>
            </a:r>
          </a:p>
          <a:p>
            <a:pPr lvl="1"/>
            <a:r>
              <a:rPr lang="es-CO" sz="1400"/>
              <a:t>Diferentes etapas en el desarrollo de un plan de marketing </a:t>
            </a:r>
          </a:p>
          <a:p>
            <a:pPr lvl="1"/>
            <a:r>
              <a:rPr lang="es-CO" sz="1400"/>
              <a:t>Trabajo final, plan de marketing, idea de negocio </a:t>
            </a:r>
          </a:p>
        </p:txBody>
      </p:sp>
    </p:spTree>
    <p:extLst>
      <p:ext uri="{BB962C8B-B14F-4D97-AF65-F5344CB8AC3E}">
        <p14:creationId xmlns:p14="http://schemas.microsoft.com/office/powerpoint/2010/main" val="10069155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65200" y="528639"/>
            <a:ext cx="10515600" cy="557212"/>
          </a:xfrm>
        </p:spPr>
        <p:txBody>
          <a:bodyPr>
            <a:normAutofit fontScale="90000"/>
          </a:bodyPr>
          <a:lstStyle/>
          <a:p>
            <a:r>
              <a:rPr lang="es-CO"/>
              <a:t>¿Qué es marketing?</a:t>
            </a:r>
          </a:p>
        </p:txBody>
      </p:sp>
      <p:graphicFrame>
        <p:nvGraphicFramePr>
          <p:cNvPr id="2" name="Diagrama 1"/>
          <p:cNvGraphicFramePr/>
          <p:nvPr/>
        </p:nvGraphicFramePr>
        <p:xfrm>
          <a:off x="-1390650" y="940595"/>
          <a:ext cx="14941550" cy="540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CF63E054-6DA4-AD49-A564-E455051F848F}"/>
              </a:ext>
            </a:extLst>
          </p:cNvPr>
          <p:cNvSpPr txBox="1"/>
          <p:nvPr/>
        </p:nvSpPr>
        <p:spPr>
          <a:xfrm>
            <a:off x="711200" y="2132819"/>
            <a:ext cx="3283977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EXPERIENCIAS MEMORABLES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3074" name="Picture 2" descr="4 importantes datos sobre el cerebro de los adolescentes">
            <a:extLst>
              <a:ext uri="{FF2B5EF4-FFF2-40B4-BE49-F238E27FC236}">
                <a16:creationId xmlns:a16="http://schemas.microsoft.com/office/drawing/2014/main" id="{150A4161-7F2E-3C49-AF8D-1E48A8D72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538" y="940595"/>
            <a:ext cx="3245262" cy="170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6584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51F77B6A-7F53-4B28-B73D-C8CC899AB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A383987-A2DB-2A45-950C-5F221413B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578" y="685680"/>
            <a:ext cx="4827308" cy="479323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2400" kern="1200" dirty="0">
                <a:latin typeface="+mj-lt"/>
                <a:ea typeface="+mj-ea"/>
                <a:cs typeface="+mj-cs"/>
              </a:rPr>
              <a:t>El marketing o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mercadeo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  es un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proceso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cuya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principal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función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es la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generación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de valor,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buscando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la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mejor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i="1" kern="1200" dirty="0">
                <a:latin typeface="+mj-lt"/>
                <a:ea typeface="+mj-ea"/>
                <a:cs typeface="+mj-cs"/>
              </a:rPr>
              <a:t>forma de </a:t>
            </a:r>
            <a:r>
              <a:rPr lang="en-US" sz="2400" i="1" kern="1200" dirty="0" err="1">
                <a:latin typeface="+mj-lt"/>
                <a:ea typeface="+mj-ea"/>
                <a:cs typeface="+mj-cs"/>
              </a:rPr>
              <a:t>comunicarlo</a:t>
            </a:r>
            <a:r>
              <a:rPr lang="en-US" sz="2400" i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y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llevarlo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b="0" kern="1200" dirty="0">
                <a:latin typeface="+mj-lt"/>
                <a:ea typeface="+mj-ea"/>
                <a:cs typeface="+mj-cs"/>
              </a:rPr>
              <a:t>de </a:t>
            </a:r>
            <a:r>
              <a:rPr lang="en-US" sz="2400" b="0" kern="1200" dirty="0" err="1">
                <a:latin typeface="+mj-lt"/>
                <a:ea typeface="+mj-ea"/>
                <a:cs typeface="+mj-cs"/>
              </a:rPr>
              <a:t>manera</a:t>
            </a:r>
            <a:r>
              <a:rPr lang="en-US" sz="2400" b="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b="0" kern="1200" dirty="0" err="1">
                <a:latin typeface="+mj-lt"/>
                <a:ea typeface="+mj-ea"/>
                <a:cs typeface="+mj-cs"/>
              </a:rPr>
              <a:t>eficiente</a:t>
            </a:r>
            <a:r>
              <a:rPr lang="en-US" sz="2400" b="0" kern="1200" dirty="0">
                <a:latin typeface="+mj-lt"/>
                <a:ea typeface="+mj-ea"/>
                <a:cs typeface="+mj-cs"/>
              </a:rPr>
              <a:t>  y rentable con </a:t>
            </a:r>
            <a:r>
              <a:rPr lang="en-US" sz="2400" b="0" kern="1200" dirty="0" err="1">
                <a:latin typeface="+mj-lt"/>
                <a:ea typeface="+mj-ea"/>
                <a:cs typeface="+mj-cs"/>
              </a:rPr>
              <a:t>el</a:t>
            </a:r>
            <a:r>
              <a:rPr lang="en-US" sz="2400" b="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precio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justo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b="0" kern="1200" dirty="0">
                <a:latin typeface="+mj-lt"/>
                <a:ea typeface="+mj-ea"/>
                <a:cs typeface="+mj-cs"/>
              </a:rPr>
              <a:t>a  las manos del </a:t>
            </a:r>
            <a:r>
              <a:rPr lang="en-US" sz="2400" b="0" kern="1200" dirty="0" err="1">
                <a:latin typeface="+mj-lt"/>
                <a:ea typeface="+mj-ea"/>
                <a:cs typeface="+mj-cs"/>
              </a:rPr>
              <a:t>consumidores</a:t>
            </a:r>
            <a:r>
              <a:rPr lang="en-US" sz="2400" b="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y de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los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clientes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. </a:t>
            </a:r>
            <a:br>
              <a:rPr lang="en-US" sz="2400" b="0" kern="1200" dirty="0">
                <a:latin typeface="+mj-lt"/>
                <a:ea typeface="+mj-ea"/>
                <a:cs typeface="+mj-cs"/>
              </a:rPr>
            </a:br>
            <a:r>
              <a:rPr lang="en-US" sz="2400" kern="1200" dirty="0">
                <a:latin typeface="+mj-lt"/>
                <a:ea typeface="+mj-ea"/>
                <a:cs typeface="+mj-cs"/>
              </a:rPr>
              <a:t>El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objetivo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es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conseguir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clientes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leales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que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compren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y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recomienden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los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productos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,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los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servicios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y las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marcas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.  </a:t>
            </a:r>
            <a:br>
              <a:rPr lang="en-US" sz="2400" kern="1200" dirty="0"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latin typeface="+mj-lt"/>
                <a:ea typeface="+mj-ea"/>
                <a:cs typeface="+mj-cs"/>
              </a:rPr>
              <a:t>Creando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marcas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en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la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mente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de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los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compradores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,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sellos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de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confianza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que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acompañan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la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vida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de las personas y de las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empresas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. </a:t>
            </a:r>
            <a:br>
              <a:rPr lang="en-US" sz="2400" b="0" kern="1200" dirty="0">
                <a:latin typeface="+mj-lt"/>
                <a:ea typeface="+mj-ea"/>
                <a:cs typeface="+mj-cs"/>
              </a:rPr>
            </a:br>
            <a:r>
              <a:rPr lang="en-US" sz="2400" b="0" kern="1200" dirty="0">
                <a:latin typeface="+mj-lt"/>
                <a:ea typeface="+mj-ea"/>
                <a:cs typeface="+mj-cs"/>
              </a:rPr>
              <a:t> </a:t>
            </a:r>
            <a:br>
              <a:rPr lang="en-US" sz="2400" b="0" kern="1200" dirty="0">
                <a:latin typeface="+mj-lt"/>
                <a:ea typeface="+mj-ea"/>
                <a:cs typeface="+mj-cs"/>
              </a:rPr>
            </a:br>
            <a:r>
              <a:rPr lang="en-US" sz="2400" kern="1200" dirty="0">
                <a:latin typeface="+mj-lt"/>
                <a:ea typeface="+mj-ea"/>
                <a:cs typeface="+mj-cs"/>
              </a:rPr>
              <a:t>Juan Carlos Rodríguez Gómez</a:t>
            </a:r>
            <a:br>
              <a:rPr lang="en-US" sz="1400" b="0" kern="1200" dirty="0">
                <a:latin typeface="+mj-lt"/>
                <a:ea typeface="+mj-ea"/>
                <a:cs typeface="+mj-cs"/>
              </a:rPr>
            </a:br>
            <a:endParaRPr lang="en-US" sz="1400" kern="1200" dirty="0">
              <a:latin typeface="+mj-lt"/>
              <a:ea typeface="+mj-ea"/>
              <a:cs typeface="+mj-cs"/>
            </a:endParaRPr>
          </a:p>
        </p:txBody>
      </p:sp>
      <p:grpSp>
        <p:nvGrpSpPr>
          <p:cNvPr id="4105" name="Group 4104">
            <a:extLst>
              <a:ext uri="{FF2B5EF4-FFF2-40B4-BE49-F238E27FC236}">
                <a16:creationId xmlns:a16="http://schemas.microsoft.com/office/drawing/2014/main" id="{2515629F-0D83-4A44-A125-CD50FC66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013" y="1361348"/>
            <a:ext cx="4833902" cy="4258176"/>
            <a:chOff x="1674895" y="1345036"/>
            <a:chExt cx="5428610" cy="4210939"/>
          </a:xfrm>
        </p:grpSpPr>
        <p:sp>
          <p:nvSpPr>
            <p:cNvPr id="4106" name="Rectangle 4105">
              <a:extLst>
                <a:ext uri="{FF2B5EF4-FFF2-40B4-BE49-F238E27FC236}">
                  <a16:creationId xmlns:a16="http://schemas.microsoft.com/office/drawing/2014/main" id="{81A5080B-EAC4-4530-815C-DE8DACA09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14667345-04B5-4757-9CE0-969DC1DE5E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09" name="Freeform: Shape 4108">
            <a:extLst>
              <a:ext uri="{FF2B5EF4-FFF2-40B4-BE49-F238E27FC236}">
                <a16:creationId xmlns:a16="http://schemas.microsoft.com/office/drawing/2014/main" id="{F6E412EF-CF39-4C25-85B0-DB30B1B0A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8003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111" name="Freeform: Shape 4110">
            <a:extLst>
              <a:ext uri="{FF2B5EF4-FFF2-40B4-BE49-F238E27FC236}">
                <a16:creationId xmlns:a16="http://schemas.microsoft.com/office/drawing/2014/main" id="{E8DA6235-17F2-4C9E-88C6-C5D38D8D3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76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113" name="Rectangle 4112">
            <a:extLst>
              <a:ext uri="{FF2B5EF4-FFF2-40B4-BE49-F238E27FC236}">
                <a16:creationId xmlns:a16="http://schemas.microsoft.com/office/drawing/2014/main" id="{B55DEF71-1741-4489-8E77-46FC5BAA6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9494" y="1220741"/>
            <a:ext cx="4833901" cy="4258176"/>
          </a:xfrm>
          <a:prstGeom prst="rect">
            <a:avLst/>
          </a:prstGeom>
          <a:solidFill>
            <a:schemeClr val="tx1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5" name="Rectangle 4114">
            <a:extLst>
              <a:ext uri="{FF2B5EF4-FFF2-40B4-BE49-F238E27FC236}">
                <a16:creationId xmlns:a16="http://schemas.microsoft.com/office/drawing/2014/main" id="{82347B6D-A7CC-48EB-861F-917D0D61E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9494" y="1220741"/>
            <a:ext cx="4833901" cy="425817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7" name="Oval 4116">
            <a:extLst>
              <a:ext uri="{FF2B5EF4-FFF2-40B4-BE49-F238E27FC236}">
                <a16:creationId xmlns:a16="http://schemas.microsoft.com/office/drawing/2014/main" id="{A7A0A46D-CC9B-4E32-870A-7BC2DF940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7284" y="4357092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19" name="Oval 4118">
            <a:extLst>
              <a:ext uri="{FF2B5EF4-FFF2-40B4-BE49-F238E27FC236}">
                <a16:creationId xmlns:a16="http://schemas.microsoft.com/office/drawing/2014/main" id="{9178722E-1BD0-427E-BAAE-4F206DAB5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7284" y="4357092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098" name="Picture 2" descr="Estratégia, Foco E Assertividade Para O Marketing! PNG Transparent  Background, Free Download #1297 - FreeIconsPNG">
            <a:extLst>
              <a:ext uri="{FF2B5EF4-FFF2-40B4-BE49-F238E27FC236}">
                <a16:creationId xmlns:a16="http://schemas.microsoft.com/office/drawing/2014/main" id="{E8BBBA57-6176-3C46-AC27-5CA7508D4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0022" y="2267469"/>
            <a:ext cx="4172845" cy="216472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1" name="Graphic 212">
            <a:extLst>
              <a:ext uri="{FF2B5EF4-FFF2-40B4-BE49-F238E27FC236}">
                <a16:creationId xmlns:a16="http://schemas.microsoft.com/office/drawing/2014/main" id="{A753B935-E3DD-466D-BFAC-68E0BE02D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1971" y="858936"/>
            <a:ext cx="693403" cy="693403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9D00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123" name="Graphic 212">
            <a:extLst>
              <a:ext uri="{FF2B5EF4-FFF2-40B4-BE49-F238E27FC236}">
                <a16:creationId xmlns:a16="http://schemas.microsoft.com/office/drawing/2014/main" id="{FB034F26-4148-4B59-B493-14D7A9A8B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1971" y="858936"/>
            <a:ext cx="693403" cy="693403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9D00">
              <a:alpha val="30000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4125" name="Graphic 185">
            <a:extLst>
              <a:ext uri="{FF2B5EF4-FFF2-40B4-BE49-F238E27FC236}">
                <a16:creationId xmlns:a16="http://schemas.microsoft.com/office/drawing/2014/main" id="{5E6BB5FD-DB7B-4BE3-BA45-1EF042115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126" name="Freeform: Shape 4125">
              <a:extLst>
                <a:ext uri="{FF2B5EF4-FFF2-40B4-BE49-F238E27FC236}">
                  <a16:creationId xmlns:a16="http://schemas.microsoft.com/office/drawing/2014/main" id="{9929FF76-4B3A-4294-BE6E-B507B22D1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7" name="Freeform: Shape 4126">
              <a:extLst>
                <a:ext uri="{FF2B5EF4-FFF2-40B4-BE49-F238E27FC236}">
                  <a16:creationId xmlns:a16="http://schemas.microsoft.com/office/drawing/2014/main" id="{253C18A4-10CC-4E91-A8A2-D5368972A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8" name="Freeform: Shape 4127">
              <a:extLst>
                <a:ext uri="{FF2B5EF4-FFF2-40B4-BE49-F238E27FC236}">
                  <a16:creationId xmlns:a16="http://schemas.microsoft.com/office/drawing/2014/main" id="{6356AC2F-73E0-44FD-B346-A209D274D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9" name="Freeform: Shape 4128">
              <a:extLst>
                <a:ext uri="{FF2B5EF4-FFF2-40B4-BE49-F238E27FC236}">
                  <a16:creationId xmlns:a16="http://schemas.microsoft.com/office/drawing/2014/main" id="{95A85581-9712-414C-82D4-2FE96ACB2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0" name="Freeform: Shape 4129">
              <a:extLst>
                <a:ext uri="{FF2B5EF4-FFF2-40B4-BE49-F238E27FC236}">
                  <a16:creationId xmlns:a16="http://schemas.microsoft.com/office/drawing/2014/main" id="{1B0828F2-35E7-4424-8082-6C258B676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26303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9EE4B8-917D-9844-9AC5-DADC8D41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298" y="2222205"/>
            <a:ext cx="10240925" cy="2852737"/>
          </a:xfrm>
        </p:spPr>
        <p:txBody>
          <a:bodyPr>
            <a:noAutofit/>
          </a:bodyPr>
          <a:lstStyle/>
          <a:p>
            <a:r>
              <a:rPr lang="es-CO" sz="2400"/>
              <a:t>Partimos de la definición oficial de la American Marketing Association (AMA). </a:t>
            </a:r>
            <a:br>
              <a:rPr lang="es-CO" sz="2400" b="0"/>
            </a:br>
            <a:r>
              <a:rPr lang="es-CO" sz="2400" b="0"/>
              <a:t> </a:t>
            </a:r>
            <a:br>
              <a:rPr lang="es-CO" sz="2400" b="0"/>
            </a:br>
            <a:r>
              <a:rPr lang="es-CO" sz="2400"/>
              <a:t>Definición de marketing según la American Marketing Association (AMA),</a:t>
            </a:r>
            <a:r>
              <a:rPr lang="es-CO" sz="2400" b="0"/>
              <a:t> la mercadotecnia (marketing o mercadeo) es la actividad, conjunto de instituciones y procesos </a:t>
            </a:r>
            <a:r>
              <a:rPr lang="es-CO" sz="2800">
                <a:solidFill>
                  <a:srgbClr val="FF3399"/>
                </a:solidFill>
              </a:rPr>
              <a:t>para crear, comunicar, entregar</a:t>
            </a:r>
            <a:r>
              <a:rPr lang="es-CO" sz="2800" b="0">
                <a:solidFill>
                  <a:srgbClr val="FF3399"/>
                </a:solidFill>
              </a:rPr>
              <a:t> </a:t>
            </a:r>
            <a:r>
              <a:rPr lang="es-CO" sz="2800">
                <a:solidFill>
                  <a:srgbClr val="FF3399"/>
                </a:solidFill>
              </a:rPr>
              <a:t>e intercambiar </a:t>
            </a:r>
            <a:r>
              <a:rPr lang="es-CO" sz="2800" b="0">
                <a:solidFill>
                  <a:srgbClr val="FF3399"/>
                </a:solidFill>
              </a:rPr>
              <a:t>ofertas que tienen valor </a:t>
            </a:r>
            <a:r>
              <a:rPr lang="es-CO" sz="2400"/>
              <a:t>para los consumidores</a:t>
            </a:r>
            <a:r>
              <a:rPr lang="es-CO" sz="2400" b="0"/>
              <a:t>, </a:t>
            </a:r>
            <a:r>
              <a:rPr lang="es-CO" sz="2400"/>
              <a:t>clientes, socios</a:t>
            </a:r>
            <a:r>
              <a:rPr lang="es-CO" sz="2400" b="0"/>
              <a:t> y la </a:t>
            </a:r>
            <a:r>
              <a:rPr lang="es-CO" sz="3200">
                <a:solidFill>
                  <a:schemeClr val="accent6">
                    <a:lumMod val="75000"/>
                  </a:schemeClr>
                </a:solidFill>
              </a:rPr>
              <a:t>sociedad en general</a:t>
            </a:r>
            <a:r>
              <a:rPr lang="es-CO" sz="2400"/>
              <a:t>. </a:t>
            </a:r>
            <a:br>
              <a:rPr lang="es-CO" sz="2400" b="0"/>
            </a:br>
            <a:br>
              <a:rPr lang="es-CO" sz="2400" b="0"/>
            </a:br>
            <a:endParaRPr lang="es-CO" sz="2400"/>
          </a:p>
        </p:txBody>
      </p:sp>
      <p:pic>
        <p:nvPicPr>
          <p:cNvPr id="5122" name="Picture 2" descr="American Marketing Association Logo - 9000+ Logo Design Ideas">
            <a:extLst>
              <a:ext uri="{FF2B5EF4-FFF2-40B4-BE49-F238E27FC236}">
                <a16:creationId xmlns:a16="http://schemas.microsoft.com/office/drawing/2014/main" id="{222F877E-4CC7-7C40-A454-F19E38782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4254500"/>
            <a:ext cx="4652335" cy="183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5479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39EE4B8-917D-9844-9AC5-DADC8D41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5168609" cy="54942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2100" b="0">
                <a:solidFill>
                  <a:schemeClr val="tx1"/>
                </a:solidFill>
              </a:rPr>
            </a:br>
            <a:br>
              <a:rPr lang="en-US" sz="2100" b="0">
                <a:solidFill>
                  <a:schemeClr val="tx1"/>
                </a:solidFill>
              </a:rPr>
            </a:br>
            <a:r>
              <a:rPr lang="en-US" sz="3100">
                <a:solidFill>
                  <a:srgbClr val="FF3399"/>
                </a:solidFill>
              </a:rPr>
              <a:t>La </a:t>
            </a:r>
            <a:r>
              <a:rPr lang="en-US" sz="3100" err="1">
                <a:solidFill>
                  <a:srgbClr val="FF3399"/>
                </a:solidFill>
              </a:rPr>
              <a:t>creación</a:t>
            </a:r>
            <a:r>
              <a:rPr lang="en-US" sz="3100">
                <a:solidFill>
                  <a:srgbClr val="FF3399"/>
                </a:solidFill>
              </a:rPr>
              <a:t> de valor </a:t>
            </a:r>
            <a:r>
              <a:rPr lang="en-US" sz="3100" err="1">
                <a:solidFill>
                  <a:srgbClr val="FF3399"/>
                </a:solidFill>
              </a:rPr>
              <a:t>está</a:t>
            </a:r>
            <a:r>
              <a:rPr lang="en-US" sz="3100">
                <a:solidFill>
                  <a:srgbClr val="FF3399"/>
                </a:solidFill>
              </a:rPr>
              <a:t> </a:t>
            </a:r>
            <a:r>
              <a:rPr lang="en-US" sz="3100" err="1">
                <a:solidFill>
                  <a:srgbClr val="FF3399"/>
                </a:solidFill>
              </a:rPr>
              <a:t>en</a:t>
            </a:r>
            <a:r>
              <a:rPr lang="en-US" sz="3100">
                <a:solidFill>
                  <a:srgbClr val="FF3399"/>
                </a:solidFill>
              </a:rPr>
              <a:t> el </a:t>
            </a:r>
            <a:r>
              <a:rPr lang="en-US" sz="3100" err="1">
                <a:solidFill>
                  <a:srgbClr val="FF3399"/>
                </a:solidFill>
              </a:rPr>
              <a:t>centro</a:t>
            </a:r>
            <a:r>
              <a:rPr lang="en-US" sz="3100">
                <a:solidFill>
                  <a:srgbClr val="FF3399"/>
                </a:solidFill>
              </a:rPr>
              <a:t> de la </a:t>
            </a:r>
            <a:r>
              <a:rPr lang="en-US" sz="3100" err="1">
                <a:solidFill>
                  <a:srgbClr val="FF3399"/>
                </a:solidFill>
              </a:rPr>
              <a:t>definición</a:t>
            </a:r>
            <a:r>
              <a:rPr lang="en-US" sz="3100" b="0">
                <a:solidFill>
                  <a:schemeClr val="tx1"/>
                </a:solidFill>
              </a:rPr>
              <a:t>, no solo para los </a:t>
            </a:r>
            <a:r>
              <a:rPr lang="en-US" sz="3100" b="0" err="1">
                <a:solidFill>
                  <a:schemeClr val="tx1"/>
                </a:solidFill>
              </a:rPr>
              <a:t>consumidores</a:t>
            </a:r>
            <a:r>
              <a:rPr lang="en-US" sz="3100" b="0">
                <a:solidFill>
                  <a:schemeClr val="tx1"/>
                </a:solidFill>
              </a:rPr>
              <a:t>, para los </a:t>
            </a:r>
            <a:r>
              <a:rPr lang="en-US" sz="3100" b="0" err="1">
                <a:solidFill>
                  <a:schemeClr val="tx1"/>
                </a:solidFill>
              </a:rPr>
              <a:t>clientes</a:t>
            </a:r>
            <a:r>
              <a:rPr lang="en-US" sz="3100" b="0">
                <a:solidFill>
                  <a:schemeClr val="tx1"/>
                </a:solidFill>
              </a:rPr>
              <a:t> </a:t>
            </a:r>
            <a:r>
              <a:rPr lang="en-US" sz="3100" b="0" err="1">
                <a:solidFill>
                  <a:schemeClr val="tx1"/>
                </a:solidFill>
              </a:rPr>
              <a:t>en</a:t>
            </a:r>
            <a:r>
              <a:rPr lang="en-US" sz="3100" b="0">
                <a:solidFill>
                  <a:schemeClr val="tx1"/>
                </a:solidFill>
              </a:rPr>
              <a:t> especial </a:t>
            </a:r>
            <a:r>
              <a:rPr lang="en-US" sz="3100" b="0" err="1">
                <a:solidFill>
                  <a:schemeClr val="tx1"/>
                </a:solidFill>
              </a:rPr>
              <a:t>en</a:t>
            </a:r>
            <a:r>
              <a:rPr lang="en-US" sz="3100" b="0">
                <a:solidFill>
                  <a:schemeClr val="tx1"/>
                </a:solidFill>
              </a:rPr>
              <a:t> el </a:t>
            </a:r>
            <a:r>
              <a:rPr lang="en-US" sz="3100" b="0" err="1">
                <a:solidFill>
                  <a:schemeClr val="tx1"/>
                </a:solidFill>
              </a:rPr>
              <a:t>mundo</a:t>
            </a:r>
            <a:r>
              <a:rPr lang="en-US" sz="3100" b="0">
                <a:solidFill>
                  <a:schemeClr val="tx1"/>
                </a:solidFill>
              </a:rPr>
              <a:t> </a:t>
            </a:r>
            <a:r>
              <a:rPr lang="en-US" sz="3100">
                <a:solidFill>
                  <a:srgbClr val="FF3399"/>
                </a:solidFill>
              </a:rPr>
              <a:t>b2b </a:t>
            </a:r>
            <a:r>
              <a:rPr lang="en-US" sz="3100" b="0">
                <a:solidFill>
                  <a:schemeClr val="tx1"/>
                </a:solidFill>
              </a:rPr>
              <a:t>y algo </a:t>
            </a:r>
            <a:r>
              <a:rPr lang="en-US" sz="3100" b="0" err="1">
                <a:solidFill>
                  <a:schemeClr val="tx1"/>
                </a:solidFill>
              </a:rPr>
              <a:t>muy</a:t>
            </a:r>
            <a:r>
              <a:rPr lang="en-US" sz="3100" b="0">
                <a:solidFill>
                  <a:schemeClr val="tx1"/>
                </a:solidFill>
              </a:rPr>
              <a:t> </a:t>
            </a:r>
            <a:r>
              <a:rPr lang="en-US" sz="3100" b="0" err="1">
                <a:solidFill>
                  <a:schemeClr val="tx1"/>
                </a:solidFill>
              </a:rPr>
              <a:t>importante</a:t>
            </a:r>
            <a:r>
              <a:rPr lang="en-US" sz="3100" b="0">
                <a:solidFill>
                  <a:schemeClr val="tx1"/>
                </a:solidFill>
              </a:rPr>
              <a:t> para la </a:t>
            </a:r>
            <a:r>
              <a:rPr lang="en-US" sz="3100" b="0" err="1">
                <a:solidFill>
                  <a:schemeClr val="tx1"/>
                </a:solidFill>
              </a:rPr>
              <a:t>sociedad</a:t>
            </a:r>
            <a:r>
              <a:rPr lang="en-US" sz="3100" b="0">
                <a:solidFill>
                  <a:schemeClr val="tx1"/>
                </a:solidFill>
              </a:rPr>
              <a:t> </a:t>
            </a:r>
            <a:r>
              <a:rPr lang="en-US" sz="3100" b="0" err="1">
                <a:solidFill>
                  <a:schemeClr val="tx1"/>
                </a:solidFill>
              </a:rPr>
              <a:t>en</a:t>
            </a:r>
            <a:r>
              <a:rPr lang="en-US" sz="3100" b="0">
                <a:solidFill>
                  <a:schemeClr val="tx1"/>
                </a:solidFill>
              </a:rPr>
              <a:t> general. </a:t>
            </a:r>
            <a:br>
              <a:rPr lang="en-US" sz="3100" b="0">
                <a:solidFill>
                  <a:schemeClr val="tx1"/>
                </a:solidFill>
              </a:rPr>
            </a:br>
            <a:br>
              <a:rPr lang="en-US" sz="3100" b="0">
                <a:solidFill>
                  <a:schemeClr val="tx1"/>
                </a:solidFill>
              </a:rPr>
            </a:br>
            <a:r>
              <a:rPr lang="en-US" sz="3100" b="0">
                <a:solidFill>
                  <a:schemeClr val="tx1"/>
                </a:solidFill>
              </a:rPr>
              <a:t>El marketing </a:t>
            </a:r>
            <a:r>
              <a:rPr lang="en-US" sz="3100" b="0" err="1">
                <a:solidFill>
                  <a:schemeClr val="tx1"/>
                </a:solidFill>
              </a:rPr>
              <a:t>en</a:t>
            </a:r>
            <a:r>
              <a:rPr lang="en-US" sz="3100" b="0">
                <a:solidFill>
                  <a:schemeClr val="tx1"/>
                </a:solidFill>
              </a:rPr>
              <a:t> </a:t>
            </a:r>
            <a:r>
              <a:rPr lang="en-US" sz="3100" b="0" err="1">
                <a:solidFill>
                  <a:schemeClr val="tx1"/>
                </a:solidFill>
              </a:rPr>
              <a:t>sí</a:t>
            </a:r>
            <a:r>
              <a:rPr lang="en-US" sz="3100" b="0">
                <a:solidFill>
                  <a:schemeClr val="tx1"/>
                </a:solidFill>
              </a:rPr>
              <a:t> </a:t>
            </a:r>
            <a:r>
              <a:rPr lang="en-US" sz="3100" b="0" err="1">
                <a:solidFill>
                  <a:schemeClr val="tx1"/>
                </a:solidFill>
              </a:rPr>
              <a:t>tiene</a:t>
            </a:r>
            <a:r>
              <a:rPr lang="en-US" sz="3100" b="0">
                <a:solidFill>
                  <a:schemeClr val="tx1"/>
                </a:solidFill>
              </a:rPr>
              <a:t> una </a:t>
            </a:r>
            <a:r>
              <a:rPr lang="en-US" sz="3100" b="0" err="1">
                <a:solidFill>
                  <a:srgbClr val="FF8AD8"/>
                </a:solidFill>
              </a:rPr>
              <a:t>función</a:t>
            </a:r>
            <a:r>
              <a:rPr lang="en-US" sz="3100" b="0">
                <a:solidFill>
                  <a:srgbClr val="FF8AD8"/>
                </a:solidFill>
              </a:rPr>
              <a:t> social</a:t>
            </a:r>
            <a:r>
              <a:rPr lang="en-US" sz="3100" b="0">
                <a:solidFill>
                  <a:schemeClr val="tx1"/>
                </a:solidFill>
              </a:rPr>
              <a:t>, al </a:t>
            </a:r>
            <a:r>
              <a:rPr lang="en-US" sz="3100" b="0" err="1">
                <a:solidFill>
                  <a:schemeClr val="tx1"/>
                </a:solidFill>
              </a:rPr>
              <a:t>crear</a:t>
            </a:r>
            <a:r>
              <a:rPr lang="en-US" sz="3100" b="0">
                <a:solidFill>
                  <a:schemeClr val="tx1"/>
                </a:solidFill>
              </a:rPr>
              <a:t>, </a:t>
            </a:r>
            <a:r>
              <a:rPr lang="en-US" sz="3100" b="0" err="1">
                <a:solidFill>
                  <a:schemeClr val="tx1"/>
                </a:solidFill>
              </a:rPr>
              <a:t>comunicar</a:t>
            </a:r>
            <a:r>
              <a:rPr lang="en-US" sz="3100" b="0">
                <a:solidFill>
                  <a:schemeClr val="tx1"/>
                </a:solidFill>
              </a:rPr>
              <a:t> y </a:t>
            </a:r>
            <a:r>
              <a:rPr lang="en-US" sz="3100" b="0" err="1">
                <a:solidFill>
                  <a:schemeClr val="tx1"/>
                </a:solidFill>
              </a:rPr>
              <a:t>entregar</a:t>
            </a:r>
            <a:r>
              <a:rPr lang="en-US" sz="3100" b="0">
                <a:solidFill>
                  <a:schemeClr val="tx1"/>
                </a:solidFill>
              </a:rPr>
              <a:t> </a:t>
            </a:r>
            <a:r>
              <a:rPr lang="en-US" sz="3100" b="0" err="1">
                <a:solidFill>
                  <a:schemeClr val="tx1"/>
                </a:solidFill>
              </a:rPr>
              <a:t>ofertas</a:t>
            </a:r>
            <a:r>
              <a:rPr lang="en-US" sz="3100" b="0">
                <a:solidFill>
                  <a:schemeClr val="tx1"/>
                </a:solidFill>
              </a:rPr>
              <a:t> con </a:t>
            </a:r>
            <a:r>
              <a:rPr lang="en-US" sz="3100" b="0" err="1">
                <a:solidFill>
                  <a:schemeClr val="tx1"/>
                </a:solidFill>
              </a:rPr>
              <a:t>elementos</a:t>
            </a:r>
            <a:r>
              <a:rPr lang="en-US" sz="3100" b="0">
                <a:solidFill>
                  <a:schemeClr val="tx1"/>
                </a:solidFill>
              </a:rPr>
              <a:t> que </a:t>
            </a:r>
            <a:r>
              <a:rPr lang="en-US" sz="3100" err="1">
                <a:solidFill>
                  <a:srgbClr val="FF0066"/>
                </a:solidFill>
              </a:rPr>
              <a:t>realmente</a:t>
            </a:r>
            <a:r>
              <a:rPr lang="en-US" sz="3100">
                <a:solidFill>
                  <a:srgbClr val="FF0066"/>
                </a:solidFill>
              </a:rPr>
              <a:t> </a:t>
            </a:r>
            <a:r>
              <a:rPr lang="en-US" sz="3100" err="1">
                <a:solidFill>
                  <a:srgbClr val="FF0066"/>
                </a:solidFill>
              </a:rPr>
              <a:t>cumplan</a:t>
            </a:r>
            <a:r>
              <a:rPr lang="en-US" sz="3100">
                <a:solidFill>
                  <a:srgbClr val="FF0066"/>
                </a:solidFill>
              </a:rPr>
              <a:t> con </a:t>
            </a:r>
            <a:r>
              <a:rPr lang="en-US" sz="3100" err="1">
                <a:solidFill>
                  <a:srgbClr val="FF0066"/>
                </a:solidFill>
              </a:rPr>
              <a:t>satisfacer</a:t>
            </a:r>
            <a:r>
              <a:rPr lang="en-US" sz="3100">
                <a:solidFill>
                  <a:srgbClr val="FF0066"/>
                </a:solidFill>
              </a:rPr>
              <a:t> las </a:t>
            </a:r>
            <a:r>
              <a:rPr lang="en-US" sz="3100" err="1">
                <a:solidFill>
                  <a:srgbClr val="FF0066"/>
                </a:solidFill>
              </a:rPr>
              <a:t>necesidades</a:t>
            </a:r>
            <a:r>
              <a:rPr lang="en-US" sz="3100">
                <a:solidFill>
                  <a:srgbClr val="FF0066"/>
                </a:solidFill>
              </a:rPr>
              <a:t> de los </a:t>
            </a:r>
            <a:r>
              <a:rPr lang="en-US" sz="3100" err="1">
                <a:solidFill>
                  <a:srgbClr val="FF0066"/>
                </a:solidFill>
              </a:rPr>
              <a:t>consumidores</a:t>
            </a:r>
            <a:r>
              <a:rPr lang="en-US" sz="3100" b="0">
                <a:solidFill>
                  <a:srgbClr val="FF0066"/>
                </a:solidFill>
              </a:rPr>
              <a:t> </a:t>
            </a:r>
            <a:r>
              <a:rPr lang="en-US" sz="3100" b="0">
                <a:solidFill>
                  <a:schemeClr val="tx1"/>
                </a:solidFill>
              </a:rPr>
              <a:t>y de la </a:t>
            </a:r>
            <a:r>
              <a:rPr lang="en-US" sz="3100" b="0" err="1">
                <a:solidFill>
                  <a:schemeClr val="tx1"/>
                </a:solidFill>
              </a:rPr>
              <a:t>sociedad</a:t>
            </a:r>
            <a:r>
              <a:rPr lang="en-US" sz="3100" b="0">
                <a:solidFill>
                  <a:schemeClr val="tx1"/>
                </a:solidFill>
              </a:rPr>
              <a:t> </a:t>
            </a:r>
            <a:r>
              <a:rPr lang="en-US" sz="3100" b="0" err="1">
                <a:solidFill>
                  <a:schemeClr val="tx1"/>
                </a:solidFill>
              </a:rPr>
              <a:t>en</a:t>
            </a:r>
            <a:r>
              <a:rPr lang="en-US" sz="3100" b="0">
                <a:solidFill>
                  <a:schemeClr val="tx1"/>
                </a:solidFill>
              </a:rPr>
              <a:t> general</a:t>
            </a:r>
            <a:r>
              <a:rPr lang="en-US" sz="2100" b="0">
                <a:solidFill>
                  <a:schemeClr val="tx1"/>
                </a:solidFill>
              </a:rPr>
              <a:t>.</a:t>
            </a:r>
            <a:br>
              <a:rPr lang="en-US" sz="2100" b="0">
                <a:solidFill>
                  <a:schemeClr val="tx1"/>
                </a:solidFill>
              </a:rPr>
            </a:br>
            <a:endParaRPr lang="en-US" sz="2100">
              <a:solidFill>
                <a:schemeClr val="tx1"/>
              </a:solidFill>
            </a:endParaRPr>
          </a:p>
        </p:txBody>
      </p:sp>
      <p:pic>
        <p:nvPicPr>
          <p:cNvPr id="2050" name="Picture 2" descr="La evolución del marketing digital - Marketing DigitalMarketing Digital">
            <a:extLst>
              <a:ext uri="{FF2B5EF4-FFF2-40B4-BE49-F238E27FC236}">
                <a16:creationId xmlns:a16="http://schemas.microsoft.com/office/drawing/2014/main" id="{5FCAD4B1-97C6-8143-8416-67EBF2FE1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32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7583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AEB0B09-BE15-EB48-A194-976C939CF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833" y="562392"/>
            <a:ext cx="3819303" cy="510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67A87B1-3975-A142-B3EF-B69FDF9A29B7}"/>
              </a:ext>
            </a:extLst>
          </p:cNvPr>
          <p:cNvSpPr/>
          <p:nvPr/>
        </p:nvSpPr>
        <p:spPr>
          <a:xfrm>
            <a:off x="316318" y="1467843"/>
            <a:ext cx="42968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-Bold"/>
                <a:ea typeface="+mn-ea"/>
                <a:cs typeface="+mn-cs"/>
              </a:rPr>
              <a:t>TOSTAO’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-Book"/>
                <a:ea typeface="+mn-ea"/>
                <a:cs typeface="+mn-cs"/>
              </a:rPr>
              <a:t>Café &amp; Pan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606366"/>
                </a:solidFill>
                <a:effectLst/>
                <a:uLnTx/>
                <a:uFillTx/>
                <a:latin typeface="Gotham-Book"/>
                <a:ea typeface="+mn-ea"/>
                <a:cs typeface="+mn-cs"/>
              </a:rPr>
              <a:t> es el lugar para que disfrutes de esos pequeños placeres que cambian el ritmo de tu día.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606366"/>
                </a:solidFill>
                <a:effectLst/>
                <a:uLnTx/>
                <a:uFillTx/>
                <a:latin typeface="Gotham-Book"/>
                <a:ea typeface="+mn-ea"/>
                <a:cs typeface="+mn-cs"/>
              </a:rPr>
              <a:t>Tenemos productos frescos cada 4 horas con los que buscamos despertar tus sentidos e invitarte a que pruebes algo nuevo cada día.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2857D9-4445-5243-A22B-86B5ACC305A0}"/>
              </a:ext>
            </a:extLst>
          </p:cNvPr>
          <p:cNvSpPr/>
          <p:nvPr/>
        </p:nvSpPr>
        <p:spPr>
          <a:xfrm>
            <a:off x="7895117" y="1467843"/>
            <a:ext cx="39805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606366"/>
                </a:solidFill>
                <a:effectLst/>
                <a:uLnTx/>
                <a:uFillTx/>
                <a:latin typeface="Gotham-Book"/>
                <a:ea typeface="+mn-ea"/>
                <a:cs typeface="+mn-cs"/>
              </a:rPr>
              <a:t>Deseamos ser una pausa, un respiro para ti entre el caos y ritmo incansable de la ciudad. Nuestra idea es convertir el momento de tu café en todo un ritual cotidiano.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606366"/>
                </a:solidFill>
                <a:effectLst/>
                <a:uLnTx/>
                <a:uFillTx/>
                <a:latin typeface="Gotham-Book"/>
                <a:ea typeface="+mn-ea"/>
                <a:cs typeface="+mn-cs"/>
              </a:rPr>
              <a:t>TOSTAO’ Café y Pan está para ti en todo momento; deseamos que la frescura y sabor de nuestros productos siempre te acompañen.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71E6AB5-3AF8-F147-8459-F141A1A737C0}"/>
              </a:ext>
            </a:extLst>
          </p:cNvPr>
          <p:cNvSpPr/>
          <p:nvPr/>
        </p:nvSpPr>
        <p:spPr>
          <a:xfrm>
            <a:off x="4277833" y="221354"/>
            <a:ext cx="38541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all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Gotham-Bold"/>
                <a:ea typeface="+mn-ea"/>
                <a:cs typeface="+mn-cs"/>
              </a:rPr>
              <a:t>SIN PRISA, SIN PAUSA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56E1FB4-01B1-4E4E-B2C9-F2D490027CBA}"/>
              </a:ext>
            </a:extLst>
          </p:cNvPr>
          <p:cNvSpPr/>
          <p:nvPr/>
        </p:nvSpPr>
        <p:spPr>
          <a:xfrm>
            <a:off x="4698333" y="5764458"/>
            <a:ext cx="2599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-Bold"/>
                <a:ea typeface="+mn-ea"/>
                <a:cs typeface="+mn-cs"/>
              </a:rPr>
              <a:t>¡SABOREA EL MOMENTO!</a:t>
            </a:r>
          </a:p>
        </p:txBody>
      </p:sp>
    </p:spTree>
    <p:extLst>
      <p:ext uri="{BB962C8B-B14F-4D97-AF65-F5344CB8AC3E}">
        <p14:creationId xmlns:p14="http://schemas.microsoft.com/office/powerpoint/2010/main" val="33107229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/>
              <a:t>¿Qué hacemos en marketing?</a:t>
            </a:r>
            <a:br>
              <a:rPr lang="es-CO"/>
            </a:br>
            <a:r>
              <a:rPr lang="es-CO"/>
              <a:t>Un proceso </a:t>
            </a:r>
            <a:br>
              <a:rPr lang="es-CO"/>
            </a:br>
            <a:r>
              <a:rPr lang="es-CO"/>
              <a:t>Estratégico / valor/ dinero </a:t>
            </a:r>
          </a:p>
        </p:txBody>
      </p:sp>
    </p:spTree>
    <p:extLst>
      <p:ext uri="{BB962C8B-B14F-4D97-AF65-F5344CB8AC3E}">
        <p14:creationId xmlns:p14="http://schemas.microsoft.com/office/powerpoint/2010/main" val="30858759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846655" y="667527"/>
            <a:ext cx="6509657" cy="476646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O" sz="5400" b="1">
                <a:solidFill>
                  <a:srgbClr val="C00000"/>
                </a:solidFill>
              </a:rPr>
              <a:t>El cliente </a:t>
            </a:r>
            <a:r>
              <a:rPr lang="es-CO" sz="5400"/>
              <a:t>es el centro de la estrategia </a:t>
            </a:r>
          </a:p>
          <a:p>
            <a:pPr marL="0" indent="0" algn="ctr">
              <a:buNone/>
            </a:pPr>
            <a:r>
              <a:rPr lang="es-CO"/>
              <a:t>Experiencia=Expectativas-</a:t>
            </a:r>
            <a:r>
              <a:rPr lang="es-CO">
                <a:sym typeface="Wingdings" pitchFamily="2" charset="2"/>
              </a:rPr>
              <a:t>Satisfecho</a:t>
            </a:r>
          </a:p>
          <a:p>
            <a:pPr marL="0" indent="0" algn="ctr">
              <a:buNone/>
            </a:pPr>
            <a:r>
              <a:rPr lang="es-CO">
                <a:sym typeface="Wingdings" pitchFamily="2" charset="2"/>
              </a:rPr>
              <a:t>Experiencia&lt;Expectativa--Deleitado</a:t>
            </a:r>
          </a:p>
          <a:p>
            <a:pPr marL="0" indent="0" algn="ctr">
              <a:buNone/>
            </a:pPr>
            <a:r>
              <a:rPr lang="es-CO">
                <a:sym typeface="Wingdings" pitchFamily="2" charset="2"/>
              </a:rPr>
              <a:t>Experiencia&gt; Expectativa-Detractor  </a:t>
            </a:r>
            <a:endParaRPr lang="es-CO"/>
          </a:p>
        </p:txBody>
      </p:sp>
      <p:pic>
        <p:nvPicPr>
          <p:cNvPr id="1026" name="Picture 2" descr="Qué es Net Promoter Score?">
            <a:extLst>
              <a:ext uri="{FF2B5EF4-FFF2-40B4-BE49-F238E27FC236}">
                <a16:creationId xmlns:a16="http://schemas.microsoft.com/office/drawing/2014/main" id="{37A323A1-3C5F-4343-9A3F-FCA696236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898" y="3898508"/>
            <a:ext cx="5086979" cy="279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1176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55144" y="-1585912"/>
            <a:ext cx="10515600" cy="2852737"/>
          </a:xfrm>
        </p:spPr>
        <p:txBody>
          <a:bodyPr>
            <a:normAutofit/>
          </a:bodyPr>
          <a:lstStyle/>
          <a:p>
            <a:r>
              <a:rPr lang="es-CO" sz="5400"/>
              <a:t>Qué queremos hacer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4294967295"/>
          </p:nvPr>
        </p:nvGraphicFramePr>
        <p:xfrm>
          <a:off x="747864" y="1419236"/>
          <a:ext cx="7565080" cy="4297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Chocoramo cambia de nombre: Chocoramo cambia su nombre para dar ánimo a los  colombianos | Tendencias | Caracol Radio">
            <a:extLst>
              <a:ext uri="{FF2B5EF4-FFF2-40B4-BE49-F238E27FC236}">
                <a16:creationId xmlns:a16="http://schemas.microsoft.com/office/drawing/2014/main" id="{C3457AED-25F8-944F-9741-72BDA96D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339" y="1576057"/>
            <a:ext cx="2514324" cy="145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lsa de tomate FRUCO precio especial x650 g - Mercaldas">
            <a:extLst>
              <a:ext uri="{FF2B5EF4-FFF2-40B4-BE49-F238E27FC236}">
                <a16:creationId xmlns:a16="http://schemas.microsoft.com/office/drawing/2014/main" id="{32D75A74-EA46-FE4A-9872-139886A3F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048" y="3189981"/>
            <a:ext cx="1679996" cy="167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arley Davidson por fin puso a la venta su primera moto eléctrica  ¿preparados para el precio?">
            <a:extLst>
              <a:ext uri="{FF2B5EF4-FFF2-40B4-BE49-F238E27FC236}">
                <a16:creationId xmlns:a16="http://schemas.microsoft.com/office/drawing/2014/main" id="{7A619FB2-2FF0-664D-8D8E-77182B2FF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048" y="5111256"/>
            <a:ext cx="1869367" cy="125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2035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89000" y="604838"/>
            <a:ext cx="10515600" cy="2852737"/>
          </a:xfrm>
        </p:spPr>
        <p:txBody>
          <a:bodyPr/>
          <a:lstStyle/>
          <a:p>
            <a:r>
              <a:rPr lang="es-CO" b="1">
                <a:solidFill>
                  <a:schemeClr val="tx1">
                    <a:lumMod val="85000"/>
                    <a:lumOff val="15000"/>
                  </a:schemeClr>
                </a:solidFill>
              </a:rPr>
              <a:t>Mercado</a:t>
            </a:r>
            <a:r>
              <a:rPr lang="es-CO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752552" y="5060628"/>
            <a:ext cx="9880006" cy="787280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CO" sz="2800">
                <a:solidFill>
                  <a:schemeClr val="tx1">
                    <a:lumMod val="75000"/>
                    <a:lumOff val="25000"/>
                  </a:schemeClr>
                </a:solidFill>
              </a:rPr>
              <a:t>Estos compradores comparten una necesidad o deseo determinados que se pueden satisfacer mediante relaciones de intercambio.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881636" y="1437715"/>
            <a:ext cx="10386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</a:t>
            </a:r>
            <a:r>
              <a:rPr kumimoji="0" lang="es-CO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mercado </a:t>
            </a:r>
            <a:r>
              <a:rPr kumimoji="0" lang="es-C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 el conjunto de todos los compradores reales y potenciales de un producto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52" y="2609105"/>
            <a:ext cx="3837696" cy="21587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1664" y="2596342"/>
            <a:ext cx="3208191" cy="213665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034" y="2698183"/>
            <a:ext cx="3143846" cy="209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91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s-ES" sz="5400"/>
              <a:t>El Mercado 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67" b="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</p:nvPr>
        </p:nvGraphicFramePr>
        <p:xfrm>
          <a:off x="572493" y="2071316"/>
          <a:ext cx="6713552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14980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Una persona que busca un papel en una mesa llena de papel y notas adhesivas">
            <a:extLst>
              <a:ext uri="{FF2B5EF4-FFF2-40B4-BE49-F238E27FC236}">
                <a16:creationId xmlns:a16="http://schemas.microsoft.com/office/drawing/2014/main" id="{925600EF-F964-A046-FA20-5664138D09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71" r="20863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F2B6264-BB6C-EA4F-9905-9F78896A5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es-CO" sz="4000"/>
              <a:t>Metodología de Trabajo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5FBF7F-0107-BC42-B4AF-4F2F6EF27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anchor="ctr">
            <a:normAutofit/>
          </a:bodyPr>
          <a:lstStyle/>
          <a:p>
            <a:r>
              <a:rPr lang="es-CO" sz="2000"/>
              <a:t>Lecturas de actualidad en marketing </a:t>
            </a:r>
          </a:p>
          <a:p>
            <a:r>
              <a:rPr lang="es-CO" sz="2000"/>
              <a:t>Desarrollo de casos prácticos de marcas </a:t>
            </a:r>
          </a:p>
          <a:p>
            <a:r>
              <a:rPr lang="es-CO" sz="2000"/>
              <a:t>Desarrollo de talleres en grupo con ejercicios prácticos </a:t>
            </a:r>
          </a:p>
          <a:p>
            <a:r>
              <a:rPr lang="es-CO" sz="2000"/>
              <a:t>Desarrollo de plan de marketing </a:t>
            </a:r>
          </a:p>
        </p:txBody>
      </p:sp>
    </p:spTree>
    <p:extLst>
      <p:ext uri="{BB962C8B-B14F-4D97-AF65-F5344CB8AC3E}">
        <p14:creationId xmlns:p14="http://schemas.microsoft.com/office/powerpoint/2010/main" val="35471203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El Mercado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774" y="2605088"/>
            <a:ext cx="2552823" cy="259749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80296" y="3583132"/>
            <a:ext cx="755835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 tanto no basta la existencia de necesidades y deseos para que exista un mercado es preciso además que las personas tengan capacidad económica para adquirir los bienes y servicios que desean.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5919F90-16AC-C949-8F71-8AA4F41053A7}"/>
              </a:ext>
            </a:extLst>
          </p:cNvPr>
          <p:cNvSpPr/>
          <p:nvPr/>
        </p:nvSpPr>
        <p:spPr>
          <a:xfrm>
            <a:off x="223735" y="2018207"/>
            <a:ext cx="31710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Accesibilidad</a:t>
            </a:r>
          </a:p>
        </p:txBody>
      </p:sp>
    </p:spTree>
    <p:extLst>
      <p:ext uri="{BB962C8B-B14F-4D97-AF65-F5344CB8AC3E}">
        <p14:creationId xmlns:p14="http://schemas.microsoft.com/office/powerpoint/2010/main" val="1460364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3750" y="-1784348"/>
            <a:ext cx="10515600" cy="2852737"/>
          </a:xfrm>
        </p:spPr>
        <p:txBody>
          <a:bodyPr>
            <a:normAutofit/>
          </a:bodyPr>
          <a:lstStyle/>
          <a:p>
            <a:r>
              <a:rPr lang="es-ES" sz="3200" b="1"/>
              <a:t>Tipos de mercados 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4294967295"/>
          </p:nvPr>
        </p:nvGraphicFramePr>
        <p:xfrm>
          <a:off x="723901" y="2624933"/>
          <a:ext cx="10245450" cy="3244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/>
          <p:cNvSpPr/>
          <p:nvPr/>
        </p:nvSpPr>
        <p:spPr>
          <a:xfrm>
            <a:off x="453750" y="1369669"/>
            <a:ext cx="10632700" cy="953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Clientes: las empresas deben estudiar con detalle los mercados de sus clientes, existen 6 tipos de mercado de clientes:</a:t>
            </a:r>
          </a:p>
        </p:txBody>
      </p:sp>
    </p:spTree>
    <p:extLst>
      <p:ext uri="{BB962C8B-B14F-4D97-AF65-F5344CB8AC3E}">
        <p14:creationId xmlns:p14="http://schemas.microsoft.com/office/powerpoint/2010/main" val="291810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39F33B0-2596-4DCD-A0D6-4ABCCC21C7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7C0DBC7-6794-48E3-9E4A-E5214D212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1BD334-76E0-48B5-B3A5-20385E4881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83ABC0-5F47-4752-B890-6BF1E33DD3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C40684A-83AB-437D-A093-4199E8A53C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4FF0BE9-9447-4B83-BF9D-9495C7B0E8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/>
              <a:t>Las Funciones del marketing en la empresa 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15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6152" y="726281"/>
            <a:ext cx="10515600" cy="461962"/>
          </a:xfrm>
        </p:spPr>
        <p:txBody>
          <a:bodyPr>
            <a:normAutofit fontScale="90000"/>
          </a:bodyPr>
          <a:lstStyle/>
          <a:p>
            <a:r>
              <a:rPr lang="es-ES"/>
              <a:t>La Finalidad del Marketing </a:t>
            </a:r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4294967295"/>
          </p:nvPr>
        </p:nvGraphicFramePr>
        <p:xfrm>
          <a:off x="406152" y="916780"/>
          <a:ext cx="12423775" cy="4638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ángulo 3"/>
          <p:cNvSpPr/>
          <p:nvPr/>
        </p:nvSpPr>
        <p:spPr>
          <a:xfrm>
            <a:off x="6618039" y="4300813"/>
            <a:ext cx="4896544" cy="6463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 así Obtener beneficios en participación de mercado, utilidades  y valor capital del cliente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77641" y="1894713"/>
            <a:ext cx="27007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la actualidad, la finalidad del marketing es construir relaciones redituables y perdurables con los clientes. </a:t>
            </a:r>
          </a:p>
        </p:txBody>
      </p:sp>
    </p:spTree>
    <p:extLst>
      <p:ext uri="{BB962C8B-B14F-4D97-AF65-F5344CB8AC3E}">
        <p14:creationId xmlns:p14="http://schemas.microsoft.com/office/powerpoint/2010/main" val="34472406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0" name="Rectangle 103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rear valor capital del cliente – Marketing Co-creador">
            <a:extLst>
              <a:ext uri="{FF2B5EF4-FFF2-40B4-BE49-F238E27FC236}">
                <a16:creationId xmlns:a16="http://schemas.microsoft.com/office/drawing/2014/main" id="{1ACA2525-B640-3D33-E0DD-465B19FB9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1" name="Rectangle 103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8D1564D-76CC-9AD7-1782-502122DA8794}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200" b="1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Valor capital del cliente</a:t>
            </a:r>
          </a:p>
        </p:txBody>
      </p:sp>
    </p:spTree>
    <p:extLst>
      <p:ext uri="{BB962C8B-B14F-4D97-AF65-F5344CB8AC3E}">
        <p14:creationId xmlns:p14="http://schemas.microsoft.com/office/powerpoint/2010/main" val="9084499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s multimedia en línea 3" title="Presentación del Iphone por Steve Jobs">
            <a:hlinkClick r:id="" action="ppaction://media"/>
            <a:extLst>
              <a:ext uri="{FF2B5EF4-FFF2-40B4-BE49-F238E27FC236}">
                <a16:creationId xmlns:a16="http://schemas.microsoft.com/office/drawing/2014/main" id="{3AA87426-B5D2-27D8-B1FC-CC847E5081F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74919" y="1191358"/>
            <a:ext cx="6789614" cy="5031153"/>
          </a:xfrm>
        </p:spPr>
      </p:pic>
    </p:spTree>
    <p:extLst>
      <p:ext uri="{BB962C8B-B14F-4D97-AF65-F5344CB8AC3E}">
        <p14:creationId xmlns:p14="http://schemas.microsoft.com/office/powerpoint/2010/main" val="14027837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7647" y="-1629208"/>
            <a:ext cx="10515600" cy="2852737"/>
          </a:xfrm>
        </p:spPr>
        <p:txBody>
          <a:bodyPr>
            <a:normAutofit/>
          </a:bodyPr>
          <a:lstStyle/>
          <a:p>
            <a:r>
              <a:rPr lang="es-ES"/>
              <a:t>La Finalidad del Marketing 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4294967295"/>
          </p:nvPr>
        </p:nvGraphicFramePr>
        <p:xfrm>
          <a:off x="1462088" y="1557338"/>
          <a:ext cx="10729912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21476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1013" y="-1629207"/>
            <a:ext cx="10515600" cy="2852737"/>
          </a:xfrm>
        </p:spPr>
        <p:txBody>
          <a:bodyPr>
            <a:normAutofit/>
          </a:bodyPr>
          <a:lstStyle/>
          <a:p>
            <a:r>
              <a:rPr lang="es-ES"/>
              <a:t>La Finalidad del Marketing 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4294967295"/>
          </p:nvPr>
        </p:nvGraphicFramePr>
        <p:xfrm>
          <a:off x="312161" y="1223530"/>
          <a:ext cx="10729912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78865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8208" y="380325"/>
            <a:ext cx="10515600" cy="714485"/>
          </a:xfrm>
        </p:spPr>
        <p:txBody>
          <a:bodyPr>
            <a:normAutofit fontScale="90000"/>
          </a:bodyPr>
          <a:lstStyle/>
          <a:p>
            <a:r>
              <a:rPr lang="es-ES"/>
              <a:t>La finalidad del marketing 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4294967295"/>
          </p:nvPr>
        </p:nvGraphicFramePr>
        <p:xfrm>
          <a:off x="658812" y="1630224"/>
          <a:ext cx="10874375" cy="4465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Resultado de imagen para oferta de valor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2877" y="380325"/>
            <a:ext cx="1296144" cy="157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3896" y="4073481"/>
            <a:ext cx="1803497" cy="124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rentabilidad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4220" y="4289311"/>
            <a:ext cx="1871127" cy="9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543" y="4289311"/>
            <a:ext cx="1567992" cy="1077995"/>
          </a:xfrm>
          <a:prstGeom prst="rect">
            <a:avLst/>
          </a:prstGeom>
        </p:spPr>
      </p:pic>
      <p:pic>
        <p:nvPicPr>
          <p:cNvPr id="1032" name="Picture 8" descr="Resultado de imagen para responsabilidad social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2453" y="3970935"/>
            <a:ext cx="1343000" cy="13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6914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2765" y="-1630978"/>
            <a:ext cx="10515600" cy="2852737"/>
          </a:xfrm>
        </p:spPr>
        <p:txBody>
          <a:bodyPr/>
          <a:lstStyle/>
          <a:p>
            <a:r>
              <a:rPr lang="es-ES"/>
              <a:t>El Proceso de Marketing 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4294967295"/>
          </p:nvPr>
        </p:nvGraphicFramePr>
        <p:xfrm>
          <a:off x="535781" y="1221759"/>
          <a:ext cx="11120438" cy="5302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862779" y="1750633"/>
            <a:ext cx="9400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Crear valor para los clientes y construir relaciones con el cliente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756542" y="5323431"/>
            <a:ext cx="43667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Atraer a cambio el valor del cliente</a:t>
            </a:r>
          </a:p>
        </p:txBody>
      </p:sp>
      <p:pic>
        <p:nvPicPr>
          <p:cNvPr id="36" name="Imagen 36" descr="Un hombre con traje y corbata&#10;&#10;Descripción generada automáticamente">
            <a:extLst>
              <a:ext uri="{FF2B5EF4-FFF2-40B4-BE49-F238E27FC236}">
                <a16:creationId xmlns:a16="http://schemas.microsoft.com/office/drawing/2014/main" id="{4B36D2A3-339F-4F00-37DE-84255F78B4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9092" y="260954"/>
            <a:ext cx="2743200" cy="16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8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52BB5E-F45B-4810-A6E8-08B8DA4640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4760A3-066B-4361-8C99-27F0C72DA6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73D514-EC6C-472E-874F-BA090CA1A9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BB168B5-D14D-46CC-8F75-1E17833586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F788EA-56F5-4616-B846-720FD99D8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A2C57E-DE7E-4CAA-B477-852D6CB409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EA6C8B-4C0E-49A7-AD01-48C39FF4B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56784A-FEA7-40E3-A61A-1475BF11D9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F6D47D-AF3F-4552-A765-C8748BBA3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921B03-49C9-4979-98F9-5B52B9399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3CA985-F1C1-4F9A-8D84-7E972F63A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CFAE80-9815-45D6-9ECF-6C4F087402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767FC0-C89C-4493-8C43-A4927377D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FE011F-CE97-4B42-8D06-D10E69994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 descr="Un avión de papel amarillo vuela en dirección contraria a muchos aviones de papel grises">
            <a:extLst>
              <a:ext uri="{FF2B5EF4-FFF2-40B4-BE49-F238E27FC236}">
                <a16:creationId xmlns:a16="http://schemas.microsoft.com/office/drawing/2014/main" id="{5C956B4F-46E2-E123-7851-E24A9E0F4C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2" r="34629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E2942C-0119-A140-8221-0B280835B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s-CO" sz="4000"/>
              <a:t>Calificaciones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DBEEA4-805B-5E44-A1B9-988115D70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r>
              <a:rPr lang="es-CO" sz="2000" dirty="0"/>
              <a:t>CORTE 1 30%</a:t>
            </a:r>
          </a:p>
          <a:p>
            <a:r>
              <a:rPr lang="es-CO" sz="2000" dirty="0"/>
              <a:t>CORTE 2 30%</a:t>
            </a:r>
          </a:p>
          <a:p>
            <a:r>
              <a:rPr lang="es-CO" sz="2000" dirty="0"/>
              <a:t>FINAL 40%</a:t>
            </a:r>
          </a:p>
        </p:txBody>
      </p:sp>
    </p:spTree>
    <p:extLst>
      <p:ext uri="{BB962C8B-B14F-4D97-AF65-F5344CB8AC3E}">
        <p14:creationId xmlns:p14="http://schemas.microsoft.com/office/powerpoint/2010/main" val="14309824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repes Waffles presenta su flota de domiciliarias">
            <a:extLst>
              <a:ext uri="{FF2B5EF4-FFF2-40B4-BE49-F238E27FC236}">
                <a16:creationId xmlns:a16="http://schemas.microsoft.com/office/drawing/2014/main" id="{11CD2193-E424-A746-B02D-42DDC7D86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39098"/>
          <a:stretch/>
        </p:blipFill>
        <p:spPr bwMode="auto">
          <a:xfrm>
            <a:off x="4340261" y="561181"/>
            <a:ext cx="7249856" cy="573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007707-CE9D-2E4D-B773-450D4BF36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206" y="3092684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>
                <a:solidFill>
                  <a:schemeClr val="tx1"/>
                </a:solidFill>
              </a:rPr>
              <a:t>Caso Crepes y Waffles</a:t>
            </a:r>
            <a:br>
              <a:rPr lang="en-US" sz="4800">
                <a:solidFill>
                  <a:schemeClr val="tx1"/>
                </a:solidFill>
              </a:rPr>
            </a:br>
            <a:r>
              <a:rPr lang="en-US" sz="4000" err="1">
                <a:solidFill>
                  <a:schemeClr val="bg1">
                    <a:lumMod val="95000"/>
                  </a:schemeClr>
                </a:solidFill>
              </a:rPr>
              <a:t>Experiencia</a:t>
            </a:r>
            <a:r>
              <a:rPr lang="en-US" sz="40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4000" err="1">
                <a:solidFill>
                  <a:schemeClr val="bg1">
                    <a:lumMod val="95000"/>
                  </a:schemeClr>
                </a:solidFill>
              </a:rPr>
              <a:t>gastronómica</a:t>
            </a:r>
            <a:br>
              <a:rPr lang="en-US" sz="400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4000" err="1">
                <a:solidFill>
                  <a:schemeClr val="bg1">
                    <a:lumMod val="95000"/>
                  </a:schemeClr>
                </a:solidFill>
              </a:rPr>
              <a:t>Amplia</a:t>
            </a:r>
            <a:r>
              <a:rPr lang="en-US" sz="40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4000" err="1">
                <a:solidFill>
                  <a:schemeClr val="bg1">
                    <a:lumMod val="95000"/>
                  </a:schemeClr>
                </a:solidFill>
              </a:rPr>
              <a:t>variedad</a:t>
            </a:r>
            <a:br>
              <a:rPr lang="en-US" sz="400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4000" err="1">
                <a:solidFill>
                  <a:schemeClr val="bg1">
                    <a:lumMod val="95000"/>
                  </a:schemeClr>
                </a:solidFill>
              </a:rPr>
              <a:t>Logística</a:t>
            </a:r>
            <a:br>
              <a:rPr lang="en-US" sz="400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4000" err="1">
                <a:solidFill>
                  <a:schemeClr val="bg1">
                    <a:lumMod val="95000"/>
                  </a:schemeClr>
                </a:solidFill>
              </a:rPr>
              <a:t>Innovación</a:t>
            </a:r>
            <a:r>
              <a:rPr lang="en-US" sz="4000">
                <a:solidFill>
                  <a:schemeClr val="bg1">
                    <a:lumMod val="95000"/>
                  </a:schemeClr>
                </a:solidFill>
              </a:rPr>
              <a:t> </a:t>
            </a:r>
            <a:br>
              <a:rPr lang="en-US" sz="400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4000" err="1">
                <a:solidFill>
                  <a:schemeClr val="bg1">
                    <a:lumMod val="95000"/>
                  </a:schemeClr>
                </a:solidFill>
              </a:rPr>
              <a:t>Capacidad</a:t>
            </a:r>
            <a:r>
              <a:rPr lang="en-US" sz="4000">
                <a:solidFill>
                  <a:schemeClr val="bg1">
                    <a:lumMod val="95000"/>
                  </a:schemeClr>
                </a:solidFill>
              </a:rPr>
              <a:t> de </a:t>
            </a:r>
            <a:r>
              <a:rPr lang="en-US" sz="4000" err="1">
                <a:solidFill>
                  <a:schemeClr val="bg1">
                    <a:lumMod val="95000"/>
                  </a:schemeClr>
                </a:solidFill>
              </a:rPr>
              <a:t>sorprender</a:t>
            </a:r>
            <a:r>
              <a:rPr lang="en-US" sz="400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en-US" sz="48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2846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50804CC-B40B-B14A-B65F-66F87472D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4400"/>
              <a:t>Preguntas del caso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5F6DBA4-7BF4-F24F-A170-DF07AC4F1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028" y="2917373"/>
            <a:ext cx="10042958" cy="36680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s-CO"/>
          </a:p>
          <a:p>
            <a:r>
              <a:rPr lang="es-CO"/>
              <a:t> El marketing se basa en tres elementos básicos, (1) la propuesta de valor, (2) conseguir relaciones perdurables con los clientes y a (3) cambio obtener el valor del cliente.  </a:t>
            </a:r>
          </a:p>
          <a:p>
            <a:r>
              <a:rPr lang="es-CO"/>
              <a:t>En este caso cómo consigue Crepes&amp;Waffles desarrollar los tres elementos en el desarrollo estratégico de marketing.? </a:t>
            </a:r>
          </a:p>
          <a:p>
            <a:r>
              <a:rPr lang="es-CO"/>
              <a:t>Cuáles son los elementos que diferencian a Crepes&amp;Waffles de la competencia, qué los hace únicos?</a:t>
            </a:r>
          </a:p>
          <a:p>
            <a:r>
              <a:rPr lang="es-CO"/>
              <a:t>Cuáles son los elementos funcionales, emocionales y de experiencia que garantizan la propuesta de valor de Crepes&amp;Waffles?</a:t>
            </a:r>
          </a:p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5309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/>
              <a:t>El nuevo entorno de marketing 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JUAN CARLOS RODRÍGUEZ GÓMEZ </a:t>
            </a:r>
          </a:p>
        </p:txBody>
      </p:sp>
    </p:spTree>
    <p:extLst>
      <p:ext uri="{BB962C8B-B14F-4D97-AF65-F5344CB8AC3E}">
        <p14:creationId xmlns:p14="http://schemas.microsoft.com/office/powerpoint/2010/main" val="2641108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214C5A1-E7D9-384D-9871-0CCC75BE3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b="1">
                <a:solidFill>
                  <a:srgbClr val="FF3399"/>
                </a:solidFill>
              </a:rPr>
              <a:t>Hoy, estamos viviendo en un mundo completamente nuevo. </a:t>
            </a:r>
            <a:r>
              <a:rPr lang="es-ES"/>
              <a:t>La estructura de poder que hemos llegado a conocer está </a:t>
            </a:r>
            <a:r>
              <a:rPr lang="es-ES" b="1">
                <a:solidFill>
                  <a:srgbClr val="FF3399"/>
                </a:solidFill>
              </a:rPr>
              <a:t>experimentando cambios drásticos. </a:t>
            </a:r>
          </a:p>
          <a:p>
            <a:pPr marL="0" indent="0">
              <a:buNone/>
            </a:pPr>
            <a:r>
              <a:rPr lang="es-ES" b="1">
                <a:solidFill>
                  <a:schemeClr val="accent4">
                    <a:lumMod val="20000"/>
                    <a:lumOff val="80000"/>
                  </a:schemeClr>
                </a:solidFill>
              </a:rPr>
              <a:t>(Amazon, Google, Facebook, Apple, </a:t>
            </a:r>
            <a:r>
              <a:rPr lang="es-ES" b="1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Samsumg</a:t>
            </a:r>
            <a:r>
              <a:rPr lang="es-ES" b="1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es-ES" b="1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Huawei</a:t>
            </a:r>
            <a:r>
              <a:rPr lang="es-ES" b="1">
                <a:solidFill>
                  <a:schemeClr val="accent4">
                    <a:lumMod val="20000"/>
                    <a:lumOff val="80000"/>
                  </a:schemeClr>
                </a:solidFill>
              </a:rPr>
              <a:t>, Microsoft, </a:t>
            </a:r>
            <a:r>
              <a:rPr lang="es-ES" b="1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Alibaba</a:t>
            </a:r>
            <a:r>
              <a:rPr lang="es-ES" b="1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es-ES" b="1">
                <a:solidFill>
                  <a:schemeClr val="accent4">
                    <a:lumMod val="20000"/>
                    <a:lumOff val="80000"/>
                  </a:schemeClr>
                </a:solidFill>
              </a:rPr>
              <a:t>Internet, </a:t>
            </a:r>
            <a:r>
              <a:rPr lang="es-ES"/>
              <a:t>que trajo conectividad y transparencia a nuestras vidas, ha sido en gran parte responsable de estos cambios de poder. </a:t>
            </a:r>
            <a:endParaRPr lang="es-CO"/>
          </a:p>
          <a:p>
            <a:pPr marL="0" indent="0">
              <a:buNone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27115975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2737</Words>
  <Application>Microsoft Macintosh PowerPoint</Application>
  <PresentationFormat>Panorámica</PresentationFormat>
  <Paragraphs>244</Paragraphs>
  <Slides>71</Slides>
  <Notes>3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71</vt:i4>
      </vt:variant>
    </vt:vector>
  </HeadingPairs>
  <TitlesOfParts>
    <vt:vector size="80" baseType="lpstr">
      <vt:lpstr>Aptos</vt:lpstr>
      <vt:lpstr>Arial</vt:lpstr>
      <vt:lpstr>Calibri</vt:lpstr>
      <vt:lpstr>Calibri Light</vt:lpstr>
      <vt:lpstr>Gotham-Bold</vt:lpstr>
      <vt:lpstr>Gotham-Book</vt:lpstr>
      <vt:lpstr>Tahoma</vt:lpstr>
      <vt:lpstr>Wingdings</vt:lpstr>
      <vt:lpstr>1_Tema de Office</vt:lpstr>
      <vt:lpstr>Fundamentos de Marketing</vt:lpstr>
      <vt:lpstr>PROPOSITO </vt:lpstr>
      <vt:lpstr>Presentación de PowerPoint</vt:lpstr>
      <vt:lpstr>Objetivos </vt:lpstr>
      <vt:lpstr>Contenido</vt:lpstr>
      <vt:lpstr>Metodología de Trabajo</vt:lpstr>
      <vt:lpstr>Calificaciones</vt:lpstr>
      <vt:lpstr>El nuevo entorno de marketing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Centrarse en el cliente Conocerlo  Dialogar/ escuchar/ observar Anticiparse a sus necesidades Sorprender/ más allá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e-commerce y el servicio al cliente </vt:lpstr>
      <vt:lpstr>Gran cambio mundo Publicitario</vt:lpstr>
      <vt:lpstr>El social commerce </vt:lpstr>
      <vt:lpstr>Experiencia en la compra </vt:lpstr>
      <vt:lpstr>Experiencia en la compra </vt:lpstr>
      <vt:lpstr>Experiencia en la compra </vt:lpstr>
      <vt:lpstr>La IA y el e-commerce </vt:lpstr>
      <vt:lpstr>La IA y el e-commerce </vt:lpstr>
      <vt:lpstr>Marketplaces </vt:lpstr>
      <vt:lpstr>Marketplaces </vt:lpstr>
      <vt:lpstr>Significado del Marketing orígenes </vt:lpstr>
      <vt:lpstr>¿Qué es marketing? </vt:lpstr>
      <vt:lpstr>Origen del marketing </vt:lpstr>
      <vt:lpstr>El trueque </vt:lpstr>
      <vt:lpstr>El significado del marketing </vt:lpstr>
      <vt:lpstr>¿Qué es marketing?</vt:lpstr>
      <vt:lpstr>¿Qué es marketing?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¿Qué es marketing?</vt:lpstr>
      <vt:lpstr>El marketing o mercadeo  es un proceso cuya principal función es la generación de valor, buscando la mejor forma de comunicarlo y llevarlo de manera eficiente  y rentable con el precio justo a  las manos del consumidores y de los clientes.  El objetivo es conseguir clientes leales que compren y recomienden los productos, los servicios y las marcas.   Creando marcas en la mente de los compradores, sellos de confianza que acompañan la vida de las personas y de las empresas.    Juan Carlos Rodríguez Gómez </vt:lpstr>
      <vt:lpstr>Partimos de la definición oficial de la American Marketing Association (AMA).    Definición de marketing según la American Marketing Association (AMA), la mercadotecnia (marketing o mercadeo) es la actividad, conjunto de instituciones y procesos para crear, comunicar, entregar e intercambiar ofertas que tienen valor para los consumidores, clientes, socios y la sociedad en general.   </vt:lpstr>
      <vt:lpstr>  La creación de valor está en el centro de la definición, no solo para los consumidores, para los clientes en especial en el mundo b2b y algo muy importante para la sociedad en general.   El marketing en sí tiene una función social, al crear, comunicar y entregar ofertas con elementos que realmente cumplan con satisfacer las necesidades de los consumidores y de la sociedad en general. </vt:lpstr>
      <vt:lpstr>Presentación de PowerPoint</vt:lpstr>
      <vt:lpstr>¿Qué hacemos en marketing? Un proceso  Estratégico / valor/ dinero </vt:lpstr>
      <vt:lpstr>Presentación de PowerPoint</vt:lpstr>
      <vt:lpstr>Qué queremos hacer</vt:lpstr>
      <vt:lpstr>Mercado </vt:lpstr>
      <vt:lpstr>El Mercado </vt:lpstr>
      <vt:lpstr>El Mercado </vt:lpstr>
      <vt:lpstr>Tipos de mercados </vt:lpstr>
      <vt:lpstr>Las Funciones del marketing en la empresa </vt:lpstr>
      <vt:lpstr>La Finalidad del Marketing </vt:lpstr>
      <vt:lpstr>Presentación de PowerPoint</vt:lpstr>
      <vt:lpstr>Presentación de PowerPoint</vt:lpstr>
      <vt:lpstr>La Finalidad del Marketing </vt:lpstr>
      <vt:lpstr>La Finalidad del Marketing </vt:lpstr>
      <vt:lpstr>La finalidad del marketing </vt:lpstr>
      <vt:lpstr>El Proceso de Marketing </vt:lpstr>
      <vt:lpstr>Caso Crepes y Waffles Experiencia gastronómica Amplia variedad Logística Innovación  Capacidad de sorprender </vt:lpstr>
      <vt:lpstr>Preguntas del caso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Fundamentos de Marketing</dc:title>
  <dc:creator>Juan Carlos Rodriguez Gomez</dc:creator>
  <cp:lastModifiedBy>Juan Carlos Rodriguez Gomez</cp:lastModifiedBy>
  <cp:revision>3</cp:revision>
  <dcterms:created xsi:type="dcterms:W3CDTF">2024-02-14T17:44:35Z</dcterms:created>
  <dcterms:modified xsi:type="dcterms:W3CDTF">2024-02-21T18:56:22Z</dcterms:modified>
</cp:coreProperties>
</file>