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78" r:id="rId5"/>
    <p:sldId id="257" r:id="rId6"/>
    <p:sldId id="258" r:id="rId7"/>
    <p:sldId id="259" r:id="rId8"/>
    <p:sldId id="260" r:id="rId9"/>
    <p:sldId id="261" r:id="rId10"/>
    <p:sldId id="262" r:id="rId11"/>
    <p:sldId id="263" r:id="rId12"/>
    <p:sldId id="275" r:id="rId13"/>
    <p:sldId id="264" r:id="rId14"/>
    <p:sldId id="265" r:id="rId15"/>
    <p:sldId id="266" r:id="rId16"/>
    <p:sldId id="267" r:id="rId17"/>
    <p:sldId id="268" r:id="rId18"/>
    <p:sldId id="269" r:id="rId19"/>
    <p:sldId id="270" r:id="rId20"/>
    <p:sldId id="271" r:id="rId21"/>
    <p:sldId id="273" r:id="rId22"/>
    <p:sldId id="272" r:id="rId23"/>
    <p:sldId id="274" r:id="rId24"/>
    <p:sldId id="279" r:id="rId25"/>
    <p:sldId id="282" r:id="rId26"/>
    <p:sldId id="281" r:id="rId27"/>
    <p:sldId id="283" r:id="rId28"/>
    <p:sldId id="284" r:id="rId29"/>
    <p:sldId id="280" r:id="rId30"/>
    <p:sldId id="286" r:id="rId31"/>
    <p:sldId id="287" r:id="rId32"/>
    <p:sldId id="285" r:id="rId3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401BC-5A2D-2E0D-D52E-2E52A75E831C}" v="45" dt="2024-02-16T19:44:14.012"/>
    <p1510:client id="{980558C8-281F-04F4-FDD8-83F5DF985BB5}" v="661" dt="2024-02-16T19:38:45.162"/>
    <p1510:client id="{AFA91BF1-287C-C7F8-130F-C0FFB56A778F}" v="408" dt="2024-02-15T23:31:36.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A63AA-7217-4836-93C0-0BB69173E2E6}"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680D282B-C69C-4ACC-AF80-D57F96367E43}">
      <dgm:prSet/>
      <dgm:spPr/>
      <dgm:t>
        <a:bodyPr/>
        <a:lstStyle/>
        <a:p>
          <a:r>
            <a:rPr lang="es-ES"/>
            <a:t>Las organizaciones necesitan crear un sistema de investigación o de información de marketing, que puede ser definido como un conjunto de personas, procedimientos e instrumentos para:  Recoger, valorar, tratar y difundir información </a:t>
          </a:r>
          <a:endParaRPr lang="en-US"/>
        </a:p>
      </dgm:t>
    </dgm:pt>
    <dgm:pt modelId="{BC3B11F9-8A55-4EA7-8F41-0A81A50CD73F}" type="parTrans" cxnId="{B2CB001E-ED9A-4AE0-9840-A156CAA5EA82}">
      <dgm:prSet/>
      <dgm:spPr/>
      <dgm:t>
        <a:bodyPr/>
        <a:lstStyle/>
        <a:p>
          <a:endParaRPr lang="en-US"/>
        </a:p>
      </dgm:t>
    </dgm:pt>
    <dgm:pt modelId="{776F16AD-8568-43F1-B6BD-1D822D55814A}" type="sibTrans" cxnId="{B2CB001E-ED9A-4AE0-9840-A156CAA5EA82}">
      <dgm:prSet/>
      <dgm:spPr/>
      <dgm:t>
        <a:bodyPr/>
        <a:lstStyle/>
        <a:p>
          <a:endParaRPr lang="en-US"/>
        </a:p>
      </dgm:t>
    </dgm:pt>
    <dgm:pt modelId="{573BAADD-76F2-41B0-B984-FFF41BC489D6}">
      <dgm:prSet/>
      <dgm:spPr/>
      <dgm:t>
        <a:bodyPr/>
        <a:lstStyle/>
        <a:p>
          <a:r>
            <a:rPr lang="es-ES"/>
            <a:t>Con el objeto de conocer el entorno, tomar decisiones o evaluar resultados. </a:t>
          </a:r>
          <a:endParaRPr lang="en-US"/>
        </a:p>
      </dgm:t>
    </dgm:pt>
    <dgm:pt modelId="{A33ECEDA-9392-4FDC-8C42-7C9DD9219C38}" type="parTrans" cxnId="{7727A915-1BE7-44A1-96EC-1C4A28FA885D}">
      <dgm:prSet/>
      <dgm:spPr/>
      <dgm:t>
        <a:bodyPr/>
        <a:lstStyle/>
        <a:p>
          <a:endParaRPr lang="en-US"/>
        </a:p>
      </dgm:t>
    </dgm:pt>
    <dgm:pt modelId="{2FEB365D-522B-485D-B562-1C56172C3BED}" type="sibTrans" cxnId="{7727A915-1BE7-44A1-96EC-1C4A28FA885D}">
      <dgm:prSet/>
      <dgm:spPr/>
      <dgm:t>
        <a:bodyPr/>
        <a:lstStyle/>
        <a:p>
          <a:endParaRPr lang="en-US"/>
        </a:p>
      </dgm:t>
    </dgm:pt>
    <dgm:pt modelId="{9F712D03-DFF4-435D-A0B0-726AB70E4960}" type="pres">
      <dgm:prSet presAssocID="{FBAA63AA-7217-4836-93C0-0BB69173E2E6}" presName="hierChild1" presStyleCnt="0">
        <dgm:presLayoutVars>
          <dgm:chPref val="1"/>
          <dgm:dir/>
          <dgm:animOne val="branch"/>
          <dgm:animLvl val="lvl"/>
          <dgm:resizeHandles/>
        </dgm:presLayoutVars>
      </dgm:prSet>
      <dgm:spPr/>
    </dgm:pt>
    <dgm:pt modelId="{94267849-D2FB-4616-96FD-AEED3BC4F9B6}" type="pres">
      <dgm:prSet presAssocID="{680D282B-C69C-4ACC-AF80-D57F96367E43}" presName="hierRoot1" presStyleCnt="0"/>
      <dgm:spPr/>
    </dgm:pt>
    <dgm:pt modelId="{60BFA8F7-FFEC-47F9-AA92-78265B4640F2}" type="pres">
      <dgm:prSet presAssocID="{680D282B-C69C-4ACC-AF80-D57F96367E43}" presName="composite" presStyleCnt="0"/>
      <dgm:spPr/>
    </dgm:pt>
    <dgm:pt modelId="{569E5773-15BC-4B03-A9AE-0721DFF5DBF3}" type="pres">
      <dgm:prSet presAssocID="{680D282B-C69C-4ACC-AF80-D57F96367E43}" presName="background" presStyleLbl="node0" presStyleIdx="0" presStyleCnt="2"/>
      <dgm:spPr/>
    </dgm:pt>
    <dgm:pt modelId="{8A974A02-746B-4CA9-8AE3-FC0FBCB48493}" type="pres">
      <dgm:prSet presAssocID="{680D282B-C69C-4ACC-AF80-D57F96367E43}" presName="text" presStyleLbl="fgAcc0" presStyleIdx="0" presStyleCnt="2">
        <dgm:presLayoutVars>
          <dgm:chPref val="3"/>
        </dgm:presLayoutVars>
      </dgm:prSet>
      <dgm:spPr/>
    </dgm:pt>
    <dgm:pt modelId="{290889F2-D860-4DB1-9AE9-25AFF5EB12EF}" type="pres">
      <dgm:prSet presAssocID="{680D282B-C69C-4ACC-AF80-D57F96367E43}" presName="hierChild2" presStyleCnt="0"/>
      <dgm:spPr/>
    </dgm:pt>
    <dgm:pt modelId="{8C5D2791-9120-4E25-8D00-C23115530F03}" type="pres">
      <dgm:prSet presAssocID="{573BAADD-76F2-41B0-B984-FFF41BC489D6}" presName="hierRoot1" presStyleCnt="0"/>
      <dgm:spPr/>
    </dgm:pt>
    <dgm:pt modelId="{495F7D77-5422-4823-8413-7A9CFD999101}" type="pres">
      <dgm:prSet presAssocID="{573BAADD-76F2-41B0-B984-FFF41BC489D6}" presName="composite" presStyleCnt="0"/>
      <dgm:spPr/>
    </dgm:pt>
    <dgm:pt modelId="{4CC56A56-F7F3-4E9C-9B82-7CCBE7285369}" type="pres">
      <dgm:prSet presAssocID="{573BAADD-76F2-41B0-B984-FFF41BC489D6}" presName="background" presStyleLbl="node0" presStyleIdx="1" presStyleCnt="2"/>
      <dgm:spPr/>
    </dgm:pt>
    <dgm:pt modelId="{32C06B1E-56FF-4AE7-B45C-930027E94EB6}" type="pres">
      <dgm:prSet presAssocID="{573BAADD-76F2-41B0-B984-FFF41BC489D6}" presName="text" presStyleLbl="fgAcc0" presStyleIdx="1" presStyleCnt="2">
        <dgm:presLayoutVars>
          <dgm:chPref val="3"/>
        </dgm:presLayoutVars>
      </dgm:prSet>
      <dgm:spPr/>
    </dgm:pt>
    <dgm:pt modelId="{6B4A51FD-A38E-4F2C-8B58-C677EA346AEA}" type="pres">
      <dgm:prSet presAssocID="{573BAADD-76F2-41B0-B984-FFF41BC489D6}" presName="hierChild2" presStyleCnt="0"/>
      <dgm:spPr/>
    </dgm:pt>
  </dgm:ptLst>
  <dgm:cxnLst>
    <dgm:cxn modelId="{7727A915-1BE7-44A1-96EC-1C4A28FA885D}" srcId="{FBAA63AA-7217-4836-93C0-0BB69173E2E6}" destId="{573BAADD-76F2-41B0-B984-FFF41BC489D6}" srcOrd="1" destOrd="0" parTransId="{A33ECEDA-9392-4FDC-8C42-7C9DD9219C38}" sibTransId="{2FEB365D-522B-485D-B562-1C56172C3BED}"/>
    <dgm:cxn modelId="{B2CB001E-ED9A-4AE0-9840-A156CAA5EA82}" srcId="{FBAA63AA-7217-4836-93C0-0BB69173E2E6}" destId="{680D282B-C69C-4ACC-AF80-D57F96367E43}" srcOrd="0" destOrd="0" parTransId="{BC3B11F9-8A55-4EA7-8F41-0A81A50CD73F}" sibTransId="{776F16AD-8568-43F1-B6BD-1D822D55814A}"/>
    <dgm:cxn modelId="{069D7385-A085-4DB7-95E0-D6BAF1AF52DF}" type="presOf" srcId="{680D282B-C69C-4ACC-AF80-D57F96367E43}" destId="{8A974A02-746B-4CA9-8AE3-FC0FBCB48493}" srcOrd="0" destOrd="0" presId="urn:microsoft.com/office/officeart/2005/8/layout/hierarchy1"/>
    <dgm:cxn modelId="{F71070F3-4A9D-4141-87B5-D0DC1AA376E2}" type="presOf" srcId="{FBAA63AA-7217-4836-93C0-0BB69173E2E6}" destId="{9F712D03-DFF4-435D-A0B0-726AB70E4960}" srcOrd="0" destOrd="0" presId="urn:microsoft.com/office/officeart/2005/8/layout/hierarchy1"/>
    <dgm:cxn modelId="{CE1D72FD-96A1-4AA5-9949-B45EB0E35E57}" type="presOf" srcId="{573BAADD-76F2-41B0-B984-FFF41BC489D6}" destId="{32C06B1E-56FF-4AE7-B45C-930027E94EB6}" srcOrd="0" destOrd="0" presId="urn:microsoft.com/office/officeart/2005/8/layout/hierarchy1"/>
    <dgm:cxn modelId="{BE2A5F39-E04F-4203-950A-86A30EB17EB6}" type="presParOf" srcId="{9F712D03-DFF4-435D-A0B0-726AB70E4960}" destId="{94267849-D2FB-4616-96FD-AEED3BC4F9B6}" srcOrd="0" destOrd="0" presId="urn:microsoft.com/office/officeart/2005/8/layout/hierarchy1"/>
    <dgm:cxn modelId="{C6217834-9ACF-4EA7-8589-BE47884EAA9C}" type="presParOf" srcId="{94267849-D2FB-4616-96FD-AEED3BC4F9B6}" destId="{60BFA8F7-FFEC-47F9-AA92-78265B4640F2}" srcOrd="0" destOrd="0" presId="urn:microsoft.com/office/officeart/2005/8/layout/hierarchy1"/>
    <dgm:cxn modelId="{EF9309E5-5817-4EC9-9A79-6D238DF530E3}" type="presParOf" srcId="{60BFA8F7-FFEC-47F9-AA92-78265B4640F2}" destId="{569E5773-15BC-4B03-A9AE-0721DFF5DBF3}" srcOrd="0" destOrd="0" presId="urn:microsoft.com/office/officeart/2005/8/layout/hierarchy1"/>
    <dgm:cxn modelId="{E1EAC1BC-5609-479F-B2D7-78DB2C9B56F5}" type="presParOf" srcId="{60BFA8F7-FFEC-47F9-AA92-78265B4640F2}" destId="{8A974A02-746B-4CA9-8AE3-FC0FBCB48493}" srcOrd="1" destOrd="0" presId="urn:microsoft.com/office/officeart/2005/8/layout/hierarchy1"/>
    <dgm:cxn modelId="{47532E71-8855-474B-A374-8E7AD21135FF}" type="presParOf" srcId="{94267849-D2FB-4616-96FD-AEED3BC4F9B6}" destId="{290889F2-D860-4DB1-9AE9-25AFF5EB12EF}" srcOrd="1" destOrd="0" presId="urn:microsoft.com/office/officeart/2005/8/layout/hierarchy1"/>
    <dgm:cxn modelId="{D33A89BA-F429-4EFF-A37A-D610B6B4013E}" type="presParOf" srcId="{9F712D03-DFF4-435D-A0B0-726AB70E4960}" destId="{8C5D2791-9120-4E25-8D00-C23115530F03}" srcOrd="1" destOrd="0" presId="urn:microsoft.com/office/officeart/2005/8/layout/hierarchy1"/>
    <dgm:cxn modelId="{F1BF6AAE-C85D-418D-BF15-A8A7153628E9}" type="presParOf" srcId="{8C5D2791-9120-4E25-8D00-C23115530F03}" destId="{495F7D77-5422-4823-8413-7A9CFD999101}" srcOrd="0" destOrd="0" presId="urn:microsoft.com/office/officeart/2005/8/layout/hierarchy1"/>
    <dgm:cxn modelId="{F6365DFA-A297-4EDF-998A-DB65BE1B0ECD}" type="presParOf" srcId="{495F7D77-5422-4823-8413-7A9CFD999101}" destId="{4CC56A56-F7F3-4E9C-9B82-7CCBE7285369}" srcOrd="0" destOrd="0" presId="urn:microsoft.com/office/officeart/2005/8/layout/hierarchy1"/>
    <dgm:cxn modelId="{69D7E3B8-CA41-4251-822D-A122A3E1E444}" type="presParOf" srcId="{495F7D77-5422-4823-8413-7A9CFD999101}" destId="{32C06B1E-56FF-4AE7-B45C-930027E94EB6}" srcOrd="1" destOrd="0" presId="urn:microsoft.com/office/officeart/2005/8/layout/hierarchy1"/>
    <dgm:cxn modelId="{4A134BEF-9526-4D2E-95EF-21DFC2BEEEA3}" type="presParOf" srcId="{8C5D2791-9120-4E25-8D00-C23115530F03}" destId="{6B4A51FD-A38E-4F2C-8B58-C677EA346AE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3D7F3A-E5BE-4FFD-89DE-10CCBC985C0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A18F809-6586-4BD0-B434-16D4E1B2F113}">
      <dgm:prSet/>
      <dgm:spPr/>
      <dgm:t>
        <a:bodyPr/>
        <a:lstStyle/>
        <a:p>
          <a:pPr>
            <a:lnSpc>
              <a:spcPct val="100000"/>
            </a:lnSpc>
          </a:pPr>
          <a:r>
            <a:rPr lang="es-ES"/>
            <a:t>Tradicionalmente las empresas piensan en investigaciones de mercados cuando necesitan información. </a:t>
          </a:r>
          <a:endParaRPr lang="en-US"/>
        </a:p>
      </dgm:t>
    </dgm:pt>
    <dgm:pt modelId="{E14DAA33-8241-4AAF-B362-7BA1E999688A}" type="parTrans" cxnId="{D2335293-4DE0-43B0-9AC2-CE71D2A5CB3F}">
      <dgm:prSet/>
      <dgm:spPr/>
      <dgm:t>
        <a:bodyPr/>
        <a:lstStyle/>
        <a:p>
          <a:endParaRPr lang="en-US"/>
        </a:p>
      </dgm:t>
    </dgm:pt>
    <dgm:pt modelId="{659FC48C-95D4-4FD7-AB03-A0D8261EFE0C}" type="sibTrans" cxnId="{D2335293-4DE0-43B0-9AC2-CE71D2A5CB3F}">
      <dgm:prSet/>
      <dgm:spPr/>
      <dgm:t>
        <a:bodyPr/>
        <a:lstStyle/>
        <a:p>
          <a:endParaRPr lang="en-US"/>
        </a:p>
      </dgm:t>
    </dgm:pt>
    <dgm:pt modelId="{FC2EF6BE-5380-4091-9ED9-97A6258CC0AC}">
      <dgm:prSet/>
      <dgm:spPr/>
      <dgm:t>
        <a:bodyPr/>
        <a:lstStyle/>
        <a:p>
          <a:pPr>
            <a:lnSpc>
              <a:spcPct val="100000"/>
            </a:lnSpc>
          </a:pPr>
          <a:r>
            <a:rPr lang="es-ES"/>
            <a:t>La investigación de mercados es aquella actividad que permite a una empresa obtener la información necesaria para su gestión. </a:t>
          </a:r>
          <a:endParaRPr lang="en-US"/>
        </a:p>
      </dgm:t>
    </dgm:pt>
    <dgm:pt modelId="{AC5F668A-C08B-43D7-9E4A-13DA741FE388}" type="parTrans" cxnId="{4C6CE1D4-923F-4437-AA46-0CC1E0DD323D}">
      <dgm:prSet/>
      <dgm:spPr/>
      <dgm:t>
        <a:bodyPr/>
        <a:lstStyle/>
        <a:p>
          <a:endParaRPr lang="en-US"/>
        </a:p>
      </dgm:t>
    </dgm:pt>
    <dgm:pt modelId="{F11D1100-A1E5-4EC0-BC91-68FAD57EF0C5}" type="sibTrans" cxnId="{4C6CE1D4-923F-4437-AA46-0CC1E0DD323D}">
      <dgm:prSet/>
      <dgm:spPr/>
      <dgm:t>
        <a:bodyPr/>
        <a:lstStyle/>
        <a:p>
          <a:endParaRPr lang="en-US"/>
        </a:p>
      </dgm:t>
    </dgm:pt>
    <dgm:pt modelId="{0CB54E31-B825-47C2-9C32-D582C5B71ECB}">
      <dgm:prSet/>
      <dgm:spPr/>
      <dgm:t>
        <a:bodyPr/>
        <a:lstStyle/>
        <a:p>
          <a:pPr>
            <a:lnSpc>
              <a:spcPct val="100000"/>
            </a:lnSpc>
          </a:pPr>
          <a:r>
            <a:rPr lang="es-ES"/>
            <a:t>La investigación de mercados vincula a la organización con su entorno.</a:t>
          </a:r>
          <a:endParaRPr lang="en-US"/>
        </a:p>
      </dgm:t>
    </dgm:pt>
    <dgm:pt modelId="{FAB90404-4280-40B1-9399-3A451A080054}" type="parTrans" cxnId="{70480C74-E69B-477D-A674-3FCD8C71A7E0}">
      <dgm:prSet/>
      <dgm:spPr/>
      <dgm:t>
        <a:bodyPr/>
        <a:lstStyle/>
        <a:p>
          <a:endParaRPr lang="en-US"/>
        </a:p>
      </dgm:t>
    </dgm:pt>
    <dgm:pt modelId="{0152F2D8-42C2-4E2F-A884-7127A5462C85}" type="sibTrans" cxnId="{70480C74-E69B-477D-A674-3FCD8C71A7E0}">
      <dgm:prSet/>
      <dgm:spPr/>
      <dgm:t>
        <a:bodyPr/>
        <a:lstStyle/>
        <a:p>
          <a:endParaRPr lang="en-US"/>
        </a:p>
      </dgm:t>
    </dgm:pt>
    <dgm:pt modelId="{AC3F7897-D6CD-465A-981A-1BBD9915A94B}" type="pres">
      <dgm:prSet presAssocID="{A73D7F3A-E5BE-4FFD-89DE-10CCBC985C03}" presName="root" presStyleCnt="0">
        <dgm:presLayoutVars>
          <dgm:dir/>
          <dgm:resizeHandles val="exact"/>
        </dgm:presLayoutVars>
      </dgm:prSet>
      <dgm:spPr/>
    </dgm:pt>
    <dgm:pt modelId="{A33F2F5B-3D19-413E-BD0A-C5838E06A54A}" type="pres">
      <dgm:prSet presAssocID="{DA18F809-6586-4BD0-B434-16D4E1B2F113}" presName="compNode" presStyleCnt="0"/>
      <dgm:spPr/>
    </dgm:pt>
    <dgm:pt modelId="{7A6B36E9-B2D3-46C0-A6AC-0958489DB815}" type="pres">
      <dgm:prSet presAssocID="{DA18F809-6586-4BD0-B434-16D4E1B2F113}" presName="bgRect" presStyleLbl="bgShp" presStyleIdx="0" presStyleCnt="3"/>
      <dgm:spPr/>
    </dgm:pt>
    <dgm:pt modelId="{A9002B15-9F5E-4E49-B87A-35744D3FF5A6}" type="pres">
      <dgm:prSet presAssocID="{DA18F809-6586-4BD0-B434-16D4E1B2F11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D54DB4C7-6812-44D6-8860-85DBC5BD1739}" type="pres">
      <dgm:prSet presAssocID="{DA18F809-6586-4BD0-B434-16D4E1B2F113}" presName="spaceRect" presStyleCnt="0"/>
      <dgm:spPr/>
    </dgm:pt>
    <dgm:pt modelId="{CCBC00A3-9643-46F0-B995-DA9860964B5D}" type="pres">
      <dgm:prSet presAssocID="{DA18F809-6586-4BD0-B434-16D4E1B2F113}" presName="parTx" presStyleLbl="revTx" presStyleIdx="0" presStyleCnt="3">
        <dgm:presLayoutVars>
          <dgm:chMax val="0"/>
          <dgm:chPref val="0"/>
        </dgm:presLayoutVars>
      </dgm:prSet>
      <dgm:spPr/>
    </dgm:pt>
    <dgm:pt modelId="{90239C35-383D-4EFE-9344-6AD7E3A1897D}" type="pres">
      <dgm:prSet presAssocID="{659FC48C-95D4-4FD7-AB03-A0D8261EFE0C}" presName="sibTrans" presStyleCnt="0"/>
      <dgm:spPr/>
    </dgm:pt>
    <dgm:pt modelId="{E632F18E-2B7B-4C25-871B-3C3BA02CC515}" type="pres">
      <dgm:prSet presAssocID="{FC2EF6BE-5380-4091-9ED9-97A6258CC0AC}" presName="compNode" presStyleCnt="0"/>
      <dgm:spPr/>
    </dgm:pt>
    <dgm:pt modelId="{CC9D65FC-9BEF-436E-BC68-9C220A552334}" type="pres">
      <dgm:prSet presAssocID="{FC2EF6BE-5380-4091-9ED9-97A6258CC0AC}" presName="bgRect" presStyleLbl="bgShp" presStyleIdx="1" presStyleCnt="3"/>
      <dgm:spPr/>
    </dgm:pt>
    <dgm:pt modelId="{60F649E4-B9A0-4B29-B9A0-A7AEB634B9D7}" type="pres">
      <dgm:prSet presAssocID="{FC2EF6BE-5380-4091-9ED9-97A6258CC0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pretón de manos"/>
        </a:ext>
      </dgm:extLst>
    </dgm:pt>
    <dgm:pt modelId="{0C12C811-C92F-44D9-8D23-4DC706940353}" type="pres">
      <dgm:prSet presAssocID="{FC2EF6BE-5380-4091-9ED9-97A6258CC0AC}" presName="spaceRect" presStyleCnt="0"/>
      <dgm:spPr/>
    </dgm:pt>
    <dgm:pt modelId="{46F7C95C-7702-4DA7-BD00-2D9763C83CA0}" type="pres">
      <dgm:prSet presAssocID="{FC2EF6BE-5380-4091-9ED9-97A6258CC0AC}" presName="parTx" presStyleLbl="revTx" presStyleIdx="1" presStyleCnt="3">
        <dgm:presLayoutVars>
          <dgm:chMax val="0"/>
          <dgm:chPref val="0"/>
        </dgm:presLayoutVars>
      </dgm:prSet>
      <dgm:spPr/>
    </dgm:pt>
    <dgm:pt modelId="{D75ECA36-03B9-4B14-B64D-8B57EA3AD665}" type="pres">
      <dgm:prSet presAssocID="{F11D1100-A1E5-4EC0-BC91-68FAD57EF0C5}" presName="sibTrans" presStyleCnt="0"/>
      <dgm:spPr/>
    </dgm:pt>
    <dgm:pt modelId="{274F074C-123D-46F5-8EF4-4A0C0C517522}" type="pres">
      <dgm:prSet presAssocID="{0CB54E31-B825-47C2-9C32-D582C5B71ECB}" presName="compNode" presStyleCnt="0"/>
      <dgm:spPr/>
    </dgm:pt>
    <dgm:pt modelId="{4FD508C4-C281-440A-8C97-950445C97751}" type="pres">
      <dgm:prSet presAssocID="{0CB54E31-B825-47C2-9C32-D582C5B71ECB}" presName="bgRect" presStyleLbl="bgShp" presStyleIdx="2" presStyleCnt="3"/>
      <dgm:spPr/>
    </dgm:pt>
    <dgm:pt modelId="{8F78D6DD-B10F-497D-A8C2-EB4FE55B5E0C}" type="pres">
      <dgm:prSet presAssocID="{0CB54E31-B825-47C2-9C32-D582C5B71EC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unión"/>
        </a:ext>
      </dgm:extLst>
    </dgm:pt>
    <dgm:pt modelId="{E11A5E6F-42B7-415D-BEE3-B236694B0E87}" type="pres">
      <dgm:prSet presAssocID="{0CB54E31-B825-47C2-9C32-D582C5B71ECB}" presName="spaceRect" presStyleCnt="0"/>
      <dgm:spPr/>
    </dgm:pt>
    <dgm:pt modelId="{F16C2CB4-40D7-44FC-9FDE-396A46865178}" type="pres">
      <dgm:prSet presAssocID="{0CB54E31-B825-47C2-9C32-D582C5B71ECB}" presName="parTx" presStyleLbl="revTx" presStyleIdx="2" presStyleCnt="3">
        <dgm:presLayoutVars>
          <dgm:chMax val="0"/>
          <dgm:chPref val="0"/>
        </dgm:presLayoutVars>
      </dgm:prSet>
      <dgm:spPr/>
    </dgm:pt>
  </dgm:ptLst>
  <dgm:cxnLst>
    <dgm:cxn modelId="{506ABF21-630F-46A5-A7CE-10EEBD963CF6}" type="presOf" srcId="{A73D7F3A-E5BE-4FFD-89DE-10CCBC985C03}" destId="{AC3F7897-D6CD-465A-981A-1BBD9915A94B}" srcOrd="0" destOrd="0" presId="urn:microsoft.com/office/officeart/2018/2/layout/IconVerticalSolidList"/>
    <dgm:cxn modelId="{70480C74-E69B-477D-A674-3FCD8C71A7E0}" srcId="{A73D7F3A-E5BE-4FFD-89DE-10CCBC985C03}" destId="{0CB54E31-B825-47C2-9C32-D582C5B71ECB}" srcOrd="2" destOrd="0" parTransId="{FAB90404-4280-40B1-9399-3A451A080054}" sibTransId="{0152F2D8-42C2-4E2F-A884-7127A5462C85}"/>
    <dgm:cxn modelId="{D2335293-4DE0-43B0-9AC2-CE71D2A5CB3F}" srcId="{A73D7F3A-E5BE-4FFD-89DE-10CCBC985C03}" destId="{DA18F809-6586-4BD0-B434-16D4E1B2F113}" srcOrd="0" destOrd="0" parTransId="{E14DAA33-8241-4AAF-B362-7BA1E999688A}" sibTransId="{659FC48C-95D4-4FD7-AB03-A0D8261EFE0C}"/>
    <dgm:cxn modelId="{17A319B0-478F-41EC-A691-C7536AC2B7C9}" type="presOf" srcId="{FC2EF6BE-5380-4091-9ED9-97A6258CC0AC}" destId="{46F7C95C-7702-4DA7-BD00-2D9763C83CA0}" srcOrd="0" destOrd="0" presId="urn:microsoft.com/office/officeart/2018/2/layout/IconVerticalSolidList"/>
    <dgm:cxn modelId="{4C6CE1D4-923F-4437-AA46-0CC1E0DD323D}" srcId="{A73D7F3A-E5BE-4FFD-89DE-10CCBC985C03}" destId="{FC2EF6BE-5380-4091-9ED9-97A6258CC0AC}" srcOrd="1" destOrd="0" parTransId="{AC5F668A-C08B-43D7-9E4A-13DA741FE388}" sibTransId="{F11D1100-A1E5-4EC0-BC91-68FAD57EF0C5}"/>
    <dgm:cxn modelId="{A681F2D6-3BFB-4B96-B04B-0FF08CEA9393}" type="presOf" srcId="{DA18F809-6586-4BD0-B434-16D4E1B2F113}" destId="{CCBC00A3-9643-46F0-B995-DA9860964B5D}" srcOrd="0" destOrd="0" presId="urn:microsoft.com/office/officeart/2018/2/layout/IconVerticalSolidList"/>
    <dgm:cxn modelId="{BD7CCAFB-EFF4-49D7-AEB9-95467AAFF6E5}" type="presOf" srcId="{0CB54E31-B825-47C2-9C32-D582C5B71ECB}" destId="{F16C2CB4-40D7-44FC-9FDE-396A46865178}" srcOrd="0" destOrd="0" presId="urn:microsoft.com/office/officeart/2018/2/layout/IconVerticalSolidList"/>
    <dgm:cxn modelId="{893B78DE-A33C-475D-AC65-A5F91402A0E7}" type="presParOf" srcId="{AC3F7897-D6CD-465A-981A-1BBD9915A94B}" destId="{A33F2F5B-3D19-413E-BD0A-C5838E06A54A}" srcOrd="0" destOrd="0" presId="urn:microsoft.com/office/officeart/2018/2/layout/IconVerticalSolidList"/>
    <dgm:cxn modelId="{DDB1628A-678D-42B3-8FA1-BA716EF943D4}" type="presParOf" srcId="{A33F2F5B-3D19-413E-BD0A-C5838E06A54A}" destId="{7A6B36E9-B2D3-46C0-A6AC-0958489DB815}" srcOrd="0" destOrd="0" presId="urn:microsoft.com/office/officeart/2018/2/layout/IconVerticalSolidList"/>
    <dgm:cxn modelId="{532A4C69-D20E-4840-A0F4-416CB277FA1E}" type="presParOf" srcId="{A33F2F5B-3D19-413E-BD0A-C5838E06A54A}" destId="{A9002B15-9F5E-4E49-B87A-35744D3FF5A6}" srcOrd="1" destOrd="0" presId="urn:microsoft.com/office/officeart/2018/2/layout/IconVerticalSolidList"/>
    <dgm:cxn modelId="{60C29755-4C9D-41CE-871F-6FEA0BDE2769}" type="presParOf" srcId="{A33F2F5B-3D19-413E-BD0A-C5838E06A54A}" destId="{D54DB4C7-6812-44D6-8860-85DBC5BD1739}" srcOrd="2" destOrd="0" presId="urn:microsoft.com/office/officeart/2018/2/layout/IconVerticalSolidList"/>
    <dgm:cxn modelId="{700183E1-91EA-4761-B4F3-5A7394E33DBF}" type="presParOf" srcId="{A33F2F5B-3D19-413E-BD0A-C5838E06A54A}" destId="{CCBC00A3-9643-46F0-B995-DA9860964B5D}" srcOrd="3" destOrd="0" presId="urn:microsoft.com/office/officeart/2018/2/layout/IconVerticalSolidList"/>
    <dgm:cxn modelId="{F8CBE503-02DF-43EC-8827-512E876DA2E4}" type="presParOf" srcId="{AC3F7897-D6CD-465A-981A-1BBD9915A94B}" destId="{90239C35-383D-4EFE-9344-6AD7E3A1897D}" srcOrd="1" destOrd="0" presId="urn:microsoft.com/office/officeart/2018/2/layout/IconVerticalSolidList"/>
    <dgm:cxn modelId="{1BCFD4F8-3B0B-40C5-9C32-BB776AD7100E}" type="presParOf" srcId="{AC3F7897-D6CD-465A-981A-1BBD9915A94B}" destId="{E632F18E-2B7B-4C25-871B-3C3BA02CC515}" srcOrd="2" destOrd="0" presId="urn:microsoft.com/office/officeart/2018/2/layout/IconVerticalSolidList"/>
    <dgm:cxn modelId="{9626ED68-128C-4EBC-B489-93203386F21C}" type="presParOf" srcId="{E632F18E-2B7B-4C25-871B-3C3BA02CC515}" destId="{CC9D65FC-9BEF-436E-BC68-9C220A552334}" srcOrd="0" destOrd="0" presId="urn:microsoft.com/office/officeart/2018/2/layout/IconVerticalSolidList"/>
    <dgm:cxn modelId="{EF9D8745-2F75-460A-A64D-99A55336F68D}" type="presParOf" srcId="{E632F18E-2B7B-4C25-871B-3C3BA02CC515}" destId="{60F649E4-B9A0-4B29-B9A0-A7AEB634B9D7}" srcOrd="1" destOrd="0" presId="urn:microsoft.com/office/officeart/2018/2/layout/IconVerticalSolidList"/>
    <dgm:cxn modelId="{23DAF0C5-3EF4-410F-B5BD-222451F97B3A}" type="presParOf" srcId="{E632F18E-2B7B-4C25-871B-3C3BA02CC515}" destId="{0C12C811-C92F-44D9-8D23-4DC706940353}" srcOrd="2" destOrd="0" presId="urn:microsoft.com/office/officeart/2018/2/layout/IconVerticalSolidList"/>
    <dgm:cxn modelId="{D269B50D-1E09-420C-A965-D528070BBBD0}" type="presParOf" srcId="{E632F18E-2B7B-4C25-871B-3C3BA02CC515}" destId="{46F7C95C-7702-4DA7-BD00-2D9763C83CA0}" srcOrd="3" destOrd="0" presId="urn:microsoft.com/office/officeart/2018/2/layout/IconVerticalSolidList"/>
    <dgm:cxn modelId="{57171C31-C13F-46C0-8C1F-8BB3C6732753}" type="presParOf" srcId="{AC3F7897-D6CD-465A-981A-1BBD9915A94B}" destId="{D75ECA36-03B9-4B14-B64D-8B57EA3AD665}" srcOrd="3" destOrd="0" presId="urn:microsoft.com/office/officeart/2018/2/layout/IconVerticalSolidList"/>
    <dgm:cxn modelId="{9DA28A25-8B4B-49E2-AE25-D96676049B24}" type="presParOf" srcId="{AC3F7897-D6CD-465A-981A-1BBD9915A94B}" destId="{274F074C-123D-46F5-8EF4-4A0C0C517522}" srcOrd="4" destOrd="0" presId="urn:microsoft.com/office/officeart/2018/2/layout/IconVerticalSolidList"/>
    <dgm:cxn modelId="{6B134717-C71B-4478-929E-8613488DCD01}" type="presParOf" srcId="{274F074C-123D-46F5-8EF4-4A0C0C517522}" destId="{4FD508C4-C281-440A-8C97-950445C97751}" srcOrd="0" destOrd="0" presId="urn:microsoft.com/office/officeart/2018/2/layout/IconVerticalSolidList"/>
    <dgm:cxn modelId="{9CB60D6C-7BBB-49CB-BA87-4788D07C592B}" type="presParOf" srcId="{274F074C-123D-46F5-8EF4-4A0C0C517522}" destId="{8F78D6DD-B10F-497D-A8C2-EB4FE55B5E0C}" srcOrd="1" destOrd="0" presId="urn:microsoft.com/office/officeart/2018/2/layout/IconVerticalSolidList"/>
    <dgm:cxn modelId="{A67EEE31-42C8-4C54-B332-70A6F227728E}" type="presParOf" srcId="{274F074C-123D-46F5-8EF4-4A0C0C517522}" destId="{E11A5E6F-42B7-415D-BEE3-B236694B0E87}" srcOrd="2" destOrd="0" presId="urn:microsoft.com/office/officeart/2018/2/layout/IconVerticalSolidList"/>
    <dgm:cxn modelId="{6429B7C4-24E6-42C8-AEEE-10578BDF4213}" type="presParOf" srcId="{274F074C-123D-46F5-8EF4-4A0C0C517522}" destId="{F16C2CB4-40D7-44FC-9FDE-396A4686517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E5773-15BC-4B03-A9AE-0721DFF5DBF3}">
      <dsp:nvSpPr>
        <dsp:cNvPr id="0" name=""/>
        <dsp:cNvSpPr/>
      </dsp:nvSpPr>
      <dsp:spPr>
        <a:xfrm>
          <a:off x="1283"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74A02-746B-4CA9-8AE3-FC0FBCB48493}">
      <dsp:nvSpPr>
        <dsp:cNvPr id="0" name=""/>
        <dsp:cNvSpPr/>
      </dsp:nvSpPr>
      <dsp:spPr>
        <a:xfrm>
          <a:off x="501904"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a:t>Las organizaciones necesitan crear un sistema de investigación o de información de marketing, que puede ser definido como un conjunto de personas, procedimientos e instrumentos para:  Recoger, valorar, tratar y difundir información </a:t>
          </a:r>
          <a:endParaRPr lang="en-US" sz="2200" kern="1200"/>
        </a:p>
      </dsp:txBody>
      <dsp:txXfrm>
        <a:off x="585701" y="873933"/>
        <a:ext cx="4337991" cy="2693452"/>
      </dsp:txXfrm>
    </dsp:sp>
    <dsp:sp modelId="{4CC56A56-F7F3-4E9C-9B82-7CCBE7285369}">
      <dsp:nvSpPr>
        <dsp:cNvPr id="0" name=""/>
        <dsp:cNvSpPr/>
      </dsp:nvSpPr>
      <dsp:spPr>
        <a:xfrm>
          <a:off x="5508110"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06B1E-56FF-4AE7-B45C-930027E94EB6}">
      <dsp:nvSpPr>
        <dsp:cNvPr id="0" name=""/>
        <dsp:cNvSpPr/>
      </dsp:nvSpPr>
      <dsp:spPr>
        <a:xfrm>
          <a:off x="6008730"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a:t>Con el objeto de conocer el entorno, tomar decisiones o evaluar resultados. </a:t>
          </a:r>
          <a:endParaRPr lang="en-US" sz="2200" kern="1200"/>
        </a:p>
      </dsp:txBody>
      <dsp:txXfrm>
        <a:off x="6092527" y="873933"/>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B36E9-B2D3-46C0-A6AC-0958489DB815}">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002B15-9F5E-4E49-B87A-35744D3FF5A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BC00A3-9643-46F0-B995-DA9860964B5D}">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s-ES" sz="2500" kern="1200"/>
            <a:t>Tradicionalmente las empresas piensan en investigaciones de mercados cuando necesitan información. </a:t>
          </a:r>
          <a:endParaRPr lang="en-US" sz="2500" kern="1200"/>
        </a:p>
      </dsp:txBody>
      <dsp:txXfrm>
        <a:off x="1435590" y="531"/>
        <a:ext cx="9080009" cy="1242935"/>
      </dsp:txXfrm>
    </dsp:sp>
    <dsp:sp modelId="{CC9D65FC-9BEF-436E-BC68-9C220A552334}">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F649E4-B9A0-4B29-B9A0-A7AEB634B9D7}">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F7C95C-7702-4DA7-BD00-2D9763C83CA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s-ES" sz="2500" kern="1200"/>
            <a:t>La investigación de mercados es aquella actividad que permite a una empresa obtener la información necesaria para su gestión. </a:t>
          </a:r>
          <a:endParaRPr lang="en-US" sz="2500" kern="1200"/>
        </a:p>
      </dsp:txBody>
      <dsp:txXfrm>
        <a:off x="1435590" y="1554201"/>
        <a:ext cx="9080009" cy="1242935"/>
      </dsp:txXfrm>
    </dsp:sp>
    <dsp:sp modelId="{4FD508C4-C281-440A-8C97-950445C97751}">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78D6DD-B10F-497D-A8C2-EB4FE55B5E0C}">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6C2CB4-40D7-44FC-9FDE-396A46865178}">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s-ES" sz="2500" kern="1200"/>
            <a:t>La investigación de mercados vincula a la organización con su entorno.</a:t>
          </a:r>
          <a:endParaRPr lang="en-US" sz="2500" kern="120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3A866875-CF0D-4165-A981-06474E5236BD}" type="datetimeFigureOut">
              <a:rPr lang="es-CO" smtClean="0"/>
              <a:t>17/02/2024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648C1FA-DCB2-4C10-818D-071AA7348686}" type="slidenum">
              <a:rPr lang="es-CO" smtClean="0"/>
              <a:t>‹Nº›</a:t>
            </a:fld>
            <a:endParaRPr lang="es-CO"/>
          </a:p>
        </p:txBody>
      </p:sp>
    </p:spTree>
    <p:extLst>
      <p:ext uri="{BB962C8B-B14F-4D97-AF65-F5344CB8AC3E}">
        <p14:creationId xmlns:p14="http://schemas.microsoft.com/office/powerpoint/2010/main" val="97756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A866875-CF0D-4165-A981-06474E5236BD}" type="datetimeFigureOut">
              <a:rPr lang="es-CO" smtClean="0"/>
              <a:t>17/02/2024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648C1FA-DCB2-4C10-818D-071AA7348686}" type="slidenum">
              <a:rPr lang="es-CO" smtClean="0"/>
              <a:t>‹Nº›</a:t>
            </a:fld>
            <a:endParaRPr lang="es-CO"/>
          </a:p>
        </p:txBody>
      </p:sp>
    </p:spTree>
    <p:extLst>
      <p:ext uri="{BB962C8B-B14F-4D97-AF65-F5344CB8AC3E}">
        <p14:creationId xmlns:p14="http://schemas.microsoft.com/office/powerpoint/2010/main" val="335072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A866875-CF0D-4165-A981-06474E5236BD}" type="datetimeFigureOut">
              <a:rPr lang="es-CO" smtClean="0"/>
              <a:t>17/02/2024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648C1FA-DCB2-4C10-818D-071AA7348686}" type="slidenum">
              <a:rPr lang="es-CO" smtClean="0"/>
              <a:t>‹Nº›</a:t>
            </a:fld>
            <a:endParaRPr lang="es-CO"/>
          </a:p>
        </p:txBody>
      </p:sp>
    </p:spTree>
    <p:extLst>
      <p:ext uri="{BB962C8B-B14F-4D97-AF65-F5344CB8AC3E}">
        <p14:creationId xmlns:p14="http://schemas.microsoft.com/office/powerpoint/2010/main" val="267710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A866875-CF0D-4165-A981-06474E5236BD}" type="datetimeFigureOut">
              <a:rPr lang="es-CO" smtClean="0"/>
              <a:t>17/02/2024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648C1FA-DCB2-4C10-818D-071AA7348686}" type="slidenum">
              <a:rPr lang="es-CO" smtClean="0"/>
              <a:t>‹Nº›</a:t>
            </a:fld>
            <a:endParaRPr lang="es-CO"/>
          </a:p>
        </p:txBody>
      </p:sp>
    </p:spTree>
    <p:extLst>
      <p:ext uri="{BB962C8B-B14F-4D97-AF65-F5344CB8AC3E}">
        <p14:creationId xmlns:p14="http://schemas.microsoft.com/office/powerpoint/2010/main" val="366093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A866875-CF0D-4165-A981-06474E5236BD}" type="datetimeFigureOut">
              <a:rPr lang="es-CO" smtClean="0"/>
              <a:t>17/02/2024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648C1FA-DCB2-4C10-818D-071AA7348686}" type="slidenum">
              <a:rPr lang="es-CO" smtClean="0"/>
              <a:t>‹Nº›</a:t>
            </a:fld>
            <a:endParaRPr lang="es-CO"/>
          </a:p>
        </p:txBody>
      </p:sp>
    </p:spTree>
    <p:extLst>
      <p:ext uri="{BB962C8B-B14F-4D97-AF65-F5344CB8AC3E}">
        <p14:creationId xmlns:p14="http://schemas.microsoft.com/office/powerpoint/2010/main" val="207332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3A866875-CF0D-4165-A981-06474E5236BD}" type="datetimeFigureOut">
              <a:rPr lang="es-CO" smtClean="0"/>
              <a:t>17/02/2024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648C1FA-DCB2-4C10-818D-071AA7348686}" type="slidenum">
              <a:rPr lang="es-CO" smtClean="0"/>
              <a:t>‹Nº›</a:t>
            </a:fld>
            <a:endParaRPr lang="es-CO"/>
          </a:p>
        </p:txBody>
      </p:sp>
    </p:spTree>
    <p:extLst>
      <p:ext uri="{BB962C8B-B14F-4D97-AF65-F5344CB8AC3E}">
        <p14:creationId xmlns:p14="http://schemas.microsoft.com/office/powerpoint/2010/main" val="135171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3A866875-CF0D-4165-A981-06474E5236BD}" type="datetimeFigureOut">
              <a:rPr lang="es-CO" smtClean="0"/>
              <a:t>17/02/2024</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8648C1FA-DCB2-4C10-818D-071AA7348686}" type="slidenum">
              <a:rPr lang="es-CO" smtClean="0"/>
              <a:t>‹Nº›</a:t>
            </a:fld>
            <a:endParaRPr lang="es-CO"/>
          </a:p>
        </p:txBody>
      </p:sp>
    </p:spTree>
    <p:extLst>
      <p:ext uri="{BB962C8B-B14F-4D97-AF65-F5344CB8AC3E}">
        <p14:creationId xmlns:p14="http://schemas.microsoft.com/office/powerpoint/2010/main" val="12301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3A866875-CF0D-4165-A981-06474E5236BD}" type="datetimeFigureOut">
              <a:rPr lang="es-CO" smtClean="0"/>
              <a:t>17/02/2024</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8648C1FA-DCB2-4C10-818D-071AA7348686}" type="slidenum">
              <a:rPr lang="es-CO" smtClean="0"/>
              <a:t>‹Nº›</a:t>
            </a:fld>
            <a:endParaRPr lang="es-CO"/>
          </a:p>
        </p:txBody>
      </p:sp>
    </p:spTree>
    <p:extLst>
      <p:ext uri="{BB962C8B-B14F-4D97-AF65-F5344CB8AC3E}">
        <p14:creationId xmlns:p14="http://schemas.microsoft.com/office/powerpoint/2010/main" val="1733387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A866875-CF0D-4165-A981-06474E5236BD}" type="datetimeFigureOut">
              <a:rPr lang="es-CO" smtClean="0"/>
              <a:t>17/02/2024</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8648C1FA-DCB2-4C10-818D-071AA7348686}" type="slidenum">
              <a:rPr lang="es-CO" smtClean="0"/>
              <a:t>‹Nº›</a:t>
            </a:fld>
            <a:endParaRPr lang="es-CO"/>
          </a:p>
        </p:txBody>
      </p:sp>
    </p:spTree>
    <p:extLst>
      <p:ext uri="{BB962C8B-B14F-4D97-AF65-F5344CB8AC3E}">
        <p14:creationId xmlns:p14="http://schemas.microsoft.com/office/powerpoint/2010/main" val="3680180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A866875-CF0D-4165-A981-06474E5236BD}" type="datetimeFigureOut">
              <a:rPr lang="es-CO" smtClean="0"/>
              <a:t>17/02/2024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648C1FA-DCB2-4C10-818D-071AA7348686}" type="slidenum">
              <a:rPr lang="es-CO" smtClean="0"/>
              <a:t>‹Nº›</a:t>
            </a:fld>
            <a:endParaRPr lang="es-CO"/>
          </a:p>
        </p:txBody>
      </p:sp>
    </p:spTree>
    <p:extLst>
      <p:ext uri="{BB962C8B-B14F-4D97-AF65-F5344CB8AC3E}">
        <p14:creationId xmlns:p14="http://schemas.microsoft.com/office/powerpoint/2010/main" val="293170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A866875-CF0D-4165-A981-06474E5236BD}" type="datetimeFigureOut">
              <a:rPr lang="es-CO" smtClean="0"/>
              <a:t>17/02/2024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648C1FA-DCB2-4C10-818D-071AA7348686}" type="slidenum">
              <a:rPr lang="es-CO" smtClean="0"/>
              <a:t>‹Nº›</a:t>
            </a:fld>
            <a:endParaRPr lang="es-CO"/>
          </a:p>
        </p:txBody>
      </p:sp>
    </p:spTree>
    <p:extLst>
      <p:ext uri="{BB962C8B-B14F-4D97-AF65-F5344CB8AC3E}">
        <p14:creationId xmlns:p14="http://schemas.microsoft.com/office/powerpoint/2010/main" val="297402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66875-CF0D-4165-A981-06474E5236BD}" type="datetimeFigureOut">
              <a:rPr lang="es-CO" smtClean="0"/>
              <a:t>17/02/2024</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8C1FA-DCB2-4C10-818D-071AA7348686}" type="slidenum">
              <a:rPr lang="es-CO" smtClean="0"/>
              <a:t>‹Nº›</a:t>
            </a:fld>
            <a:endParaRPr lang="es-CO"/>
          </a:p>
        </p:txBody>
      </p:sp>
    </p:spTree>
    <p:extLst>
      <p:ext uri="{BB962C8B-B14F-4D97-AF65-F5344CB8AC3E}">
        <p14:creationId xmlns:p14="http://schemas.microsoft.com/office/powerpoint/2010/main" val="1492551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a:extLst>
              <a:ext uri="{FF2B5EF4-FFF2-40B4-BE49-F238E27FC236}">
                <a16:creationId xmlns:a16="http://schemas.microsoft.com/office/drawing/2014/main" id="{95C994B0-8BEF-14FB-6197-2C03E46E1A1A}"/>
              </a:ext>
            </a:extLst>
          </p:cNvPr>
          <p:cNvPicPr>
            <a:picLocks noChangeAspect="1"/>
          </p:cNvPicPr>
          <p:nvPr/>
        </p:nvPicPr>
        <p:blipFill rotWithShape="1">
          <a:blip r:embed="rId2"/>
          <a:srcRect l="9091" t="10076" r="1" b="1"/>
          <a:stretch/>
        </p:blipFill>
        <p:spPr>
          <a:xfrm>
            <a:off x="-2" y="10"/>
            <a:ext cx="8668512" cy="6857990"/>
          </a:xfrm>
          <a:prstGeom prst="rect">
            <a:avLst/>
          </a:prstGeom>
        </p:spPr>
      </p:pic>
      <p:sp>
        <p:nvSpPr>
          <p:cNvPr id="19"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gs>
              <a:gs pos="30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ctrTitle"/>
          </p:nvPr>
        </p:nvSpPr>
        <p:spPr>
          <a:xfrm>
            <a:off x="7848600" y="1122363"/>
            <a:ext cx="4023360" cy="3204134"/>
          </a:xfrm>
        </p:spPr>
        <p:txBody>
          <a:bodyPr anchor="b">
            <a:normAutofit/>
          </a:bodyPr>
          <a:lstStyle/>
          <a:p>
            <a:pPr algn="l"/>
            <a:r>
              <a:rPr lang="es-ES" sz="4800">
                <a:solidFill>
                  <a:schemeClr val="bg1"/>
                </a:solidFill>
              </a:rPr>
              <a:t>Investigación de Mercados </a:t>
            </a:r>
            <a:endParaRPr lang="es-CO" sz="4800">
              <a:solidFill>
                <a:schemeClr val="bg1"/>
              </a:solidFill>
            </a:endParaRPr>
          </a:p>
        </p:txBody>
      </p:sp>
      <p:sp>
        <p:nvSpPr>
          <p:cNvPr id="3" name="Subtítulo 2"/>
          <p:cNvSpPr>
            <a:spLocks noGrp="1"/>
          </p:cNvSpPr>
          <p:nvPr>
            <p:ph type="subTitle" idx="1"/>
          </p:nvPr>
        </p:nvSpPr>
        <p:spPr>
          <a:xfrm>
            <a:off x="7848600" y="4872922"/>
            <a:ext cx="4023360" cy="1208141"/>
          </a:xfrm>
        </p:spPr>
        <p:txBody>
          <a:bodyPr vert="horz" lIns="91440" tIns="45720" rIns="91440" bIns="45720" rtlCol="0">
            <a:normAutofit/>
          </a:bodyPr>
          <a:lstStyle/>
          <a:p>
            <a:pPr algn="l"/>
            <a:r>
              <a:rPr lang="es-CO" sz="2000">
                <a:solidFill>
                  <a:schemeClr val="bg1"/>
                </a:solidFill>
                <a:ea typeface="Calibri"/>
                <a:cs typeface="Calibri"/>
              </a:rPr>
              <a:t>JUAN CARLOS RODRÍGUEZ GÓMEZ</a:t>
            </a:r>
            <a:endParaRPr lang="es-CO" sz="2000">
              <a:solidFill>
                <a:schemeClr val="bg1"/>
              </a:solidFill>
            </a:endParaRPr>
          </a:p>
        </p:txBody>
      </p:sp>
      <p:sp>
        <p:nvSpPr>
          <p:cNvPr id="20"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798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53400" y="1128094"/>
            <a:ext cx="3434180" cy="1415270"/>
          </a:xfrm>
        </p:spPr>
        <p:txBody>
          <a:bodyPr anchor="t">
            <a:normAutofit/>
          </a:bodyPr>
          <a:lstStyle/>
          <a:p>
            <a:r>
              <a:rPr lang="es-ES" sz="2200"/>
              <a:t>¿Qué es un Sistema de Información de Marketing?</a:t>
            </a:r>
            <a:br>
              <a:rPr lang="es-ES" sz="2200"/>
            </a:br>
            <a:endParaRPr lang="es-CO" sz="2200"/>
          </a:p>
        </p:txBody>
      </p:sp>
      <p:sp>
        <p:nvSpPr>
          <p:cNvPr id="9" name="Rectangle 8">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Gestión de inventarios: el valor de la información en tiempo real">
            <a:extLst>
              <a:ext uri="{FF2B5EF4-FFF2-40B4-BE49-F238E27FC236}">
                <a16:creationId xmlns:a16="http://schemas.microsoft.com/office/drawing/2014/main" id="{86578AE2-3855-6F60-FA9E-12E4AF2D674C}"/>
              </a:ext>
            </a:extLst>
          </p:cNvPr>
          <p:cNvPicPr>
            <a:picLocks noChangeAspect="1"/>
          </p:cNvPicPr>
          <p:nvPr/>
        </p:nvPicPr>
        <p:blipFill>
          <a:blip r:embed="rId2"/>
          <a:stretch>
            <a:fillRect/>
          </a:stretch>
        </p:blipFill>
        <p:spPr>
          <a:xfrm>
            <a:off x="669235" y="1316867"/>
            <a:ext cx="6221895" cy="4230888"/>
          </a:xfrm>
          <a:prstGeom prst="rect">
            <a:avLst/>
          </a:prstGeom>
        </p:spPr>
      </p:pic>
      <p:cxnSp>
        <p:nvCxnSpPr>
          <p:cNvPr id="11" name="Straight Connector 1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8153400" y="2543364"/>
            <a:ext cx="3434180" cy="3599019"/>
          </a:xfrm>
        </p:spPr>
        <p:txBody>
          <a:bodyPr>
            <a:normAutofit/>
          </a:bodyPr>
          <a:lstStyle/>
          <a:p>
            <a:endParaRPr lang="es-ES" sz="2000"/>
          </a:p>
          <a:p>
            <a:pPr marL="0" indent="0">
              <a:buNone/>
            </a:pPr>
            <a:endParaRPr lang="es-ES" sz="2000"/>
          </a:p>
          <a:p>
            <a:pPr marL="0" indent="0">
              <a:buNone/>
            </a:pPr>
            <a:r>
              <a:rPr lang="es-ES" sz="2000"/>
              <a:t>Un sistema de información de marketing (SIM) consta de personal, equipo y procedimientos para obtener, ordenar, analizar, evaluar y distribuir información necesaria, oportuna y exacta a quienes toman las decisiones de marketing.  </a:t>
            </a:r>
          </a:p>
        </p:txBody>
      </p:sp>
    </p:spTree>
    <p:extLst>
      <p:ext uri="{BB962C8B-B14F-4D97-AF65-F5344CB8AC3E}">
        <p14:creationId xmlns:p14="http://schemas.microsoft.com/office/powerpoint/2010/main" val="257244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81013" y="3752849"/>
            <a:ext cx="3290887" cy="2452687"/>
          </a:xfrm>
        </p:spPr>
        <p:txBody>
          <a:bodyPr anchor="ctr">
            <a:normAutofit/>
          </a:bodyPr>
          <a:lstStyle/>
          <a:p>
            <a:r>
              <a:rPr lang="es-ES" sz="3300"/>
              <a:t>¿Qué es un Sistema de Información de Marketing?</a:t>
            </a:r>
            <a:br>
              <a:rPr lang="es-ES" sz="3300"/>
            </a:br>
            <a:endParaRPr lang="es-CO" sz="3300"/>
          </a:p>
        </p:txBody>
      </p:sp>
      <p:pic>
        <p:nvPicPr>
          <p:cNvPr id="4" name="Imagen 3" descr="Análisis en tiempo real y procesamiento de flujo: Una introducción">
            <a:extLst>
              <a:ext uri="{FF2B5EF4-FFF2-40B4-BE49-F238E27FC236}">
                <a16:creationId xmlns:a16="http://schemas.microsoft.com/office/drawing/2014/main" id="{12B13AE3-9E97-E004-A2DD-6DB17B560A5C}"/>
              </a:ext>
            </a:extLst>
          </p:cNvPr>
          <p:cNvPicPr>
            <a:picLocks noChangeAspect="1"/>
          </p:cNvPicPr>
          <p:nvPr/>
        </p:nvPicPr>
        <p:blipFill rotWithShape="1">
          <a:blip r:embed="rId2"/>
          <a:srcRect t="4048" r="3" b="2858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Marcador de contenido 2"/>
          <p:cNvSpPr>
            <a:spLocks noGrp="1"/>
          </p:cNvSpPr>
          <p:nvPr>
            <p:ph idx="1"/>
          </p:nvPr>
        </p:nvSpPr>
        <p:spPr>
          <a:xfrm>
            <a:off x="4223982" y="3752850"/>
            <a:ext cx="7485413" cy="2452687"/>
          </a:xfrm>
        </p:spPr>
        <p:txBody>
          <a:bodyPr vert="horz" lIns="91440" tIns="45720" rIns="91440" bIns="45720" rtlCol="0" anchor="ctr">
            <a:noAutofit/>
          </a:bodyPr>
          <a:lstStyle/>
          <a:p>
            <a:endParaRPr lang="es-ES" sz="1800"/>
          </a:p>
          <a:p>
            <a:pPr marL="0" indent="0">
              <a:buNone/>
            </a:pPr>
            <a:endParaRPr lang="es-ES" dirty="0">
              <a:ea typeface="Calibri"/>
              <a:cs typeface="Calibri"/>
            </a:endParaRPr>
          </a:p>
          <a:p>
            <a:pPr marL="0" indent="0">
              <a:buNone/>
            </a:pPr>
            <a:r>
              <a:rPr lang="es-ES" dirty="0"/>
              <a:t>El marketing moderno requiere cada día sistemas de información más dinámicos e inteligentes. La información en tiempo real para la toma de decisiones cada día toma mayor relevancia. </a:t>
            </a:r>
            <a:endParaRPr lang="es-ES" sz="3200" dirty="0">
              <a:ea typeface="Calibri"/>
              <a:cs typeface="Calibri"/>
            </a:endParaRPr>
          </a:p>
        </p:txBody>
      </p:sp>
    </p:spTree>
    <p:extLst>
      <p:ext uri="{BB962C8B-B14F-4D97-AF65-F5344CB8AC3E}">
        <p14:creationId xmlns:p14="http://schemas.microsoft.com/office/powerpoint/2010/main" val="2572423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81013" y="3752849"/>
            <a:ext cx="3290887" cy="2452687"/>
          </a:xfrm>
        </p:spPr>
        <p:txBody>
          <a:bodyPr anchor="ctr">
            <a:normAutofit/>
          </a:bodyPr>
          <a:lstStyle/>
          <a:p>
            <a:r>
              <a:rPr lang="es-ES" sz="3300"/>
              <a:t>¿Qué es un Sistema de Información de Marketing?</a:t>
            </a:r>
            <a:br>
              <a:rPr lang="es-ES" sz="3300"/>
            </a:br>
            <a:endParaRPr lang="es-CO" sz="3300"/>
          </a:p>
        </p:txBody>
      </p:sp>
      <p:pic>
        <p:nvPicPr>
          <p:cNvPr id="4" name="Imagen 3" descr="El valor de los datos en tiempo real a través de un ejemplo práctico |  datos.gob.es">
            <a:extLst>
              <a:ext uri="{FF2B5EF4-FFF2-40B4-BE49-F238E27FC236}">
                <a16:creationId xmlns:a16="http://schemas.microsoft.com/office/drawing/2014/main" id="{107F63C0-227B-F8EE-CD94-8250BA0C8B3E}"/>
              </a:ext>
            </a:extLst>
          </p:cNvPr>
          <p:cNvPicPr>
            <a:picLocks noChangeAspect="1"/>
          </p:cNvPicPr>
          <p:nvPr/>
        </p:nvPicPr>
        <p:blipFill rotWithShape="1">
          <a:blip r:embed="rId2"/>
          <a:srcRect t="19836" b="2274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Marcador de contenido 2"/>
          <p:cNvSpPr>
            <a:spLocks noGrp="1"/>
          </p:cNvSpPr>
          <p:nvPr>
            <p:ph idx="1"/>
          </p:nvPr>
        </p:nvSpPr>
        <p:spPr>
          <a:xfrm>
            <a:off x="4214457" y="3714750"/>
            <a:ext cx="7485413" cy="2452687"/>
          </a:xfrm>
        </p:spPr>
        <p:txBody>
          <a:bodyPr vert="horz" lIns="91440" tIns="45720" rIns="91440" bIns="45720" rtlCol="0" anchor="ctr">
            <a:noAutofit/>
          </a:bodyPr>
          <a:lstStyle/>
          <a:p>
            <a:endParaRPr lang="es-ES" sz="1800"/>
          </a:p>
          <a:p>
            <a:pPr marL="0" indent="0">
              <a:buNone/>
            </a:pPr>
            <a:endParaRPr lang="es-ES" sz="1800"/>
          </a:p>
          <a:p>
            <a:pPr marL="0" indent="0">
              <a:buNone/>
            </a:pPr>
            <a:r>
              <a:rPr lang="es-ES" dirty="0"/>
              <a:t>Centrar las estrategias de marketing en el conocimiento de los clientes y de los mercados, requiere de tener las antenas puestas en el mercado y sistemas de recolección de datos </a:t>
            </a:r>
            <a:r>
              <a:rPr lang="es-ES" err="1"/>
              <a:t>multifuentes</a:t>
            </a:r>
            <a:r>
              <a:rPr lang="es-ES" dirty="0"/>
              <a:t> que permitan anticipar las tendencias de los mercados y así tomar decisiones más inteligentes</a:t>
            </a:r>
            <a:endParaRPr lang="es-ES" sz="2400" dirty="0">
              <a:ea typeface="Calibri"/>
              <a:cs typeface="Calibri"/>
            </a:endParaRPr>
          </a:p>
        </p:txBody>
      </p:sp>
    </p:spTree>
    <p:extLst>
      <p:ext uri="{BB962C8B-B14F-4D97-AF65-F5344CB8AC3E}">
        <p14:creationId xmlns:p14="http://schemas.microsoft.com/office/powerpoint/2010/main" val="3905167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417733" y="490537"/>
            <a:ext cx="5291663" cy="1628775"/>
          </a:xfrm>
        </p:spPr>
        <p:txBody>
          <a:bodyPr anchor="b">
            <a:normAutofit/>
          </a:bodyPr>
          <a:lstStyle/>
          <a:p>
            <a:r>
              <a:rPr lang="es-ES" sz="3700" b="1" i="1"/>
              <a:t>Investigaciones de mercados en la era digital</a:t>
            </a:r>
            <a:endParaRPr lang="es-CO" sz="3700"/>
          </a:p>
        </p:txBody>
      </p:sp>
      <p:pic>
        <p:nvPicPr>
          <p:cNvPr id="4" name="Imagen 3" descr="La importancia de los datos en tiempo real: cómo ser relevante para tus  clientes">
            <a:extLst>
              <a:ext uri="{FF2B5EF4-FFF2-40B4-BE49-F238E27FC236}">
                <a16:creationId xmlns:a16="http://schemas.microsoft.com/office/drawing/2014/main" id="{3984520D-C640-65BD-FECE-4A9EDF418E7B}"/>
              </a:ext>
            </a:extLst>
          </p:cNvPr>
          <p:cNvPicPr>
            <a:picLocks noChangeAspect="1"/>
          </p:cNvPicPr>
          <p:nvPr/>
        </p:nvPicPr>
        <p:blipFill rotWithShape="1">
          <a:blip r:embed="rId2"/>
          <a:srcRect r="40652" b="-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Marcador de contenido 2"/>
          <p:cNvSpPr>
            <a:spLocks noGrp="1"/>
          </p:cNvSpPr>
          <p:nvPr>
            <p:ph idx="1"/>
          </p:nvPr>
        </p:nvSpPr>
        <p:spPr>
          <a:xfrm>
            <a:off x="6417734" y="2614612"/>
            <a:ext cx="5291663" cy="3752849"/>
          </a:xfrm>
        </p:spPr>
        <p:txBody>
          <a:bodyPr>
            <a:normAutofit/>
          </a:bodyPr>
          <a:lstStyle/>
          <a:p>
            <a:pPr marL="0" indent="0">
              <a:buNone/>
            </a:pPr>
            <a:r>
              <a:rPr lang="es-ES" sz="1800"/>
              <a:t>Los sistemas de información de marketing y la investigación de mercados evolucionan rápidamente, el mercado necesita de herramientas eficientes en términos de tiempos y costos, los métodos tradicionales pierden validez y la tecnología es el protagonista. </a:t>
            </a:r>
            <a:endParaRPr lang="es-CO" sz="1800"/>
          </a:p>
        </p:txBody>
      </p:sp>
    </p:spTree>
    <p:extLst>
      <p:ext uri="{BB962C8B-B14F-4D97-AF65-F5344CB8AC3E}">
        <p14:creationId xmlns:p14="http://schemas.microsoft.com/office/powerpoint/2010/main" val="154304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38201" y="300580"/>
            <a:ext cx="9829800" cy="1089529"/>
          </a:xfrm>
        </p:spPr>
        <p:txBody>
          <a:bodyPr>
            <a:normAutofit/>
          </a:bodyPr>
          <a:lstStyle/>
          <a:p>
            <a:r>
              <a:rPr lang="es-ES" sz="3600">
                <a:solidFill>
                  <a:srgbClr val="FFFFFF"/>
                </a:solidFill>
              </a:rPr>
              <a:t>SIM</a:t>
            </a:r>
            <a:endParaRPr lang="es-CO" sz="3600">
              <a:solidFill>
                <a:srgbClr val="FFFFFF"/>
              </a:solidFill>
            </a:endParaRP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Marcador de contenido 2">
            <a:extLst>
              <a:ext uri="{FF2B5EF4-FFF2-40B4-BE49-F238E27FC236}">
                <a16:creationId xmlns:a16="http://schemas.microsoft.com/office/drawing/2014/main" id="{EDC94F1B-C9CE-9236-C6E7-0C0740A9D74A}"/>
              </a:ext>
            </a:extLst>
          </p:cNvPr>
          <p:cNvGraphicFramePr>
            <a:graphicFrameLocks noGrp="1"/>
          </p:cNvGraphicFramePr>
          <p:nvPr>
            <p:ph idx="1"/>
            <p:extLst>
              <p:ext uri="{D42A27DB-BD31-4B8C-83A1-F6EECF244321}">
                <p14:modId xmlns:p14="http://schemas.microsoft.com/office/powerpoint/2010/main" val="952332764"/>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9517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Escritorio con elementos de productividad">
            <a:extLst>
              <a:ext uri="{FF2B5EF4-FFF2-40B4-BE49-F238E27FC236}">
                <a16:creationId xmlns:a16="http://schemas.microsoft.com/office/drawing/2014/main" id="{778BF6BE-B2A6-D380-9EAE-33D32D9034C2}"/>
              </a:ext>
            </a:extLst>
          </p:cNvPr>
          <p:cNvPicPr>
            <a:picLocks noChangeAspect="1"/>
          </p:cNvPicPr>
          <p:nvPr/>
        </p:nvPicPr>
        <p:blipFill rotWithShape="1">
          <a:blip r:embed="rId2"/>
          <a:srcRect l="3328" r="-3" b="-3"/>
          <a:stretch/>
        </p:blipFill>
        <p:spPr>
          <a:xfrm>
            <a:off x="20" y="10"/>
            <a:ext cx="9947062"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p:cNvSpPr>
            <a:spLocks noGrp="1"/>
          </p:cNvSpPr>
          <p:nvPr>
            <p:ph type="title"/>
          </p:nvPr>
        </p:nvSpPr>
        <p:spPr>
          <a:xfrm>
            <a:off x="8046720" y="1045597"/>
            <a:ext cx="3633746" cy="1588422"/>
          </a:xfrm>
        </p:spPr>
        <p:txBody>
          <a:bodyPr anchor="b">
            <a:normAutofit/>
          </a:bodyPr>
          <a:lstStyle/>
          <a:p>
            <a:r>
              <a:rPr lang="es-ES" sz="3600"/>
              <a:t>SIM</a:t>
            </a:r>
            <a:endParaRPr lang="es-CO" sz="3600"/>
          </a:p>
        </p:txBody>
      </p:sp>
      <p:sp>
        <p:nvSpPr>
          <p:cNvPr id="3" name="Marcador de contenido 2"/>
          <p:cNvSpPr>
            <a:spLocks noGrp="1"/>
          </p:cNvSpPr>
          <p:nvPr>
            <p:ph idx="1"/>
          </p:nvPr>
        </p:nvSpPr>
        <p:spPr>
          <a:xfrm>
            <a:off x="8046719" y="2722729"/>
            <a:ext cx="3633747" cy="2700062"/>
          </a:xfrm>
        </p:spPr>
        <p:txBody>
          <a:bodyPr vert="horz" lIns="91440" tIns="45720" rIns="91440" bIns="45720" rtlCol="0">
            <a:normAutofit/>
          </a:bodyPr>
          <a:lstStyle/>
          <a:p>
            <a:pPr marL="0" indent="0">
              <a:buNone/>
            </a:pPr>
            <a:r>
              <a:rPr lang="es-ES" sz="2000"/>
              <a:t>Una condición básica de éxito para hacer marketing es la administración eficiente de la información, tanto de la información externa (principalmente del mercado) como de la propia empresa.</a:t>
            </a:r>
          </a:p>
          <a:p>
            <a:pPr marL="0" indent="0">
              <a:buNone/>
            </a:pPr>
            <a:endParaRPr lang="es-ES" sz="2000"/>
          </a:p>
        </p:txBody>
      </p:sp>
    </p:spTree>
    <p:extLst>
      <p:ext uri="{BB962C8B-B14F-4D97-AF65-F5344CB8AC3E}">
        <p14:creationId xmlns:p14="http://schemas.microsoft.com/office/powerpoint/2010/main" val="381381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SIM</a:t>
            </a:r>
            <a:endParaRPr lang="es-CO" dirty="0"/>
          </a:p>
        </p:txBody>
      </p:sp>
      <p:graphicFrame>
        <p:nvGraphicFramePr>
          <p:cNvPr id="17" name="Marcador de contenido 2">
            <a:extLst>
              <a:ext uri="{FF2B5EF4-FFF2-40B4-BE49-F238E27FC236}">
                <a16:creationId xmlns:a16="http://schemas.microsoft.com/office/drawing/2014/main" id="{50ADCF1F-3FC6-1C56-0CB0-D08B85B66B7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0580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62000" y="1138036"/>
            <a:ext cx="4085665" cy="1402470"/>
          </a:xfrm>
        </p:spPr>
        <p:txBody>
          <a:bodyPr anchor="t">
            <a:normAutofit/>
          </a:bodyPr>
          <a:lstStyle/>
          <a:p>
            <a:r>
              <a:rPr lang="es-ES" sz="3000"/>
              <a:t>Las técnicas de investigación de mercados</a:t>
            </a:r>
            <a:endParaRPr lang="es-CO" sz="3000"/>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762000" y="2551176"/>
            <a:ext cx="4085665" cy="3591207"/>
          </a:xfrm>
        </p:spPr>
        <p:txBody>
          <a:bodyPr>
            <a:normAutofit/>
          </a:bodyPr>
          <a:lstStyle/>
          <a:p>
            <a:pPr marL="0" indent="0">
              <a:buNone/>
            </a:pPr>
            <a:r>
              <a:rPr lang="es-ES" sz="2000"/>
              <a:t>Permiten recabar información útil, analizarla e interpretarla, para ayudar a la empresa (gerente, directores departamentales, consejo de dirección, etc.) a entender el entorno, a identificar problemas y oportunidades y a desarrollar y evaluar planes de acción de marketing. </a:t>
            </a:r>
          </a:p>
          <a:p>
            <a:endParaRPr lang="es-CO" sz="2000"/>
          </a:p>
        </p:txBody>
      </p:sp>
      <p:pic>
        <p:nvPicPr>
          <p:cNvPr id="7" name="Picture 4" descr="Rompecabezas blanco con una pieza roja">
            <a:extLst>
              <a:ext uri="{FF2B5EF4-FFF2-40B4-BE49-F238E27FC236}">
                <a16:creationId xmlns:a16="http://schemas.microsoft.com/office/drawing/2014/main" id="{7E5C9E23-C451-E8FB-46BC-6F9C78F7AF7B}"/>
              </a:ext>
            </a:extLst>
          </p:cNvPr>
          <p:cNvPicPr>
            <a:picLocks noChangeAspect="1"/>
          </p:cNvPicPr>
          <p:nvPr/>
        </p:nvPicPr>
        <p:blipFill rotWithShape="1">
          <a:blip r:embed="rId2"/>
          <a:srcRect l="23998" r="22351" b="-2"/>
          <a:stretch/>
        </p:blipFill>
        <p:spPr>
          <a:xfrm>
            <a:off x="5650992" y="10"/>
            <a:ext cx="6541008" cy="6857990"/>
          </a:xfrm>
          <a:prstGeom prst="rect">
            <a:avLst/>
          </a:prstGeom>
        </p:spPr>
      </p:pic>
    </p:spTree>
    <p:extLst>
      <p:ext uri="{BB962C8B-B14F-4D97-AF65-F5344CB8AC3E}">
        <p14:creationId xmlns:p14="http://schemas.microsoft.com/office/powerpoint/2010/main" val="59393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Imagen 3" descr="Decisiones en Tiempo Real y Big Data">
            <a:extLst>
              <a:ext uri="{FF2B5EF4-FFF2-40B4-BE49-F238E27FC236}">
                <a16:creationId xmlns:a16="http://schemas.microsoft.com/office/drawing/2014/main" id="{EEE92A45-4B82-9058-3CC8-E3BA0847DD60}"/>
              </a:ext>
            </a:extLst>
          </p:cNvPr>
          <p:cNvPicPr>
            <a:picLocks noChangeAspect="1"/>
          </p:cNvPicPr>
          <p:nvPr/>
        </p:nvPicPr>
        <p:blipFill rotWithShape="1">
          <a:blip r:embed="rId2"/>
          <a:srcRect r="1" b="3911"/>
          <a:stretch/>
        </p:blipFill>
        <p:spPr>
          <a:xfrm>
            <a:off x="20" y="10"/>
            <a:ext cx="9947062"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p:cNvSpPr>
            <a:spLocks noGrp="1"/>
          </p:cNvSpPr>
          <p:nvPr>
            <p:ph type="title"/>
          </p:nvPr>
        </p:nvSpPr>
        <p:spPr>
          <a:xfrm>
            <a:off x="8046720" y="1045597"/>
            <a:ext cx="3633746" cy="1588422"/>
          </a:xfrm>
        </p:spPr>
        <p:txBody>
          <a:bodyPr anchor="b">
            <a:normAutofit/>
          </a:bodyPr>
          <a:lstStyle/>
          <a:p>
            <a:r>
              <a:rPr lang="es-ES" sz="3600"/>
              <a:t>Cambios muy rápidos</a:t>
            </a:r>
            <a:endParaRPr lang="es-CO" sz="3600"/>
          </a:p>
        </p:txBody>
      </p:sp>
      <p:sp>
        <p:nvSpPr>
          <p:cNvPr id="3" name="Marcador de contenido 2"/>
          <p:cNvSpPr>
            <a:spLocks noGrp="1"/>
          </p:cNvSpPr>
          <p:nvPr>
            <p:ph idx="1"/>
          </p:nvPr>
        </p:nvSpPr>
        <p:spPr>
          <a:xfrm>
            <a:off x="8046719" y="2722729"/>
            <a:ext cx="3633747" cy="2700062"/>
          </a:xfrm>
        </p:spPr>
        <p:txBody>
          <a:bodyPr>
            <a:normAutofit/>
          </a:bodyPr>
          <a:lstStyle/>
          <a:p>
            <a:pPr marL="0" indent="0">
              <a:buNone/>
            </a:pPr>
            <a:r>
              <a:rPr lang="es-ES" sz="2000"/>
              <a:t>La investigación de  mercados viene cambiando a gran velocidad, buscando datos e información de diferentes fuentes en tiempo real, la investigación mediante el uso de herramientas digitales se está convirtiendo en la norma.</a:t>
            </a:r>
          </a:p>
          <a:p>
            <a:endParaRPr lang="es-CO" sz="2000"/>
          </a:p>
        </p:txBody>
      </p:sp>
    </p:spTree>
    <p:extLst>
      <p:ext uri="{BB962C8B-B14F-4D97-AF65-F5344CB8AC3E}">
        <p14:creationId xmlns:p14="http://schemas.microsoft.com/office/powerpoint/2010/main" val="3330811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6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IM Sistema de Información de Market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702733"/>
            <a:ext cx="10905066" cy="545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00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as y gráficos vistosos">
            <a:extLst>
              <a:ext uri="{FF2B5EF4-FFF2-40B4-BE49-F238E27FC236}">
                <a16:creationId xmlns:a16="http://schemas.microsoft.com/office/drawing/2014/main" id="{EE41A131-DB83-A8DD-F0F3-57663064FBEF}"/>
              </a:ext>
            </a:extLst>
          </p:cNvPr>
          <p:cNvPicPr>
            <a:picLocks noChangeAspect="1"/>
          </p:cNvPicPr>
          <p:nvPr/>
        </p:nvPicPr>
        <p:blipFill rotWithShape="1">
          <a:blip r:embed="rId2"/>
          <a:srcRect l="5354" r="667" b="-3"/>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3D726A3-650F-2C45-CBAF-97BC15790C56}"/>
              </a:ext>
            </a:extLst>
          </p:cNvPr>
          <p:cNvSpPr>
            <a:spLocks noGrp="1"/>
          </p:cNvSpPr>
          <p:nvPr>
            <p:ph type="title"/>
          </p:nvPr>
        </p:nvSpPr>
        <p:spPr>
          <a:xfrm>
            <a:off x="838200" y="365125"/>
            <a:ext cx="3822189" cy="1899912"/>
          </a:xfrm>
        </p:spPr>
        <p:txBody>
          <a:bodyPr>
            <a:normAutofit/>
          </a:bodyPr>
          <a:lstStyle/>
          <a:p>
            <a:r>
              <a:rPr lang="es-ES" sz="4000">
                <a:ea typeface="Calibri Light"/>
                <a:cs typeface="Calibri Light"/>
              </a:rPr>
              <a:t>Objetivos de aprendizaje</a:t>
            </a:r>
            <a:endParaRPr lang="es-ES" sz="4000"/>
          </a:p>
        </p:txBody>
      </p:sp>
      <p:sp>
        <p:nvSpPr>
          <p:cNvPr id="3" name="Marcador de contenido 2">
            <a:extLst>
              <a:ext uri="{FF2B5EF4-FFF2-40B4-BE49-F238E27FC236}">
                <a16:creationId xmlns:a16="http://schemas.microsoft.com/office/drawing/2014/main" id="{CF10B89F-8A50-01EA-BF71-646EB30421D3}"/>
              </a:ext>
            </a:extLst>
          </p:cNvPr>
          <p:cNvSpPr>
            <a:spLocks noGrp="1"/>
          </p:cNvSpPr>
          <p:nvPr>
            <p:ph idx="1"/>
          </p:nvPr>
        </p:nvSpPr>
        <p:spPr>
          <a:xfrm>
            <a:off x="838200" y="2434201"/>
            <a:ext cx="3822189" cy="3742762"/>
          </a:xfrm>
        </p:spPr>
        <p:txBody>
          <a:bodyPr vert="horz" lIns="91440" tIns="45720" rIns="91440" bIns="45720" rtlCol="0">
            <a:normAutofit/>
          </a:bodyPr>
          <a:lstStyle/>
          <a:p>
            <a:r>
              <a:rPr lang="es-ES" sz="1400">
                <a:latin typeface="Tahoma"/>
                <a:ea typeface="Tahoma"/>
                <a:cs typeface="Tahoma"/>
              </a:rPr>
              <a:t>Describe la importancia de la investigación de mercados en la Administración de empresas y reconoce los diferentes tipos de investigación </a:t>
            </a:r>
          </a:p>
          <a:p>
            <a:r>
              <a:rPr lang="es-ES" sz="1400">
                <a:latin typeface="Tahoma"/>
                <a:ea typeface="Tahoma"/>
                <a:cs typeface="Tahoma"/>
              </a:rPr>
              <a:t>Aplica las diferentes metodologías de recolección de información. Reconoce la diferencia entre la investigación concluyente y la exploratoria </a:t>
            </a:r>
          </a:p>
          <a:p>
            <a:r>
              <a:rPr lang="es-ES" sz="1400">
                <a:latin typeface="Tahoma"/>
                <a:ea typeface="Tahoma"/>
                <a:cs typeface="Tahoma"/>
              </a:rPr>
              <a:t>Analiza la información recolectada y presenta informes para la toma de decisiones. </a:t>
            </a:r>
          </a:p>
          <a:p>
            <a:r>
              <a:rPr lang="es-ES" sz="1400">
                <a:latin typeface="Tahoma"/>
                <a:ea typeface="Tahoma"/>
                <a:cs typeface="Tahoma"/>
              </a:rPr>
              <a:t>Valora la información recolectada de los diferentes tipo de investigación de mercados aplicados para la toma de decisiones en la organización </a:t>
            </a:r>
            <a:endParaRPr lang="es-ES" sz="1400">
              <a:ea typeface="Calibri" panose="020F0502020204030204"/>
              <a:cs typeface="Calibri" panose="020F0502020204030204"/>
            </a:endParaRPr>
          </a:p>
          <a:p>
            <a:endParaRPr lang="es-ES" sz="1400">
              <a:latin typeface="Tahoma"/>
              <a:ea typeface="Tahoma"/>
              <a:cs typeface="Tahoma"/>
            </a:endParaRPr>
          </a:p>
          <a:p>
            <a:endParaRPr lang="es-ES" sz="1400">
              <a:latin typeface="Tahoma"/>
              <a:ea typeface="Tahoma"/>
              <a:cs typeface="Tahoma"/>
            </a:endParaRPr>
          </a:p>
        </p:txBody>
      </p:sp>
    </p:spTree>
    <p:extLst>
      <p:ext uri="{BB962C8B-B14F-4D97-AF65-F5344CB8AC3E}">
        <p14:creationId xmlns:p14="http://schemas.microsoft.com/office/powerpoint/2010/main" val="230694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81013" y="3752849"/>
            <a:ext cx="3290887" cy="2452687"/>
          </a:xfrm>
        </p:spPr>
        <p:txBody>
          <a:bodyPr anchor="ctr">
            <a:normAutofit/>
          </a:bodyPr>
          <a:lstStyle/>
          <a:p>
            <a:r>
              <a:rPr lang="es-ES" sz="3600"/>
              <a:t>Inteligencia de marketing</a:t>
            </a:r>
            <a:endParaRPr lang="es-CO" sz="3600"/>
          </a:p>
        </p:txBody>
      </p:sp>
      <p:pic>
        <p:nvPicPr>
          <p:cNvPr id="4" name="Imagen 3" descr="Nueve industrias que aplican la Ciencia de Datos para solucionar problemas  reales">
            <a:extLst>
              <a:ext uri="{FF2B5EF4-FFF2-40B4-BE49-F238E27FC236}">
                <a16:creationId xmlns:a16="http://schemas.microsoft.com/office/drawing/2014/main" id="{7D29DE16-A593-D459-DE36-2C695D6B6F75}"/>
              </a:ext>
            </a:extLst>
          </p:cNvPr>
          <p:cNvPicPr>
            <a:picLocks noChangeAspect="1"/>
          </p:cNvPicPr>
          <p:nvPr/>
        </p:nvPicPr>
        <p:blipFill rotWithShape="1">
          <a:blip r:embed="rId2"/>
          <a:srcRect t="43681" b="1072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Marcador de contenido 2"/>
          <p:cNvSpPr>
            <a:spLocks noGrp="1"/>
          </p:cNvSpPr>
          <p:nvPr>
            <p:ph idx="1"/>
          </p:nvPr>
        </p:nvSpPr>
        <p:spPr>
          <a:xfrm>
            <a:off x="4223982" y="3752850"/>
            <a:ext cx="7485413" cy="2452687"/>
          </a:xfrm>
        </p:spPr>
        <p:txBody>
          <a:bodyPr vert="horz" lIns="91440" tIns="45720" rIns="91440" bIns="45720" rtlCol="0" anchor="ctr">
            <a:normAutofit/>
          </a:bodyPr>
          <a:lstStyle/>
          <a:p>
            <a:pPr marL="0" indent="0">
              <a:buNone/>
            </a:pPr>
            <a:r>
              <a:rPr lang="es-ES" sz="2400" dirty="0"/>
              <a:t>La inteligencia de marketing comprende la obtención y el análisis dinámico, permanente y sistemático de la información, disponible para los negocios sobre la competencia y los elementos del entorno de marketing. </a:t>
            </a:r>
            <a:endParaRPr lang="es-CO" sz="2400">
              <a:ea typeface="Calibri" panose="020F0502020204030204"/>
              <a:cs typeface="Calibri" panose="020F0502020204030204"/>
            </a:endParaRPr>
          </a:p>
        </p:txBody>
      </p:sp>
    </p:spTree>
    <p:extLst>
      <p:ext uri="{BB962C8B-B14F-4D97-AF65-F5344CB8AC3E}">
        <p14:creationId xmlns:p14="http://schemas.microsoft.com/office/powerpoint/2010/main" val="2150212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417733" y="490537"/>
            <a:ext cx="5291663" cy="1628775"/>
          </a:xfrm>
        </p:spPr>
        <p:txBody>
          <a:bodyPr anchor="b">
            <a:normAutofit/>
          </a:bodyPr>
          <a:lstStyle/>
          <a:p>
            <a:r>
              <a:rPr lang="es-ES" sz="4000"/>
              <a:t>Inteligencia de marketing</a:t>
            </a:r>
            <a:endParaRPr lang="es-CO" sz="4000"/>
          </a:p>
        </p:txBody>
      </p:sp>
      <p:pic>
        <p:nvPicPr>
          <p:cNvPr id="4" name="Imagen 3" descr="Ciencia de datos, clave en el futuro de la información - Gaceta UNAM">
            <a:extLst>
              <a:ext uri="{FF2B5EF4-FFF2-40B4-BE49-F238E27FC236}">
                <a16:creationId xmlns:a16="http://schemas.microsoft.com/office/drawing/2014/main" id="{3915EC35-4C4A-CEEB-F0D2-DD705282EE77}"/>
              </a:ext>
            </a:extLst>
          </p:cNvPr>
          <p:cNvPicPr>
            <a:picLocks noChangeAspect="1"/>
          </p:cNvPicPr>
          <p:nvPr/>
        </p:nvPicPr>
        <p:blipFill rotWithShape="1">
          <a:blip r:embed="rId2"/>
          <a:srcRect l="26015" r="14636" b="-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Marcador de contenido 2"/>
          <p:cNvSpPr>
            <a:spLocks noGrp="1"/>
          </p:cNvSpPr>
          <p:nvPr>
            <p:ph idx="1"/>
          </p:nvPr>
        </p:nvSpPr>
        <p:spPr>
          <a:xfrm>
            <a:off x="6417734" y="2614612"/>
            <a:ext cx="5291663" cy="3752849"/>
          </a:xfrm>
        </p:spPr>
        <p:txBody>
          <a:bodyPr vert="horz" lIns="91440" tIns="45720" rIns="91440" bIns="45720" rtlCol="0">
            <a:normAutofit/>
          </a:bodyPr>
          <a:lstStyle/>
          <a:p>
            <a:pPr marL="0" indent="0">
              <a:buNone/>
            </a:pPr>
            <a:r>
              <a:rPr lang="es-ES" sz="1800"/>
              <a:t>La principal  meta de la inteligencia de marketing, es  ayudar a mejorar la toma de decisiones estratégicas en las organizaciones, evaluar y seguir los movimientos de los  diferentes competidores, y avisar con tiempo sobre la existencia de oportunidades y amenazas.   </a:t>
            </a:r>
            <a:endParaRPr lang="es-CO" sz="1800">
              <a:ea typeface="Calibri" panose="020F0502020204030204"/>
              <a:cs typeface="Calibri" panose="020F0502020204030204"/>
            </a:endParaRPr>
          </a:p>
        </p:txBody>
      </p:sp>
    </p:spTree>
    <p:extLst>
      <p:ext uri="{BB962C8B-B14F-4D97-AF65-F5344CB8AC3E}">
        <p14:creationId xmlns:p14="http://schemas.microsoft.com/office/powerpoint/2010/main" val="189107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56A029-D803-47A2-B79C-4527891BE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51D96995-5226-4718-9475-B918D16C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63" y="1467136"/>
            <a:ext cx="4429266" cy="5404512"/>
          </a:xfrm>
          <a:custGeom>
            <a:avLst/>
            <a:gdLst>
              <a:gd name="connsiteX0" fmla="*/ 824338 w 4383631"/>
              <a:gd name="connsiteY0" fmla="*/ 881 h 5404513"/>
              <a:gd name="connsiteX1" fmla="*/ 988232 w 4383631"/>
              <a:gd name="connsiteY1" fmla="*/ 1512 h 5404513"/>
              <a:gd name="connsiteX2" fmla="*/ 2378019 w 4383631"/>
              <a:gd name="connsiteY2" fmla="*/ 394359 h 5404513"/>
              <a:gd name="connsiteX3" fmla="*/ 4005393 w 4383631"/>
              <a:gd name="connsiteY3" fmla="*/ 5010381 h 5404513"/>
              <a:gd name="connsiteX4" fmla="*/ 3668913 w 4383631"/>
              <a:gd name="connsiteY4" fmla="*/ 5403338 h 5404513"/>
              <a:gd name="connsiteX5" fmla="*/ 3667357 w 4383631"/>
              <a:gd name="connsiteY5" fmla="*/ 5404513 h 5404513"/>
              <a:gd name="connsiteX6" fmla="*/ 0 w 4383631"/>
              <a:gd name="connsiteY6" fmla="*/ 5404513 h 5404513"/>
              <a:gd name="connsiteX7" fmla="*/ 0 w 4383631"/>
              <a:gd name="connsiteY7" fmla="*/ 143051 h 5404513"/>
              <a:gd name="connsiteX8" fmla="*/ 193256 w 4383631"/>
              <a:gd name="connsiteY8" fmla="*/ 87176 h 5404513"/>
              <a:gd name="connsiteX9" fmla="*/ 824338 w 4383631"/>
              <a:gd name="connsiteY9" fmla="*/ 881 h 540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3631" h="5404513">
                <a:moveTo>
                  <a:pt x="824338" y="881"/>
                </a:moveTo>
                <a:cubicBezTo>
                  <a:pt x="878770" y="-471"/>
                  <a:pt x="933413" y="-270"/>
                  <a:pt x="988232" y="1512"/>
                </a:cubicBezTo>
                <a:cubicBezTo>
                  <a:pt x="1445852" y="16389"/>
                  <a:pt x="1915763" y="141496"/>
                  <a:pt x="2378019" y="394359"/>
                </a:cubicBezTo>
                <a:cubicBezTo>
                  <a:pt x="4031265" y="1298718"/>
                  <a:pt x="4945843" y="3467048"/>
                  <a:pt x="4005393" y="5010381"/>
                </a:cubicBezTo>
                <a:cubicBezTo>
                  <a:pt x="3906203" y="5173158"/>
                  <a:pt x="3793241" y="5299621"/>
                  <a:pt x="3668913" y="5403338"/>
                </a:cubicBezTo>
                <a:lnTo>
                  <a:pt x="3667357" y="5404513"/>
                </a:lnTo>
                <a:lnTo>
                  <a:pt x="0" y="5404513"/>
                </a:lnTo>
                <a:lnTo>
                  <a:pt x="0" y="143051"/>
                </a:lnTo>
                <a:lnTo>
                  <a:pt x="193256" y="87176"/>
                </a:lnTo>
                <a:cubicBezTo>
                  <a:pt x="398954" y="35580"/>
                  <a:pt x="610013" y="6202"/>
                  <a:pt x="824338" y="881"/>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Imagen 4" descr="Ahorra Food Depot”: Nuevo supermercado promete precios 30% más baratos en  la RM - CHVNoticias.cl">
            <a:extLst>
              <a:ext uri="{FF2B5EF4-FFF2-40B4-BE49-F238E27FC236}">
                <a16:creationId xmlns:a16="http://schemas.microsoft.com/office/drawing/2014/main" id="{F747BA33-DFF4-5A3F-C694-05FE9FEF2FC3}"/>
              </a:ext>
            </a:extLst>
          </p:cNvPr>
          <p:cNvPicPr>
            <a:picLocks noChangeAspect="1"/>
          </p:cNvPicPr>
          <p:nvPr/>
        </p:nvPicPr>
        <p:blipFill rotWithShape="1">
          <a:blip r:embed="rId2"/>
          <a:srcRect l="8894" r="43968" b="-1"/>
          <a:stretch/>
        </p:blipFill>
        <p:spPr>
          <a:xfrm>
            <a:off x="-7" y="1676463"/>
            <a:ext cx="4211054" cy="5181530"/>
          </a:xfrm>
          <a:custGeom>
            <a:avLst/>
            <a:gdLst/>
            <a:ahLst/>
            <a:cxnLst/>
            <a:rect l="l" t="t" r="r" b="b"/>
            <a:pathLst>
              <a:path w="4211054" h="5181530">
                <a:moveTo>
                  <a:pt x="1165310" y="990"/>
                </a:moveTo>
                <a:cubicBezTo>
                  <a:pt x="1578456" y="12730"/>
                  <a:pt x="2002082" y="129252"/>
                  <a:pt x="2418078" y="367333"/>
                </a:cubicBezTo>
                <a:cubicBezTo>
                  <a:pt x="3905879" y="1218825"/>
                  <a:pt x="4719574" y="3276464"/>
                  <a:pt x="3861693" y="4749397"/>
                </a:cubicBezTo>
                <a:cubicBezTo>
                  <a:pt x="3781266" y="4887488"/>
                  <a:pt x="3691172" y="4998345"/>
                  <a:pt x="3592887" y="5091022"/>
                </a:cubicBezTo>
                <a:lnTo>
                  <a:pt x="3483153" y="5181530"/>
                </a:lnTo>
                <a:lnTo>
                  <a:pt x="0" y="5181530"/>
                </a:lnTo>
                <a:lnTo>
                  <a:pt x="0" y="251609"/>
                </a:lnTo>
                <a:lnTo>
                  <a:pt x="158783" y="182603"/>
                </a:lnTo>
                <a:cubicBezTo>
                  <a:pt x="479801" y="54981"/>
                  <a:pt x="818871" y="-8854"/>
                  <a:pt x="1165310" y="990"/>
                </a:cubicBezTo>
                <a:close/>
              </a:path>
            </a:pathLst>
          </a:custGeom>
        </p:spPr>
      </p:pic>
      <p:sp>
        <p:nvSpPr>
          <p:cNvPr id="20" name="Freeform: Shape 19">
            <a:extLst>
              <a:ext uri="{FF2B5EF4-FFF2-40B4-BE49-F238E27FC236}">
                <a16:creationId xmlns:a16="http://schemas.microsoft.com/office/drawing/2014/main" id="{3D7B82C1-B831-4DDE-BDF4-2C767EB49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6470"/>
            <a:ext cx="4211054" cy="5181530"/>
          </a:xfrm>
          <a:custGeom>
            <a:avLst/>
            <a:gdLst>
              <a:gd name="connsiteX0" fmla="*/ 1165310 w 4211054"/>
              <a:gd name="connsiteY0" fmla="*/ 990 h 5181530"/>
              <a:gd name="connsiteX1" fmla="*/ 2418078 w 4211054"/>
              <a:gd name="connsiteY1" fmla="*/ 367333 h 5181530"/>
              <a:gd name="connsiteX2" fmla="*/ 3861693 w 4211054"/>
              <a:gd name="connsiteY2" fmla="*/ 4749397 h 5181530"/>
              <a:gd name="connsiteX3" fmla="*/ 3592887 w 4211054"/>
              <a:gd name="connsiteY3" fmla="*/ 5091022 h 5181530"/>
              <a:gd name="connsiteX4" fmla="*/ 3483152 w 4211054"/>
              <a:gd name="connsiteY4" fmla="*/ 5181530 h 5181530"/>
              <a:gd name="connsiteX5" fmla="*/ 0 w 4211054"/>
              <a:gd name="connsiteY5" fmla="*/ 5181530 h 5181530"/>
              <a:gd name="connsiteX6" fmla="*/ 0 w 4211054"/>
              <a:gd name="connsiteY6" fmla="*/ 5181528 h 5181530"/>
              <a:gd name="connsiteX7" fmla="*/ 2981677 w 4211054"/>
              <a:gd name="connsiteY7" fmla="*/ 5181528 h 5181530"/>
              <a:gd name="connsiteX8" fmla="*/ 3028606 w 4211054"/>
              <a:gd name="connsiteY8" fmla="*/ 5160626 h 5181530"/>
              <a:gd name="connsiteX9" fmla="*/ 3747110 w 4211054"/>
              <a:gd name="connsiteY9" fmla="*/ 4553549 h 5181530"/>
              <a:gd name="connsiteX10" fmla="*/ 2353269 w 4211054"/>
              <a:gd name="connsiteY10" fmla="*/ 527791 h 5181530"/>
              <a:gd name="connsiteX11" fmla="*/ 1162923 w 4211054"/>
              <a:gd name="connsiteY11" fmla="*/ 185179 h 5181530"/>
              <a:gd name="connsiteX12" fmla="*/ 80119 w 4211054"/>
              <a:gd name="connsiteY12" fmla="*/ 399295 h 5181530"/>
              <a:gd name="connsiteX13" fmla="*/ 0 w 4211054"/>
              <a:gd name="connsiteY13" fmla="*/ 438059 h 5181530"/>
              <a:gd name="connsiteX14" fmla="*/ 0 w 4211054"/>
              <a:gd name="connsiteY14" fmla="*/ 251609 h 5181530"/>
              <a:gd name="connsiteX15" fmla="*/ 158783 w 4211054"/>
              <a:gd name="connsiteY15" fmla="*/ 182603 h 5181530"/>
              <a:gd name="connsiteX16" fmla="*/ 1165310 w 4211054"/>
              <a:gd name="connsiteY16" fmla="*/ 990 h 518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1054" h="5181530">
                <a:moveTo>
                  <a:pt x="1165310" y="990"/>
                </a:moveTo>
                <a:cubicBezTo>
                  <a:pt x="1578456" y="12730"/>
                  <a:pt x="2002082" y="129252"/>
                  <a:pt x="2418078" y="367333"/>
                </a:cubicBezTo>
                <a:cubicBezTo>
                  <a:pt x="3905879" y="1218825"/>
                  <a:pt x="4719574" y="3276464"/>
                  <a:pt x="3861693" y="4749397"/>
                </a:cubicBezTo>
                <a:cubicBezTo>
                  <a:pt x="3781266" y="4887488"/>
                  <a:pt x="3691172" y="4998345"/>
                  <a:pt x="3592887" y="5091022"/>
                </a:cubicBezTo>
                <a:lnTo>
                  <a:pt x="3483152" y="5181530"/>
                </a:lnTo>
                <a:lnTo>
                  <a:pt x="0" y="5181530"/>
                </a:lnTo>
                <a:lnTo>
                  <a:pt x="0" y="5181528"/>
                </a:lnTo>
                <a:lnTo>
                  <a:pt x="2981677" y="5181528"/>
                </a:lnTo>
                <a:lnTo>
                  <a:pt x="3028606" y="5160626"/>
                </a:lnTo>
                <a:cubicBezTo>
                  <a:pt x="3311277" y="5028098"/>
                  <a:pt x="3558318" y="4869020"/>
                  <a:pt x="3747110" y="4553549"/>
                </a:cubicBezTo>
                <a:cubicBezTo>
                  <a:pt x="4552598" y="3207566"/>
                  <a:pt x="3769268" y="1316508"/>
                  <a:pt x="2353269" y="527791"/>
                </a:cubicBezTo>
                <a:cubicBezTo>
                  <a:pt x="1957349" y="307263"/>
                  <a:pt x="1554872" y="198154"/>
                  <a:pt x="1162923" y="185179"/>
                </a:cubicBezTo>
                <a:cubicBezTo>
                  <a:pt x="787306" y="172747"/>
                  <a:pt x="421359" y="248602"/>
                  <a:pt x="80119" y="399295"/>
                </a:cubicBezTo>
                <a:lnTo>
                  <a:pt x="0" y="438059"/>
                </a:lnTo>
                <a:lnTo>
                  <a:pt x="0" y="251609"/>
                </a:lnTo>
                <a:lnTo>
                  <a:pt x="158783" y="182603"/>
                </a:lnTo>
                <a:cubicBezTo>
                  <a:pt x="479801" y="54981"/>
                  <a:pt x="818871" y="-8854"/>
                  <a:pt x="1165310" y="99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22EB6291-5B14-4134-B234-BE224349E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9458" y="-13648"/>
            <a:ext cx="4289727" cy="2866417"/>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97A57860-4E75-47A2-A2FB-36FAA8979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1951" y="-11953"/>
            <a:ext cx="4152001" cy="3562347"/>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ítulo 1"/>
          <p:cNvSpPr>
            <a:spLocks noGrp="1"/>
          </p:cNvSpPr>
          <p:nvPr>
            <p:ph type="title"/>
          </p:nvPr>
        </p:nvSpPr>
        <p:spPr>
          <a:xfrm>
            <a:off x="4959350" y="3268639"/>
            <a:ext cx="5729985" cy="1038979"/>
          </a:xfrm>
        </p:spPr>
        <p:txBody>
          <a:bodyPr anchor="b">
            <a:normAutofit/>
          </a:bodyPr>
          <a:lstStyle/>
          <a:p>
            <a:r>
              <a:rPr lang="es-ES" sz="3600"/>
              <a:t>Inteligencia de marketing</a:t>
            </a:r>
            <a:endParaRPr lang="es-CO" sz="3600"/>
          </a:p>
        </p:txBody>
      </p:sp>
      <p:pic>
        <p:nvPicPr>
          <p:cNvPr id="6" name="Imagen 5" descr="El ROI de las ferias comerciales | DIARIO DEL EXPORTADOR">
            <a:extLst>
              <a:ext uri="{FF2B5EF4-FFF2-40B4-BE49-F238E27FC236}">
                <a16:creationId xmlns:a16="http://schemas.microsoft.com/office/drawing/2014/main" id="{74CCAE45-7C93-288F-1A57-F44925D3A80A}"/>
              </a:ext>
            </a:extLst>
          </p:cNvPr>
          <p:cNvPicPr>
            <a:picLocks noChangeAspect="1"/>
          </p:cNvPicPr>
          <p:nvPr/>
        </p:nvPicPr>
        <p:blipFill rotWithShape="1">
          <a:blip r:embed="rId3"/>
          <a:srcRect l="2195" r="10963" b="-4"/>
          <a:stretch/>
        </p:blipFill>
        <p:spPr>
          <a:xfrm>
            <a:off x="3332189" y="1"/>
            <a:ext cx="3997527" cy="2646947"/>
          </a:xfrm>
          <a:custGeom>
            <a:avLst/>
            <a:gdLst/>
            <a:ahLst/>
            <a:cxnLst/>
            <a:rect l="l" t="t" r="r" b="b"/>
            <a:pathLst>
              <a:path w="3997527" h="2646947">
                <a:moveTo>
                  <a:pt x="292993" y="0"/>
                </a:moveTo>
                <a:lnTo>
                  <a:pt x="3828920" y="0"/>
                </a:lnTo>
                <a:lnTo>
                  <a:pt x="3877162" y="126877"/>
                </a:lnTo>
                <a:cubicBezTo>
                  <a:pt x="3956137" y="365716"/>
                  <a:pt x="3997527" y="630123"/>
                  <a:pt x="3997527" y="908578"/>
                </a:cubicBezTo>
                <a:cubicBezTo>
                  <a:pt x="3997527" y="1130767"/>
                  <a:pt x="3933446" y="1309091"/>
                  <a:pt x="3789844" y="1486825"/>
                </a:cubicBezTo>
                <a:cubicBezTo>
                  <a:pt x="3639637" y="1672742"/>
                  <a:pt x="3413939" y="1843981"/>
                  <a:pt x="3174946" y="2025257"/>
                </a:cubicBezTo>
                <a:cubicBezTo>
                  <a:pt x="3130853" y="2058662"/>
                  <a:pt x="3085302" y="2093247"/>
                  <a:pt x="3039752" y="2128254"/>
                </a:cubicBezTo>
                <a:cubicBezTo>
                  <a:pt x="2632020" y="2441546"/>
                  <a:pt x="2334435" y="2646947"/>
                  <a:pt x="1928851" y="2646947"/>
                </a:cubicBezTo>
                <a:cubicBezTo>
                  <a:pt x="1310863" y="2646947"/>
                  <a:pt x="873195" y="2394813"/>
                  <a:pt x="465463" y="1803828"/>
                </a:cubicBezTo>
                <a:cubicBezTo>
                  <a:pt x="412107" y="1726474"/>
                  <a:pt x="359949" y="1656124"/>
                  <a:pt x="309509" y="1588134"/>
                </a:cubicBezTo>
                <a:cubicBezTo>
                  <a:pt x="100453" y="1306222"/>
                  <a:pt x="0" y="1159615"/>
                  <a:pt x="0" y="908578"/>
                </a:cubicBezTo>
                <a:cubicBezTo>
                  <a:pt x="0" y="659312"/>
                  <a:pt x="62965" y="413080"/>
                  <a:pt x="187010" y="176721"/>
                </a:cubicBezTo>
                <a:cubicBezTo>
                  <a:pt x="217356" y="118918"/>
                  <a:pt x="250961" y="62336"/>
                  <a:pt x="287751" y="7075"/>
                </a:cubicBezTo>
                <a:close/>
              </a:path>
            </a:pathLst>
          </a:custGeom>
        </p:spPr>
      </p:pic>
      <p:sp>
        <p:nvSpPr>
          <p:cNvPr id="26" name="Freeform: Shape 25">
            <a:extLst>
              <a:ext uri="{FF2B5EF4-FFF2-40B4-BE49-F238E27FC236}">
                <a16:creationId xmlns:a16="http://schemas.microsoft.com/office/drawing/2014/main" id="{FADADC7F-B4F8-4013-B67D-463D600E8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2189" y="1"/>
            <a:ext cx="3997527" cy="2646947"/>
          </a:xfrm>
          <a:custGeom>
            <a:avLst/>
            <a:gdLst>
              <a:gd name="connsiteX0" fmla="*/ 478501 w 3997527"/>
              <a:gd name="connsiteY0" fmla="*/ 2 h 2646947"/>
              <a:gd name="connsiteX1" fmla="*/ 382993 w 3997527"/>
              <a:gd name="connsiteY1" fmla="*/ 123929 h 2646947"/>
              <a:gd name="connsiteX2" fmla="*/ 290041 w 3997527"/>
              <a:gd name="connsiteY2" fmla="*/ 274421 h 2646947"/>
              <a:gd name="connsiteX3" fmla="*/ 117491 w 3997527"/>
              <a:gd name="connsiteY3" fmla="*/ 923641 h 2646947"/>
              <a:gd name="connsiteX4" fmla="*/ 403069 w 3997527"/>
              <a:gd name="connsiteY4" fmla="*/ 1526467 h 2646947"/>
              <a:gd name="connsiteX5" fmla="*/ 546966 w 3997527"/>
              <a:gd name="connsiteY5" fmla="*/ 1717806 h 2646947"/>
              <a:gd name="connsiteX6" fmla="*/ 1897207 w 3997527"/>
              <a:gd name="connsiteY6" fmla="*/ 2465727 h 2646947"/>
              <a:gd name="connsiteX7" fmla="*/ 2922217 w 3997527"/>
              <a:gd name="connsiteY7" fmla="*/ 2005601 h 2646947"/>
              <a:gd name="connsiteX8" fmla="*/ 3046959 w 3997527"/>
              <a:gd name="connsiteY8" fmla="*/ 1914233 h 2646947"/>
              <a:gd name="connsiteX9" fmla="*/ 3614314 w 3997527"/>
              <a:gd name="connsiteY9" fmla="*/ 1436596 h 2646947"/>
              <a:gd name="connsiteX10" fmla="*/ 3805939 w 3997527"/>
              <a:gd name="connsiteY10" fmla="*/ 923641 h 2646947"/>
              <a:gd name="connsiteX11" fmla="*/ 3633781 w 3997527"/>
              <a:gd name="connsiteY11" fmla="*/ 75714 h 2646947"/>
              <a:gd name="connsiteX12" fmla="*/ 3595267 w 3997527"/>
              <a:gd name="connsiteY12" fmla="*/ 2 h 2646947"/>
              <a:gd name="connsiteX13" fmla="*/ 292993 w 3997527"/>
              <a:gd name="connsiteY13" fmla="*/ 0 h 2646947"/>
              <a:gd name="connsiteX14" fmla="*/ 3828920 w 3997527"/>
              <a:gd name="connsiteY14" fmla="*/ 0 h 2646947"/>
              <a:gd name="connsiteX15" fmla="*/ 3877162 w 3997527"/>
              <a:gd name="connsiteY15" fmla="*/ 126877 h 2646947"/>
              <a:gd name="connsiteX16" fmla="*/ 3997527 w 3997527"/>
              <a:gd name="connsiteY16" fmla="*/ 908578 h 2646947"/>
              <a:gd name="connsiteX17" fmla="*/ 3789844 w 3997527"/>
              <a:gd name="connsiteY17" fmla="*/ 1486825 h 2646947"/>
              <a:gd name="connsiteX18" fmla="*/ 3174946 w 3997527"/>
              <a:gd name="connsiteY18" fmla="*/ 2025257 h 2646947"/>
              <a:gd name="connsiteX19" fmla="*/ 3039752 w 3997527"/>
              <a:gd name="connsiteY19" fmla="*/ 2128254 h 2646947"/>
              <a:gd name="connsiteX20" fmla="*/ 1928850 w 3997527"/>
              <a:gd name="connsiteY20" fmla="*/ 2646947 h 2646947"/>
              <a:gd name="connsiteX21" fmla="*/ 465463 w 3997527"/>
              <a:gd name="connsiteY21" fmla="*/ 1803828 h 2646947"/>
              <a:gd name="connsiteX22" fmla="*/ 309508 w 3997527"/>
              <a:gd name="connsiteY22" fmla="*/ 1588134 h 2646947"/>
              <a:gd name="connsiteX23" fmla="*/ 0 w 3997527"/>
              <a:gd name="connsiteY23" fmla="*/ 908578 h 2646947"/>
              <a:gd name="connsiteX24" fmla="*/ 187010 w 3997527"/>
              <a:gd name="connsiteY24" fmla="*/ 176721 h 2646947"/>
              <a:gd name="connsiteX25" fmla="*/ 287750 w 3997527"/>
              <a:gd name="connsiteY25" fmla="*/ 7075 h 264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97527" h="2646947">
                <a:moveTo>
                  <a:pt x="478501" y="2"/>
                </a:moveTo>
                <a:lnTo>
                  <a:pt x="382993" y="123929"/>
                </a:lnTo>
                <a:cubicBezTo>
                  <a:pt x="349048" y="172951"/>
                  <a:pt x="318041" y="223144"/>
                  <a:pt x="290041" y="274421"/>
                </a:cubicBezTo>
                <a:cubicBezTo>
                  <a:pt x="175588" y="484093"/>
                  <a:pt x="117491" y="702521"/>
                  <a:pt x="117491" y="923641"/>
                </a:cubicBezTo>
                <a:cubicBezTo>
                  <a:pt x="117491" y="1146334"/>
                  <a:pt x="210177" y="1276386"/>
                  <a:pt x="403069" y="1526467"/>
                </a:cubicBezTo>
                <a:cubicBezTo>
                  <a:pt x="449609" y="1586781"/>
                  <a:pt x="497735" y="1649187"/>
                  <a:pt x="546966" y="1717806"/>
                </a:cubicBezTo>
                <a:cubicBezTo>
                  <a:pt x="923173" y="2242063"/>
                  <a:pt x="1327000" y="2465727"/>
                  <a:pt x="1897207" y="2465727"/>
                </a:cubicBezTo>
                <a:cubicBezTo>
                  <a:pt x="2271434" y="2465727"/>
                  <a:pt x="2546010" y="2283518"/>
                  <a:pt x="2922217" y="2005601"/>
                </a:cubicBezTo>
                <a:cubicBezTo>
                  <a:pt x="2964245" y="1974547"/>
                  <a:pt x="3006275" y="1943867"/>
                  <a:pt x="3046959" y="1914233"/>
                </a:cubicBezTo>
                <a:cubicBezTo>
                  <a:pt x="3267474" y="1753426"/>
                  <a:pt x="3475721" y="1601521"/>
                  <a:pt x="3614314" y="1436596"/>
                </a:cubicBezTo>
                <a:cubicBezTo>
                  <a:pt x="3746813" y="1278931"/>
                  <a:pt x="3805939" y="1120743"/>
                  <a:pt x="3805939" y="923641"/>
                </a:cubicBezTo>
                <a:cubicBezTo>
                  <a:pt x="3805939" y="614875"/>
                  <a:pt x="3746267" y="325578"/>
                  <a:pt x="3633781" y="75714"/>
                </a:cubicBezTo>
                <a:lnTo>
                  <a:pt x="3595267" y="2"/>
                </a:lnTo>
                <a:close/>
                <a:moveTo>
                  <a:pt x="292993" y="0"/>
                </a:moveTo>
                <a:lnTo>
                  <a:pt x="3828920" y="0"/>
                </a:lnTo>
                <a:lnTo>
                  <a:pt x="3877162" y="126877"/>
                </a:lnTo>
                <a:cubicBezTo>
                  <a:pt x="3956137" y="365716"/>
                  <a:pt x="3997527" y="630123"/>
                  <a:pt x="3997527" y="908578"/>
                </a:cubicBezTo>
                <a:cubicBezTo>
                  <a:pt x="3997527" y="1130767"/>
                  <a:pt x="3933446" y="1309091"/>
                  <a:pt x="3789844" y="1486825"/>
                </a:cubicBezTo>
                <a:cubicBezTo>
                  <a:pt x="3639637" y="1672742"/>
                  <a:pt x="3413939" y="1843981"/>
                  <a:pt x="3174946" y="2025257"/>
                </a:cubicBezTo>
                <a:cubicBezTo>
                  <a:pt x="3130853" y="2058662"/>
                  <a:pt x="3085302" y="2093247"/>
                  <a:pt x="3039752" y="2128254"/>
                </a:cubicBezTo>
                <a:cubicBezTo>
                  <a:pt x="2632020" y="2441546"/>
                  <a:pt x="2334435" y="2646947"/>
                  <a:pt x="1928850" y="2646947"/>
                </a:cubicBezTo>
                <a:cubicBezTo>
                  <a:pt x="1310863" y="2646947"/>
                  <a:pt x="873195" y="2394813"/>
                  <a:pt x="465463" y="1803828"/>
                </a:cubicBezTo>
                <a:cubicBezTo>
                  <a:pt x="412107" y="1726474"/>
                  <a:pt x="359949" y="1656124"/>
                  <a:pt x="309508" y="1588134"/>
                </a:cubicBezTo>
                <a:cubicBezTo>
                  <a:pt x="100453" y="1306222"/>
                  <a:pt x="0" y="1159615"/>
                  <a:pt x="0" y="908578"/>
                </a:cubicBezTo>
                <a:cubicBezTo>
                  <a:pt x="0" y="659312"/>
                  <a:pt x="62965" y="413080"/>
                  <a:pt x="187010" y="176721"/>
                </a:cubicBezTo>
                <a:cubicBezTo>
                  <a:pt x="217356" y="118918"/>
                  <a:pt x="250961" y="62336"/>
                  <a:pt x="287750" y="7075"/>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Imagen 3" descr="Soluciones con ciencia de datos: énfasis del nuevo hub del Tec |  Tecnológico de Monterrey">
            <a:extLst>
              <a:ext uri="{FF2B5EF4-FFF2-40B4-BE49-F238E27FC236}">
                <a16:creationId xmlns:a16="http://schemas.microsoft.com/office/drawing/2014/main" id="{385B96C3-CD16-2985-6C15-F64C5983B499}"/>
              </a:ext>
            </a:extLst>
          </p:cNvPr>
          <p:cNvPicPr>
            <a:picLocks noChangeAspect="1"/>
          </p:cNvPicPr>
          <p:nvPr/>
        </p:nvPicPr>
        <p:blipFill rotWithShape="1">
          <a:blip r:embed="rId4"/>
          <a:srcRect l="22778" r="14083" b="-2"/>
          <a:stretch/>
        </p:blipFill>
        <p:spPr>
          <a:xfrm>
            <a:off x="8253666" y="2"/>
            <a:ext cx="3938337" cy="3321595"/>
          </a:xfrm>
          <a:custGeom>
            <a:avLst/>
            <a:gdLst/>
            <a:ahLst/>
            <a:cxnLst/>
            <a:rect l="l" t="t" r="r" b="b"/>
            <a:pathLst>
              <a:path w="3938337" h="3321595">
                <a:moveTo>
                  <a:pt x="412520" y="0"/>
                </a:moveTo>
                <a:lnTo>
                  <a:pt x="3217629" y="0"/>
                </a:lnTo>
                <a:lnTo>
                  <a:pt x="3871410" y="0"/>
                </a:lnTo>
                <a:lnTo>
                  <a:pt x="3938337" y="0"/>
                </a:lnTo>
                <a:lnTo>
                  <a:pt x="3938337" y="59511"/>
                </a:lnTo>
                <a:lnTo>
                  <a:pt x="3938337" y="699247"/>
                </a:lnTo>
                <a:lnTo>
                  <a:pt x="3938337" y="2518435"/>
                </a:lnTo>
                <a:lnTo>
                  <a:pt x="3856842" y="2618704"/>
                </a:lnTo>
                <a:cubicBezTo>
                  <a:pt x="3439614" y="3108658"/>
                  <a:pt x="2979779" y="3321595"/>
                  <a:pt x="2362292" y="3321595"/>
                </a:cubicBezTo>
                <a:cubicBezTo>
                  <a:pt x="1899140" y="3321595"/>
                  <a:pt x="1559319" y="3095023"/>
                  <a:pt x="1093716" y="2749441"/>
                </a:cubicBezTo>
                <a:cubicBezTo>
                  <a:pt x="1041701" y="2710827"/>
                  <a:pt x="989684" y="2672676"/>
                  <a:pt x="939333" y="2635829"/>
                </a:cubicBezTo>
                <a:cubicBezTo>
                  <a:pt x="666418" y="2435869"/>
                  <a:pt x="408686" y="2246981"/>
                  <a:pt x="237160" y="2041901"/>
                </a:cubicBezTo>
                <a:cubicBezTo>
                  <a:pt x="73176" y="1845849"/>
                  <a:pt x="0" y="1649145"/>
                  <a:pt x="0" y="1404055"/>
                </a:cubicBezTo>
                <a:cubicBezTo>
                  <a:pt x="0" y="866538"/>
                  <a:pt x="144750" y="376466"/>
                  <a:pt x="410955" y="1974"/>
                </a:cubicBezTo>
                <a:close/>
              </a:path>
            </a:pathLst>
          </a:custGeom>
        </p:spPr>
      </p:pic>
      <p:sp>
        <p:nvSpPr>
          <p:cNvPr id="28" name="Freeform: Shape 27">
            <a:extLst>
              <a:ext uri="{FF2B5EF4-FFF2-40B4-BE49-F238E27FC236}">
                <a16:creationId xmlns:a16="http://schemas.microsoft.com/office/drawing/2014/main" id="{3A8657D3-FF5C-4E4D-BF2D-FA413B67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53663" y="0"/>
            <a:ext cx="3938337" cy="3321595"/>
          </a:xfrm>
          <a:custGeom>
            <a:avLst/>
            <a:gdLst>
              <a:gd name="connsiteX0" fmla="*/ 1166365 w 3938337"/>
              <a:gd name="connsiteY0" fmla="*/ 0 h 3321595"/>
              <a:gd name="connsiteX1" fmla="*/ 107576 w 3938337"/>
              <a:gd name="connsiteY1" fmla="*/ 0 h 3321595"/>
              <a:gd name="connsiteX2" fmla="*/ 66927 w 3938337"/>
              <a:gd name="connsiteY2" fmla="*/ 0 h 3321595"/>
              <a:gd name="connsiteX3" fmla="*/ 0 w 3938337"/>
              <a:gd name="connsiteY3" fmla="*/ 0 h 3321595"/>
              <a:gd name="connsiteX4" fmla="*/ 0 w 3938337"/>
              <a:gd name="connsiteY4" fmla="*/ 59511 h 3321595"/>
              <a:gd name="connsiteX5" fmla="*/ 0 w 3938337"/>
              <a:gd name="connsiteY5" fmla="*/ 155390 h 3321595"/>
              <a:gd name="connsiteX6" fmla="*/ 0 w 3938337"/>
              <a:gd name="connsiteY6" fmla="*/ 901114 h 3321595"/>
              <a:gd name="connsiteX7" fmla="*/ 4 w 3938337"/>
              <a:gd name="connsiteY7" fmla="*/ 901114 h 3321595"/>
              <a:gd name="connsiteX8" fmla="*/ 4 w 3938337"/>
              <a:gd name="connsiteY8" fmla="*/ 471771 h 3321595"/>
              <a:gd name="connsiteX9" fmla="*/ 50187 w 3938337"/>
              <a:gd name="connsiteY9" fmla="*/ 407556 h 3321595"/>
              <a:gd name="connsiteX10" fmla="*/ 352921 w 3938337"/>
              <a:gd name="connsiteY10" fmla="*/ 118259 h 3321595"/>
              <a:gd name="connsiteX11" fmla="*/ 514890 w 3938337"/>
              <a:gd name="connsiteY11" fmla="*/ 2 h 3321595"/>
              <a:gd name="connsiteX12" fmla="*/ 1166365 w 3938337"/>
              <a:gd name="connsiteY12" fmla="*/ 2 h 3321595"/>
              <a:gd name="connsiteX13" fmla="*/ 3525817 w 3938337"/>
              <a:gd name="connsiteY13" fmla="*/ 0 h 3321595"/>
              <a:gd name="connsiteX14" fmla="*/ 3384145 w 3938337"/>
              <a:gd name="connsiteY14" fmla="*/ 0 h 3321595"/>
              <a:gd name="connsiteX15" fmla="*/ 3385646 w 3938337"/>
              <a:gd name="connsiteY15" fmla="*/ 1904 h 3321595"/>
              <a:gd name="connsiteX16" fmla="*/ 3780089 w 3938337"/>
              <a:gd name="connsiteY16" fmla="*/ 1354125 h 3321595"/>
              <a:gd name="connsiteX17" fmla="*/ 3552458 w 3938337"/>
              <a:gd name="connsiteY17" fmla="*/ 1969288 h 3321595"/>
              <a:gd name="connsiteX18" fmla="*/ 3414534 w 3938337"/>
              <a:gd name="connsiteY18" fmla="*/ 2115111 h 3321595"/>
              <a:gd name="connsiteX19" fmla="*/ 3395732 w 3938337"/>
              <a:gd name="connsiteY19" fmla="*/ 2131585 h 3321595"/>
              <a:gd name="connsiteX20" fmla="*/ 3390273 w 3938337"/>
              <a:gd name="connsiteY20" fmla="*/ 2137223 h 3321595"/>
              <a:gd name="connsiteX21" fmla="*/ 3348116 w 3938337"/>
              <a:gd name="connsiteY21" fmla="*/ 2173305 h 3321595"/>
              <a:gd name="connsiteX22" fmla="*/ 3251972 w 3938337"/>
              <a:gd name="connsiteY22" fmla="*/ 2257543 h 3321595"/>
              <a:gd name="connsiteX23" fmla="*/ 2878500 w 3938337"/>
              <a:gd name="connsiteY23" fmla="*/ 2542096 h 3321595"/>
              <a:gd name="connsiteX24" fmla="*/ 2730320 w 3938337"/>
              <a:gd name="connsiteY24" fmla="*/ 2651667 h 3321595"/>
              <a:gd name="connsiteX25" fmla="*/ 1512716 w 3938337"/>
              <a:gd name="connsiteY25" fmla="*/ 3203474 h 3321595"/>
              <a:gd name="connsiteX26" fmla="*/ 78219 w 3938337"/>
              <a:gd name="connsiteY26" fmla="*/ 2525579 h 3321595"/>
              <a:gd name="connsiteX27" fmla="*/ 0 w 3938337"/>
              <a:gd name="connsiteY27" fmla="*/ 2428877 h 3321595"/>
              <a:gd name="connsiteX28" fmla="*/ 0 w 3938337"/>
              <a:gd name="connsiteY28" fmla="*/ 2518435 h 3321595"/>
              <a:gd name="connsiteX29" fmla="*/ 81495 w 3938337"/>
              <a:gd name="connsiteY29" fmla="*/ 2618704 h 3321595"/>
              <a:gd name="connsiteX30" fmla="*/ 1576046 w 3938337"/>
              <a:gd name="connsiteY30" fmla="*/ 3321595 h 3321595"/>
              <a:gd name="connsiteX31" fmla="*/ 2844621 w 3938337"/>
              <a:gd name="connsiteY31" fmla="*/ 2749441 h 3321595"/>
              <a:gd name="connsiteX32" fmla="*/ 2999005 w 3938337"/>
              <a:gd name="connsiteY32" fmla="*/ 2635829 h 3321595"/>
              <a:gd name="connsiteX33" fmla="*/ 3701177 w 3938337"/>
              <a:gd name="connsiteY33" fmla="*/ 2041901 h 3321595"/>
              <a:gd name="connsiteX34" fmla="*/ 3938337 w 3938337"/>
              <a:gd name="connsiteY34" fmla="*/ 1404055 h 3321595"/>
              <a:gd name="connsiteX35" fmla="*/ 3527383 w 3938337"/>
              <a:gd name="connsiteY35"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38337" h="3321595">
                <a:moveTo>
                  <a:pt x="1166365" y="0"/>
                </a:moveTo>
                <a:lnTo>
                  <a:pt x="107576" y="0"/>
                </a:lnTo>
                <a:lnTo>
                  <a:pt x="66927" y="0"/>
                </a:lnTo>
                <a:lnTo>
                  <a:pt x="0" y="0"/>
                </a:lnTo>
                <a:lnTo>
                  <a:pt x="0" y="59511"/>
                </a:lnTo>
                <a:lnTo>
                  <a:pt x="0" y="155390"/>
                </a:lnTo>
                <a:lnTo>
                  <a:pt x="0" y="901114"/>
                </a:lnTo>
                <a:lnTo>
                  <a:pt x="4" y="901114"/>
                </a:lnTo>
                <a:lnTo>
                  <a:pt x="4" y="471771"/>
                </a:lnTo>
                <a:lnTo>
                  <a:pt x="50187" y="407556"/>
                </a:lnTo>
                <a:cubicBezTo>
                  <a:pt x="138559" y="305382"/>
                  <a:pt x="239680" y="208703"/>
                  <a:pt x="352921" y="118259"/>
                </a:cubicBezTo>
                <a:lnTo>
                  <a:pt x="514890" y="2"/>
                </a:lnTo>
                <a:lnTo>
                  <a:pt x="1166365" y="2"/>
                </a:lnTo>
                <a:close/>
                <a:moveTo>
                  <a:pt x="3525817" y="0"/>
                </a:moveTo>
                <a:lnTo>
                  <a:pt x="3384145" y="0"/>
                </a:lnTo>
                <a:lnTo>
                  <a:pt x="3385646" y="1904"/>
                </a:lnTo>
                <a:cubicBezTo>
                  <a:pt x="3641155" y="363079"/>
                  <a:pt x="3780089" y="835723"/>
                  <a:pt x="3780089" y="1354125"/>
                </a:cubicBezTo>
                <a:cubicBezTo>
                  <a:pt x="3780089" y="1590500"/>
                  <a:pt x="3709854" y="1780209"/>
                  <a:pt x="3552458" y="1969288"/>
                </a:cubicBezTo>
                <a:cubicBezTo>
                  <a:pt x="3511300" y="2018735"/>
                  <a:pt x="3464970" y="2067206"/>
                  <a:pt x="3414534" y="2115111"/>
                </a:cubicBezTo>
                <a:lnTo>
                  <a:pt x="3395732" y="2131585"/>
                </a:lnTo>
                <a:lnTo>
                  <a:pt x="3390273" y="2137223"/>
                </a:lnTo>
                <a:lnTo>
                  <a:pt x="3348116" y="2173305"/>
                </a:lnTo>
                <a:lnTo>
                  <a:pt x="3251972" y="2257543"/>
                </a:lnTo>
                <a:cubicBezTo>
                  <a:pt x="3136805" y="2351916"/>
                  <a:pt x="3009474" y="2445671"/>
                  <a:pt x="2878500" y="2542096"/>
                </a:cubicBezTo>
                <a:cubicBezTo>
                  <a:pt x="2830172" y="2577632"/>
                  <a:pt x="2780245" y="2614426"/>
                  <a:pt x="2730320" y="2651667"/>
                </a:cubicBezTo>
                <a:cubicBezTo>
                  <a:pt x="2283426" y="2984960"/>
                  <a:pt x="1957258" y="3203474"/>
                  <a:pt x="1512716" y="3203474"/>
                </a:cubicBezTo>
                <a:cubicBezTo>
                  <a:pt x="920041" y="3203474"/>
                  <a:pt x="478682" y="2998110"/>
                  <a:pt x="78219" y="2525579"/>
                </a:cubicBezTo>
                <a:lnTo>
                  <a:pt x="0" y="2428877"/>
                </a:lnTo>
                <a:lnTo>
                  <a:pt x="0" y="2518435"/>
                </a:lnTo>
                <a:lnTo>
                  <a:pt x="81495" y="2618704"/>
                </a:lnTo>
                <a:cubicBezTo>
                  <a:pt x="498723" y="3108658"/>
                  <a:pt x="958559" y="3321595"/>
                  <a:pt x="1576046" y="3321595"/>
                </a:cubicBezTo>
                <a:cubicBezTo>
                  <a:pt x="2039197" y="3321595"/>
                  <a:pt x="2379018" y="3095023"/>
                  <a:pt x="2844621" y="2749441"/>
                </a:cubicBezTo>
                <a:cubicBezTo>
                  <a:pt x="2896636" y="2710827"/>
                  <a:pt x="2948653" y="2672676"/>
                  <a:pt x="2999005" y="2635829"/>
                </a:cubicBezTo>
                <a:cubicBezTo>
                  <a:pt x="3271919" y="2435869"/>
                  <a:pt x="3529651" y="2246981"/>
                  <a:pt x="3701177" y="2041901"/>
                </a:cubicBezTo>
                <a:cubicBezTo>
                  <a:pt x="3865161" y="1845849"/>
                  <a:pt x="3938337" y="1649145"/>
                  <a:pt x="3938337" y="1404055"/>
                </a:cubicBezTo>
                <a:cubicBezTo>
                  <a:pt x="3938337" y="866538"/>
                  <a:pt x="3793587" y="376466"/>
                  <a:pt x="352738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Marcador de contenido 2"/>
          <p:cNvSpPr>
            <a:spLocks noGrp="1"/>
          </p:cNvSpPr>
          <p:nvPr>
            <p:ph idx="1"/>
          </p:nvPr>
        </p:nvSpPr>
        <p:spPr>
          <a:xfrm>
            <a:off x="4959350" y="4444778"/>
            <a:ext cx="5729985" cy="1773142"/>
          </a:xfrm>
        </p:spPr>
        <p:txBody>
          <a:bodyPr>
            <a:normAutofit/>
          </a:bodyPr>
          <a:lstStyle/>
          <a:p>
            <a:pPr marL="0" indent="0">
              <a:buNone/>
            </a:pPr>
            <a:r>
              <a:rPr lang="es-ES" sz="2000"/>
              <a:t>Las técnicas empleadas van desde interrogar a los empleados de la propia compañía  y someter a pruebas los productos de los competidores, hasta investigar por internet,  visitar los puntos de venta de los competidores, visitas en ferias comerciales de la industria, y examinar los basureros de sus rivales. </a:t>
            </a:r>
            <a:endParaRPr lang="es-CO" sz="2000"/>
          </a:p>
        </p:txBody>
      </p:sp>
    </p:spTree>
    <p:extLst>
      <p:ext uri="{BB962C8B-B14F-4D97-AF65-F5344CB8AC3E}">
        <p14:creationId xmlns:p14="http://schemas.microsoft.com/office/powerpoint/2010/main" val="1063473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Calculadora, lápiz, brújula, dinero y un papel con gráficos impresos en él">
            <a:extLst>
              <a:ext uri="{FF2B5EF4-FFF2-40B4-BE49-F238E27FC236}">
                <a16:creationId xmlns:a16="http://schemas.microsoft.com/office/drawing/2014/main" id="{672A1CBB-36F0-EE37-93B9-E9D66D771234}"/>
              </a:ext>
            </a:extLst>
          </p:cNvPr>
          <p:cNvPicPr>
            <a:picLocks noChangeAspect="1"/>
          </p:cNvPicPr>
          <p:nvPr/>
        </p:nvPicPr>
        <p:blipFill rotWithShape="1">
          <a:blip r:embed="rId2"/>
          <a:srcRect l="6884" r="5587" b="8"/>
          <a:stretch/>
        </p:blipFill>
        <p:spPr>
          <a:xfrm>
            <a:off x="20" y="10"/>
            <a:ext cx="9947062"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p:cNvSpPr>
            <a:spLocks noGrp="1"/>
          </p:cNvSpPr>
          <p:nvPr>
            <p:ph type="title"/>
          </p:nvPr>
        </p:nvSpPr>
        <p:spPr>
          <a:xfrm>
            <a:off x="8046720" y="1045597"/>
            <a:ext cx="3633746" cy="1588422"/>
          </a:xfrm>
        </p:spPr>
        <p:txBody>
          <a:bodyPr anchor="b">
            <a:normAutofit/>
          </a:bodyPr>
          <a:lstStyle/>
          <a:p>
            <a:r>
              <a:rPr lang="es-ES" sz="3600" b="1"/>
              <a:t>Sistemas de datos Internos</a:t>
            </a:r>
            <a:br>
              <a:rPr lang="es-ES" sz="3600"/>
            </a:br>
            <a:endParaRPr lang="es-CO" sz="3600"/>
          </a:p>
        </p:txBody>
      </p:sp>
      <p:sp>
        <p:nvSpPr>
          <p:cNvPr id="3" name="Marcador de contenido 2"/>
          <p:cNvSpPr>
            <a:spLocks noGrp="1"/>
          </p:cNvSpPr>
          <p:nvPr>
            <p:ph idx="1"/>
          </p:nvPr>
        </p:nvSpPr>
        <p:spPr>
          <a:xfrm>
            <a:off x="8046719" y="2151229"/>
            <a:ext cx="3633747" cy="4119287"/>
          </a:xfrm>
        </p:spPr>
        <p:txBody>
          <a:bodyPr vert="horz" lIns="91440" tIns="45720" rIns="91440" bIns="45720" rtlCol="0" anchor="t">
            <a:noAutofit/>
          </a:bodyPr>
          <a:lstStyle/>
          <a:p>
            <a:pPr marL="0" indent="0">
              <a:buNone/>
            </a:pPr>
            <a:r>
              <a:rPr lang="es-ES" sz="1800" dirty="0"/>
              <a:t>Información relativa a los resultados y las experiencias de las empresas.  Los flujos de información de la empresa con respecto a su micro entorno. </a:t>
            </a:r>
            <a:endParaRPr lang="es-ES" sz="1800">
              <a:ea typeface="Calibri"/>
              <a:cs typeface="Calibri"/>
            </a:endParaRPr>
          </a:p>
          <a:p>
            <a:r>
              <a:rPr lang="es-ES" sz="1800" dirty="0"/>
              <a:t>Estadísticas de Ventas</a:t>
            </a:r>
            <a:endParaRPr lang="es-ES" sz="1800">
              <a:ea typeface="Calibri"/>
              <a:cs typeface="Calibri"/>
            </a:endParaRPr>
          </a:p>
          <a:p>
            <a:r>
              <a:rPr lang="es-ES" sz="1800" dirty="0"/>
              <a:t>Comportamiento de los mercados </a:t>
            </a:r>
            <a:endParaRPr lang="es-ES" sz="1800">
              <a:ea typeface="Calibri"/>
              <a:cs typeface="Calibri"/>
            </a:endParaRPr>
          </a:p>
          <a:p>
            <a:r>
              <a:rPr lang="es-ES" sz="1800" dirty="0"/>
              <a:t>Informes de los vendedores</a:t>
            </a:r>
            <a:endParaRPr lang="es-ES" sz="1800">
              <a:ea typeface="Calibri"/>
              <a:cs typeface="Calibri"/>
            </a:endParaRPr>
          </a:p>
          <a:p>
            <a:r>
              <a:rPr lang="es-ES" sz="1800" dirty="0"/>
              <a:t>Estados contables y financieros</a:t>
            </a:r>
            <a:endParaRPr lang="es-ES" sz="1800">
              <a:ea typeface="Calibri"/>
              <a:cs typeface="Calibri"/>
            </a:endParaRPr>
          </a:p>
          <a:p>
            <a:r>
              <a:rPr lang="es-ES" sz="1800" dirty="0"/>
              <a:t>Características de los productos</a:t>
            </a:r>
            <a:endParaRPr lang="es-ES" sz="1800">
              <a:ea typeface="Calibri"/>
              <a:cs typeface="Calibri"/>
            </a:endParaRPr>
          </a:p>
          <a:p>
            <a:r>
              <a:rPr lang="es-ES" sz="1800" dirty="0"/>
              <a:t>Sistemas de producción </a:t>
            </a:r>
            <a:endParaRPr lang="es-ES" sz="1800" dirty="0">
              <a:ea typeface="Calibri"/>
              <a:cs typeface="Calibri"/>
            </a:endParaRPr>
          </a:p>
          <a:p>
            <a:endParaRPr lang="es-CO" sz="1300"/>
          </a:p>
        </p:txBody>
      </p:sp>
    </p:spTree>
    <p:extLst>
      <p:ext uri="{BB962C8B-B14F-4D97-AF65-F5344CB8AC3E}">
        <p14:creationId xmlns:p14="http://schemas.microsoft.com/office/powerpoint/2010/main" val="2081244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Qué son los grupos de consumidores y cómo aprovecharlos?">
            <a:extLst>
              <a:ext uri="{FF2B5EF4-FFF2-40B4-BE49-F238E27FC236}">
                <a16:creationId xmlns:a16="http://schemas.microsoft.com/office/drawing/2014/main" id="{BF9765F3-4EDA-863B-4280-A1CE3C217D87}"/>
              </a:ext>
            </a:extLst>
          </p:cNvPr>
          <p:cNvPicPr>
            <a:picLocks noChangeAspect="1"/>
          </p:cNvPicPr>
          <p:nvPr/>
        </p:nvPicPr>
        <p:blipFill rotWithShape="1">
          <a:blip r:embed="rId2"/>
          <a:srcRect l="22228" r="25113" b="-2"/>
          <a:stretch/>
        </p:blipFill>
        <p:spPr>
          <a:xfrm>
            <a:off x="-1" y="-2"/>
            <a:ext cx="5410198" cy="6858002"/>
          </a:xfrm>
          <a:prstGeom prst="rect">
            <a:avLst/>
          </a:prstGeom>
        </p:spPr>
      </p:pic>
      <p:sp useBgFill="1">
        <p:nvSpPr>
          <p:cNvPr id="18" name="Rectangle 17">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BCCC9FE-6FB1-8B2F-B42C-0824DC4A0D1C}"/>
              </a:ext>
            </a:extLst>
          </p:cNvPr>
          <p:cNvSpPr>
            <a:spLocks noGrp="1"/>
          </p:cNvSpPr>
          <p:nvPr>
            <p:ph type="title"/>
          </p:nvPr>
        </p:nvSpPr>
        <p:spPr>
          <a:xfrm>
            <a:off x="6115317" y="405685"/>
            <a:ext cx="5464968" cy="1559301"/>
          </a:xfrm>
        </p:spPr>
        <p:txBody>
          <a:bodyPr>
            <a:normAutofit/>
          </a:bodyPr>
          <a:lstStyle/>
          <a:p>
            <a:r>
              <a:rPr lang="es-ES" sz="4000">
                <a:ea typeface="Calibri Light"/>
                <a:cs typeface="Calibri Light"/>
              </a:rPr>
              <a:t>Los problemas de investigación </a:t>
            </a:r>
            <a:endParaRPr lang="es-ES" sz="4000"/>
          </a:p>
        </p:txBody>
      </p:sp>
      <p:sp>
        <p:nvSpPr>
          <p:cNvPr id="3" name="Marcador de contenido 2">
            <a:extLst>
              <a:ext uri="{FF2B5EF4-FFF2-40B4-BE49-F238E27FC236}">
                <a16:creationId xmlns:a16="http://schemas.microsoft.com/office/drawing/2014/main" id="{0E19E65B-4327-1516-E18E-422D4C17EEA9}"/>
              </a:ext>
            </a:extLst>
          </p:cNvPr>
          <p:cNvSpPr>
            <a:spLocks noGrp="1"/>
          </p:cNvSpPr>
          <p:nvPr>
            <p:ph idx="1"/>
          </p:nvPr>
        </p:nvSpPr>
        <p:spPr>
          <a:xfrm>
            <a:off x="6115317" y="2743200"/>
            <a:ext cx="5247340" cy="3496878"/>
          </a:xfrm>
        </p:spPr>
        <p:txBody>
          <a:bodyPr vert="horz" lIns="91440" tIns="45720" rIns="91440" bIns="45720" rtlCol="0" anchor="ctr">
            <a:normAutofit/>
          </a:bodyPr>
          <a:lstStyle/>
          <a:p>
            <a:pPr marL="457200" indent="-457200"/>
            <a:endParaRPr lang="es-ES" sz="3600" dirty="0">
              <a:latin typeface="Arial Nova"/>
              <a:ea typeface="Calibri"/>
              <a:cs typeface="Calibri"/>
            </a:endParaRPr>
          </a:p>
          <a:p>
            <a:pPr marL="0" indent="0">
              <a:buNone/>
            </a:pPr>
            <a:r>
              <a:rPr lang="es-ES" sz="3600" dirty="0">
                <a:latin typeface="Arial Nova"/>
                <a:ea typeface="Calibri"/>
                <a:cs typeface="Calibri"/>
              </a:rPr>
              <a:t>Consumidor, motivaciones, hábitos, estilo de vida </a:t>
            </a:r>
          </a:p>
          <a:p>
            <a:pPr marL="457200" indent="-457200"/>
            <a:endParaRPr lang="es-ES" sz="2000">
              <a:latin typeface="Arial Nova"/>
              <a:ea typeface="Calibri"/>
              <a:cs typeface="Calibri"/>
            </a:endParaRPr>
          </a:p>
        </p:txBody>
      </p:sp>
    </p:spTree>
    <p:extLst>
      <p:ext uri="{BB962C8B-B14F-4D97-AF65-F5344CB8AC3E}">
        <p14:creationId xmlns:p14="http://schemas.microsoft.com/office/powerpoint/2010/main" val="1509294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descr="Segmentación de Mercados: Definición, Tipos, Ventajas y Objetivos |  Simla.com">
            <a:extLst>
              <a:ext uri="{FF2B5EF4-FFF2-40B4-BE49-F238E27FC236}">
                <a16:creationId xmlns:a16="http://schemas.microsoft.com/office/drawing/2014/main" id="{CB17D969-29ED-D630-C909-D36F99631EDA}"/>
              </a:ext>
            </a:extLst>
          </p:cNvPr>
          <p:cNvPicPr>
            <a:picLocks noChangeAspect="1"/>
          </p:cNvPicPr>
          <p:nvPr/>
        </p:nvPicPr>
        <p:blipFill rotWithShape="1">
          <a:blip r:embed="rId2"/>
          <a:srcRect r="23157" b="1"/>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BCCC9FE-6FB1-8B2F-B42C-0824DC4A0D1C}"/>
              </a:ext>
            </a:extLst>
          </p:cNvPr>
          <p:cNvSpPr>
            <a:spLocks noGrp="1"/>
          </p:cNvSpPr>
          <p:nvPr>
            <p:ph type="title"/>
          </p:nvPr>
        </p:nvSpPr>
        <p:spPr>
          <a:xfrm>
            <a:off x="838200" y="365125"/>
            <a:ext cx="3822189" cy="1899912"/>
          </a:xfrm>
        </p:spPr>
        <p:txBody>
          <a:bodyPr>
            <a:normAutofit/>
          </a:bodyPr>
          <a:lstStyle/>
          <a:p>
            <a:r>
              <a:rPr lang="es-ES" sz="4000">
                <a:ea typeface="Calibri Light"/>
                <a:cs typeface="Calibri Light"/>
              </a:rPr>
              <a:t>Los problemas de investigación </a:t>
            </a:r>
            <a:endParaRPr lang="es-ES" sz="4000"/>
          </a:p>
        </p:txBody>
      </p:sp>
      <p:sp>
        <p:nvSpPr>
          <p:cNvPr id="3" name="Marcador de contenido 2">
            <a:extLst>
              <a:ext uri="{FF2B5EF4-FFF2-40B4-BE49-F238E27FC236}">
                <a16:creationId xmlns:a16="http://schemas.microsoft.com/office/drawing/2014/main" id="{0E19E65B-4327-1516-E18E-422D4C17EEA9}"/>
              </a:ext>
            </a:extLst>
          </p:cNvPr>
          <p:cNvSpPr>
            <a:spLocks noGrp="1"/>
          </p:cNvSpPr>
          <p:nvPr>
            <p:ph idx="1"/>
          </p:nvPr>
        </p:nvSpPr>
        <p:spPr>
          <a:xfrm>
            <a:off x="838200" y="2434201"/>
            <a:ext cx="3822189" cy="3742762"/>
          </a:xfrm>
        </p:spPr>
        <p:txBody>
          <a:bodyPr vert="horz" lIns="91440" tIns="45720" rIns="91440" bIns="45720" rtlCol="0" anchor="t">
            <a:normAutofit/>
          </a:bodyPr>
          <a:lstStyle/>
          <a:p>
            <a:pPr marL="0" indent="0">
              <a:buNone/>
            </a:pPr>
            <a:endParaRPr lang="es-ES" sz="2000">
              <a:latin typeface="Arial Nova"/>
              <a:ea typeface="Calibri"/>
              <a:cs typeface="Calibri"/>
            </a:endParaRPr>
          </a:p>
          <a:p>
            <a:pPr marL="0" indent="0">
              <a:buNone/>
            </a:pPr>
            <a:r>
              <a:rPr lang="es-ES" sz="3200" dirty="0">
                <a:latin typeface="Arial Nova"/>
                <a:ea typeface="Calibri"/>
                <a:cs typeface="Calibri"/>
              </a:rPr>
              <a:t>Segmentación y targeting</a:t>
            </a:r>
          </a:p>
          <a:p>
            <a:pPr marL="0" indent="0">
              <a:buNone/>
            </a:pPr>
            <a:endParaRPr lang="es-ES" sz="2000">
              <a:latin typeface="Arial Nova"/>
              <a:ea typeface="Calibri"/>
              <a:cs typeface="Arial"/>
            </a:endParaRPr>
          </a:p>
        </p:txBody>
      </p:sp>
    </p:spTree>
    <p:extLst>
      <p:ext uri="{BB962C8B-B14F-4D97-AF65-F5344CB8AC3E}">
        <p14:creationId xmlns:p14="http://schemas.microsoft.com/office/powerpoint/2010/main" val="97563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mbilla en fondo amarillo con rayos de luz y cable pintados">
            <a:extLst>
              <a:ext uri="{FF2B5EF4-FFF2-40B4-BE49-F238E27FC236}">
                <a16:creationId xmlns:a16="http://schemas.microsoft.com/office/drawing/2014/main" id="{E6CB5F23-63DD-3323-2E6B-98FFAF042060}"/>
              </a:ext>
            </a:extLst>
          </p:cNvPr>
          <p:cNvPicPr>
            <a:picLocks noChangeAspect="1"/>
          </p:cNvPicPr>
          <p:nvPr/>
        </p:nvPicPr>
        <p:blipFill rotWithShape="1">
          <a:blip r:embed="rId2"/>
          <a:srcRect l="46896" r="4571" b="3"/>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BCCC9FE-6FB1-8B2F-B42C-0824DC4A0D1C}"/>
              </a:ext>
            </a:extLst>
          </p:cNvPr>
          <p:cNvSpPr>
            <a:spLocks noGrp="1"/>
          </p:cNvSpPr>
          <p:nvPr>
            <p:ph type="title"/>
          </p:nvPr>
        </p:nvSpPr>
        <p:spPr>
          <a:xfrm>
            <a:off x="6115317" y="405685"/>
            <a:ext cx="5464968" cy="1559301"/>
          </a:xfrm>
        </p:spPr>
        <p:txBody>
          <a:bodyPr>
            <a:normAutofit/>
          </a:bodyPr>
          <a:lstStyle/>
          <a:p>
            <a:r>
              <a:rPr lang="es-ES" sz="4000">
                <a:ea typeface="Calibri Light"/>
                <a:cs typeface="Calibri Light"/>
              </a:rPr>
              <a:t>Los problemas de investigación </a:t>
            </a:r>
            <a:endParaRPr lang="es-ES" sz="4000"/>
          </a:p>
        </p:txBody>
      </p:sp>
      <p:sp>
        <p:nvSpPr>
          <p:cNvPr id="3" name="Marcador de contenido 2">
            <a:extLst>
              <a:ext uri="{FF2B5EF4-FFF2-40B4-BE49-F238E27FC236}">
                <a16:creationId xmlns:a16="http://schemas.microsoft.com/office/drawing/2014/main" id="{0E19E65B-4327-1516-E18E-422D4C17EEA9}"/>
              </a:ext>
            </a:extLst>
          </p:cNvPr>
          <p:cNvSpPr>
            <a:spLocks noGrp="1"/>
          </p:cNvSpPr>
          <p:nvPr>
            <p:ph idx="1"/>
          </p:nvPr>
        </p:nvSpPr>
        <p:spPr>
          <a:xfrm>
            <a:off x="6115317" y="2743200"/>
            <a:ext cx="5247340" cy="3496878"/>
          </a:xfrm>
        </p:spPr>
        <p:txBody>
          <a:bodyPr vert="horz" lIns="91440" tIns="45720" rIns="91440" bIns="45720" rtlCol="0" anchor="ctr">
            <a:normAutofit/>
          </a:bodyPr>
          <a:lstStyle/>
          <a:p>
            <a:pPr marL="457200" indent="-457200"/>
            <a:endParaRPr lang="es-ES" sz="1600">
              <a:latin typeface="Arial Nova"/>
              <a:ea typeface="Calibri"/>
              <a:cs typeface="Calibri"/>
            </a:endParaRPr>
          </a:p>
          <a:p>
            <a:pPr marL="0" indent="0">
              <a:buNone/>
            </a:pPr>
            <a:r>
              <a:rPr lang="es-ES" sz="3600">
                <a:latin typeface="Arial Nova"/>
                <a:ea typeface="Calibri"/>
                <a:cs typeface="Arial"/>
              </a:rPr>
              <a:t>Innovación, desarrollo de productos e ideas</a:t>
            </a:r>
            <a:endParaRPr lang="en-US" sz="3600">
              <a:latin typeface="Arial Nova"/>
              <a:ea typeface="Calibri"/>
              <a:cs typeface="Arial"/>
            </a:endParaRPr>
          </a:p>
          <a:p>
            <a:pPr marL="457200" indent="-457200"/>
            <a:endParaRPr lang="es-ES" sz="1600" dirty="0">
              <a:latin typeface="Arial Nova"/>
              <a:ea typeface="Calibri"/>
              <a:cs typeface="Arial"/>
            </a:endParaRPr>
          </a:p>
        </p:txBody>
      </p:sp>
    </p:spTree>
    <p:extLst>
      <p:ext uri="{BB962C8B-B14F-4D97-AF65-F5344CB8AC3E}">
        <p14:creationId xmlns:p14="http://schemas.microsoft.com/office/powerpoint/2010/main" val="2575368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CCC9FE-6FB1-8B2F-B42C-0824DC4A0D1C}"/>
              </a:ext>
            </a:extLst>
          </p:cNvPr>
          <p:cNvSpPr>
            <a:spLocks noGrp="1"/>
          </p:cNvSpPr>
          <p:nvPr>
            <p:ph type="title"/>
          </p:nvPr>
        </p:nvSpPr>
        <p:spPr>
          <a:xfrm>
            <a:off x="6417733" y="490537"/>
            <a:ext cx="5291663" cy="1628775"/>
          </a:xfrm>
        </p:spPr>
        <p:txBody>
          <a:bodyPr anchor="b">
            <a:normAutofit/>
          </a:bodyPr>
          <a:lstStyle/>
          <a:p>
            <a:r>
              <a:rPr lang="es-ES" sz="4000">
                <a:ea typeface="Calibri Light"/>
                <a:cs typeface="Calibri Light"/>
              </a:rPr>
              <a:t>Los problemas de investigación </a:t>
            </a:r>
            <a:endParaRPr lang="es-ES" sz="4000"/>
          </a:p>
        </p:txBody>
      </p:sp>
      <p:pic>
        <p:nvPicPr>
          <p:cNvPr id="4" name="Imagen 3" descr="El marketing y el posicionamiento de marca - DigitalWeb">
            <a:extLst>
              <a:ext uri="{FF2B5EF4-FFF2-40B4-BE49-F238E27FC236}">
                <a16:creationId xmlns:a16="http://schemas.microsoft.com/office/drawing/2014/main" id="{3B7BAFC1-C18D-14CA-9A92-44D5AA77A415}"/>
              </a:ext>
            </a:extLst>
          </p:cNvPr>
          <p:cNvPicPr>
            <a:picLocks noChangeAspect="1"/>
          </p:cNvPicPr>
          <p:nvPr/>
        </p:nvPicPr>
        <p:blipFill rotWithShape="1">
          <a:blip r:embed="rId2"/>
          <a:srcRect l="9702" r="4944"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Marcador de contenido 2">
            <a:extLst>
              <a:ext uri="{FF2B5EF4-FFF2-40B4-BE49-F238E27FC236}">
                <a16:creationId xmlns:a16="http://schemas.microsoft.com/office/drawing/2014/main" id="{0E19E65B-4327-1516-E18E-422D4C17EEA9}"/>
              </a:ext>
            </a:extLst>
          </p:cNvPr>
          <p:cNvSpPr>
            <a:spLocks noGrp="1"/>
          </p:cNvSpPr>
          <p:nvPr>
            <p:ph idx="1"/>
          </p:nvPr>
        </p:nvSpPr>
        <p:spPr>
          <a:xfrm>
            <a:off x="6417734" y="2614612"/>
            <a:ext cx="5291663" cy="3752849"/>
          </a:xfrm>
        </p:spPr>
        <p:txBody>
          <a:bodyPr vert="horz" lIns="91440" tIns="45720" rIns="91440" bIns="45720" rtlCol="0" anchor="t">
            <a:normAutofit/>
          </a:bodyPr>
          <a:lstStyle/>
          <a:p>
            <a:pPr marL="457200" indent="-457200"/>
            <a:endParaRPr lang="es-ES" sz="1800">
              <a:latin typeface="Arial Nova"/>
              <a:ea typeface="Calibri"/>
              <a:cs typeface="Calibri"/>
            </a:endParaRPr>
          </a:p>
          <a:p>
            <a:pPr marL="457200" indent="-457200"/>
            <a:endParaRPr lang="es-ES" sz="1800">
              <a:latin typeface="Arial Nova"/>
              <a:ea typeface="Calibri"/>
              <a:cs typeface="Calibri"/>
            </a:endParaRPr>
          </a:p>
          <a:p>
            <a:pPr marL="0" indent="0">
              <a:buNone/>
            </a:pPr>
            <a:r>
              <a:rPr lang="es-ES" sz="3600" dirty="0">
                <a:latin typeface="Arial Nova"/>
                <a:ea typeface="Calibri"/>
                <a:cs typeface="Arial"/>
              </a:rPr>
              <a:t>Posicionamiento de las marcas</a:t>
            </a:r>
            <a:endParaRPr lang="en-US" sz="3600" dirty="0">
              <a:latin typeface="Arial Nova"/>
              <a:ea typeface="Calibri"/>
              <a:cs typeface="Arial"/>
            </a:endParaRPr>
          </a:p>
          <a:p>
            <a:pPr marL="0" indent="0">
              <a:buNone/>
            </a:pPr>
            <a:endParaRPr lang="es-ES" sz="1800">
              <a:latin typeface="Arial Nova"/>
              <a:ea typeface="Calibri"/>
              <a:cs typeface="Arial"/>
            </a:endParaRPr>
          </a:p>
        </p:txBody>
      </p:sp>
    </p:spTree>
    <p:extLst>
      <p:ext uri="{BB962C8B-B14F-4D97-AF65-F5344CB8AC3E}">
        <p14:creationId xmlns:p14="http://schemas.microsoft.com/office/powerpoint/2010/main" val="1984354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El canal de ventas: que es y cuántos existen. Blog de Ventas y  Digitalización - Impulsa">
            <a:extLst>
              <a:ext uri="{FF2B5EF4-FFF2-40B4-BE49-F238E27FC236}">
                <a16:creationId xmlns:a16="http://schemas.microsoft.com/office/drawing/2014/main" id="{B30A9F27-BC0B-4055-7423-A127CEB0FBB5}"/>
              </a:ext>
            </a:extLst>
          </p:cNvPr>
          <p:cNvPicPr>
            <a:picLocks noChangeAspect="1"/>
          </p:cNvPicPr>
          <p:nvPr/>
        </p:nvPicPr>
        <p:blipFill rotWithShape="1">
          <a:blip r:embed="rId2"/>
          <a:srcRect l="12917" r="16586" b="4"/>
          <a:stretch/>
        </p:blipFill>
        <p:spPr>
          <a:xfrm>
            <a:off x="1"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BCCC9FE-6FB1-8B2F-B42C-0824DC4A0D1C}"/>
              </a:ext>
            </a:extLst>
          </p:cNvPr>
          <p:cNvSpPr>
            <a:spLocks noGrp="1"/>
          </p:cNvSpPr>
          <p:nvPr>
            <p:ph type="title"/>
          </p:nvPr>
        </p:nvSpPr>
        <p:spPr>
          <a:xfrm>
            <a:off x="7531610" y="365125"/>
            <a:ext cx="3822189" cy="1899912"/>
          </a:xfrm>
        </p:spPr>
        <p:txBody>
          <a:bodyPr>
            <a:normAutofit/>
          </a:bodyPr>
          <a:lstStyle/>
          <a:p>
            <a:r>
              <a:rPr lang="es-ES" sz="4000">
                <a:ea typeface="Calibri Light"/>
                <a:cs typeface="Calibri Light"/>
              </a:rPr>
              <a:t>Los problemas de investigación </a:t>
            </a:r>
            <a:endParaRPr lang="es-ES" sz="4000"/>
          </a:p>
        </p:txBody>
      </p:sp>
      <p:sp>
        <p:nvSpPr>
          <p:cNvPr id="3" name="Marcador de contenido 2">
            <a:extLst>
              <a:ext uri="{FF2B5EF4-FFF2-40B4-BE49-F238E27FC236}">
                <a16:creationId xmlns:a16="http://schemas.microsoft.com/office/drawing/2014/main" id="{0E19E65B-4327-1516-E18E-422D4C17EEA9}"/>
              </a:ext>
            </a:extLst>
          </p:cNvPr>
          <p:cNvSpPr>
            <a:spLocks noGrp="1"/>
          </p:cNvSpPr>
          <p:nvPr>
            <p:ph idx="1"/>
          </p:nvPr>
        </p:nvSpPr>
        <p:spPr>
          <a:xfrm>
            <a:off x="7531610" y="2434201"/>
            <a:ext cx="3822189" cy="3742762"/>
          </a:xfrm>
        </p:spPr>
        <p:txBody>
          <a:bodyPr vert="horz" lIns="91440" tIns="45720" rIns="91440" bIns="45720" rtlCol="0" anchor="t">
            <a:normAutofit/>
          </a:bodyPr>
          <a:lstStyle/>
          <a:p>
            <a:pPr marL="457200" indent="-457200"/>
            <a:endParaRPr lang="es-ES" sz="2000">
              <a:latin typeface="Arial Nova"/>
              <a:ea typeface="Calibri"/>
              <a:cs typeface="Calibri"/>
            </a:endParaRPr>
          </a:p>
          <a:p>
            <a:pPr marL="0" indent="0">
              <a:buNone/>
            </a:pPr>
            <a:r>
              <a:rPr lang="es-ES" sz="3200" dirty="0">
                <a:latin typeface="Arial Nova"/>
                <a:ea typeface="Calibri"/>
                <a:cs typeface="Arial"/>
              </a:rPr>
              <a:t>Canales de venta y distribución </a:t>
            </a:r>
          </a:p>
          <a:p>
            <a:pPr marL="457200" indent="-457200"/>
            <a:endParaRPr lang="es-ES" sz="2000">
              <a:latin typeface="Arial Nova"/>
              <a:ea typeface="Calibri"/>
              <a:cs typeface="Arial"/>
            </a:endParaRPr>
          </a:p>
        </p:txBody>
      </p:sp>
    </p:spTree>
    <p:extLst>
      <p:ext uri="{BB962C8B-B14F-4D97-AF65-F5344CB8AC3E}">
        <p14:creationId xmlns:p14="http://schemas.microsoft.com/office/powerpoint/2010/main" val="2966379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BCCC9FE-6FB1-8B2F-B42C-0824DC4A0D1C}"/>
              </a:ext>
            </a:extLst>
          </p:cNvPr>
          <p:cNvSpPr>
            <a:spLocks noGrp="1"/>
          </p:cNvSpPr>
          <p:nvPr>
            <p:ph type="title"/>
          </p:nvPr>
        </p:nvSpPr>
        <p:spPr>
          <a:xfrm>
            <a:off x="640080" y="325369"/>
            <a:ext cx="4368602" cy="1956841"/>
          </a:xfrm>
        </p:spPr>
        <p:txBody>
          <a:bodyPr anchor="b">
            <a:normAutofit/>
          </a:bodyPr>
          <a:lstStyle/>
          <a:p>
            <a:r>
              <a:rPr lang="es-ES" sz="4600">
                <a:ea typeface="Calibri Light"/>
                <a:cs typeface="Calibri Light"/>
              </a:rPr>
              <a:t>Los problemas de investigación </a:t>
            </a:r>
            <a:endParaRPr lang="es-ES" sz="4600"/>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0E19E65B-4327-1516-E18E-422D4C17EEA9}"/>
              </a:ext>
            </a:extLst>
          </p:cNvPr>
          <p:cNvSpPr>
            <a:spLocks noGrp="1"/>
          </p:cNvSpPr>
          <p:nvPr>
            <p:ph idx="1"/>
          </p:nvPr>
        </p:nvSpPr>
        <p:spPr>
          <a:xfrm>
            <a:off x="640080" y="2872899"/>
            <a:ext cx="4243589" cy="3320668"/>
          </a:xfrm>
        </p:spPr>
        <p:txBody>
          <a:bodyPr vert="horz" lIns="91440" tIns="45720" rIns="91440" bIns="45720" rtlCol="0" anchor="t">
            <a:normAutofit/>
          </a:bodyPr>
          <a:lstStyle/>
          <a:p>
            <a:pPr marL="457200" indent="-457200"/>
            <a:endParaRPr lang="es-ES" sz="2200">
              <a:latin typeface="Arial Nova"/>
              <a:ea typeface="Calibri"/>
              <a:cs typeface="Calibri"/>
            </a:endParaRPr>
          </a:p>
          <a:p>
            <a:pPr marL="457200" indent="-457200"/>
            <a:endParaRPr lang="es-ES" sz="2200">
              <a:latin typeface="Arial Nova"/>
              <a:ea typeface="Calibri"/>
              <a:cs typeface="Calibri"/>
            </a:endParaRPr>
          </a:p>
          <a:p>
            <a:pPr marL="0" indent="0">
              <a:buNone/>
            </a:pPr>
            <a:r>
              <a:rPr lang="es-ES" sz="3600">
                <a:latin typeface="Arial Nova"/>
                <a:ea typeface="Calibri"/>
                <a:cs typeface="Arial"/>
              </a:rPr>
              <a:t>Mensajes y canales de comunicación </a:t>
            </a:r>
            <a:endParaRPr lang="en-US" sz="2200">
              <a:latin typeface="Arial Nova"/>
              <a:ea typeface="Calibri"/>
              <a:cs typeface="Arial"/>
            </a:endParaRPr>
          </a:p>
          <a:p>
            <a:pPr marL="457200" indent="-457200"/>
            <a:endParaRPr lang="es-ES" sz="2200">
              <a:latin typeface="Arial Nova"/>
              <a:ea typeface="Calibri"/>
              <a:cs typeface="Arial"/>
            </a:endParaRPr>
          </a:p>
        </p:txBody>
      </p:sp>
      <p:pic>
        <p:nvPicPr>
          <p:cNvPr id="4" name="Imagen 3" descr="Imágenes de Canales De Comunicacion - Descarga gratuita en Freepik">
            <a:extLst>
              <a:ext uri="{FF2B5EF4-FFF2-40B4-BE49-F238E27FC236}">
                <a16:creationId xmlns:a16="http://schemas.microsoft.com/office/drawing/2014/main" id="{63209C9D-4D7F-1EFC-79F1-5913A8EF1B46}"/>
              </a:ext>
            </a:extLst>
          </p:cNvPr>
          <p:cNvPicPr>
            <a:picLocks noChangeAspect="1"/>
          </p:cNvPicPr>
          <p:nvPr/>
        </p:nvPicPr>
        <p:blipFill rotWithShape="1">
          <a:blip r:embed="rId2"/>
          <a:srcRect t="302"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0489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73B0CF-B35B-74AA-609F-34464CF73CB9}"/>
              </a:ext>
            </a:extLst>
          </p:cNvPr>
          <p:cNvSpPr>
            <a:spLocks noGrp="1"/>
          </p:cNvSpPr>
          <p:nvPr>
            <p:ph type="title"/>
          </p:nvPr>
        </p:nvSpPr>
        <p:spPr>
          <a:xfrm>
            <a:off x="762001" y="1138265"/>
            <a:ext cx="3056625" cy="2909296"/>
          </a:xfrm>
        </p:spPr>
        <p:txBody>
          <a:bodyPr anchor="t">
            <a:normAutofit/>
          </a:bodyPr>
          <a:lstStyle/>
          <a:p>
            <a:r>
              <a:rPr lang="es-ES" sz="3200">
                <a:ea typeface="Calibri Light"/>
                <a:cs typeface="Calibri Light"/>
              </a:rPr>
              <a:t>Contenidos</a:t>
            </a:r>
            <a:endParaRPr lang="es-ES" sz="3200"/>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375399FB-0D5A-DF04-79CC-F2184E9C4A9C}"/>
              </a:ext>
            </a:extLst>
          </p:cNvPr>
          <p:cNvSpPr>
            <a:spLocks noGrp="1"/>
          </p:cNvSpPr>
          <p:nvPr>
            <p:ph idx="1"/>
          </p:nvPr>
        </p:nvSpPr>
        <p:spPr>
          <a:xfrm>
            <a:off x="4600755" y="753376"/>
            <a:ext cx="6661029" cy="5434637"/>
          </a:xfrm>
        </p:spPr>
        <p:txBody>
          <a:bodyPr vert="horz" lIns="91440" tIns="45720" rIns="91440" bIns="45720" rtlCol="0">
            <a:normAutofit/>
          </a:bodyPr>
          <a:lstStyle/>
          <a:p>
            <a:r>
              <a:rPr lang="es-ES" sz="1700">
                <a:latin typeface="Tahoma"/>
                <a:ea typeface="Tahoma"/>
                <a:cs typeface="Tahoma"/>
              </a:rPr>
              <a:t>El entorno de la investigación</a:t>
            </a:r>
          </a:p>
          <a:p>
            <a:r>
              <a:rPr lang="es-ES" sz="1700">
                <a:latin typeface="Tahoma"/>
                <a:ea typeface="Tahoma"/>
                <a:cs typeface="Tahoma"/>
              </a:rPr>
              <a:t>El SIM sistema de información de marketing </a:t>
            </a:r>
          </a:p>
          <a:p>
            <a:r>
              <a:rPr lang="es-ES" sz="1700">
                <a:latin typeface="Tahoma"/>
                <a:ea typeface="Tahoma"/>
                <a:cs typeface="Tahoma"/>
              </a:rPr>
              <a:t>La investigación a lo largo del proceso de marketing (Customer Journey)</a:t>
            </a:r>
          </a:p>
          <a:p>
            <a:r>
              <a:rPr lang="es-ES" sz="1700">
                <a:latin typeface="Tahoma"/>
                <a:ea typeface="Tahoma"/>
                <a:cs typeface="Tahoma"/>
              </a:rPr>
              <a:t>Definición y usos de la investigación de mercados </a:t>
            </a:r>
            <a:endParaRPr lang="es-ES" sz="1700">
              <a:latin typeface="Calibri" panose="020F0502020204030204"/>
              <a:ea typeface="Calibri" panose="020F0502020204030204"/>
              <a:cs typeface="Calibri" panose="020F0502020204030204"/>
            </a:endParaRPr>
          </a:p>
          <a:p>
            <a:r>
              <a:rPr lang="es-ES" sz="1700">
                <a:latin typeface="Tahoma"/>
                <a:ea typeface="Tahoma"/>
                <a:cs typeface="Tahoma"/>
              </a:rPr>
              <a:t>Tipos de investigación de mercados: cualitativa, cuantitativa y mixta. </a:t>
            </a:r>
            <a:endParaRPr lang="es-ES" sz="1700">
              <a:latin typeface="Calibri" panose="020F0502020204030204"/>
              <a:ea typeface="Calibri" panose="020F0502020204030204"/>
              <a:cs typeface="Calibri" panose="020F0502020204030204"/>
            </a:endParaRPr>
          </a:p>
          <a:p>
            <a:r>
              <a:rPr lang="es-ES" sz="1700">
                <a:latin typeface="Tahoma"/>
                <a:ea typeface="Tahoma"/>
                <a:cs typeface="Tahoma"/>
              </a:rPr>
              <a:t>Definición del problema y Desarrollo del enfoque del problema. </a:t>
            </a:r>
            <a:endParaRPr lang="es-ES" sz="1700">
              <a:ea typeface="Calibri" panose="020F0502020204030204"/>
              <a:cs typeface="Calibri" panose="020F0502020204030204"/>
            </a:endParaRPr>
          </a:p>
          <a:p>
            <a:pPr marL="0" indent="0">
              <a:buNone/>
            </a:pPr>
            <a:endParaRPr lang="es-ES" sz="1700">
              <a:latin typeface="Tahoma"/>
              <a:ea typeface="Tahoma"/>
              <a:cs typeface="Tahoma"/>
            </a:endParaRPr>
          </a:p>
          <a:p>
            <a:r>
              <a:rPr lang="es-ES" sz="1700" b="1">
                <a:latin typeface="Tahoma"/>
                <a:ea typeface="Tahoma"/>
                <a:cs typeface="Tahoma"/>
              </a:rPr>
              <a:t>Tipos de investigación: </a:t>
            </a:r>
            <a:endParaRPr lang="es-ES" sz="1700">
              <a:latin typeface="Calibri" panose="020F0502020204030204"/>
              <a:ea typeface="Calibri" panose="020F0502020204030204"/>
              <a:cs typeface="Calibri" panose="020F0502020204030204"/>
            </a:endParaRPr>
          </a:p>
          <a:p>
            <a:pPr lvl="1">
              <a:buFont typeface="Courier New" panose="020B0604020202020204" pitchFamily="34" charset="0"/>
              <a:buChar char="o"/>
            </a:pPr>
            <a:r>
              <a:rPr lang="es-ES" sz="1700">
                <a:latin typeface="Tahoma"/>
                <a:ea typeface="Tahoma"/>
                <a:cs typeface="Tahoma"/>
              </a:rPr>
              <a:t>Investigación concluyente </a:t>
            </a:r>
            <a:endParaRPr lang="es-ES" sz="1700">
              <a:latin typeface="Calibri"/>
              <a:ea typeface="Calibri"/>
              <a:cs typeface="Calibri"/>
            </a:endParaRPr>
          </a:p>
          <a:p>
            <a:pPr lvl="1">
              <a:buFont typeface="Courier New" panose="020B0604020202020204" pitchFamily="34" charset="0"/>
              <a:buChar char="o"/>
            </a:pPr>
            <a:r>
              <a:rPr lang="es-ES" sz="1700">
                <a:latin typeface="Tahoma"/>
                <a:ea typeface="Tahoma"/>
                <a:cs typeface="Tahoma"/>
              </a:rPr>
              <a:t>Investigación exploratoria </a:t>
            </a:r>
            <a:endParaRPr lang="es-ES" sz="1700">
              <a:latin typeface="Calibri" panose="020F0502020204030204"/>
              <a:ea typeface="Calibri"/>
              <a:cs typeface="Calibri"/>
            </a:endParaRPr>
          </a:p>
          <a:p>
            <a:pPr lvl="1">
              <a:buFont typeface="Courier New" panose="020B0604020202020204" pitchFamily="34" charset="0"/>
              <a:buChar char="o"/>
            </a:pPr>
            <a:r>
              <a:rPr lang="es-ES" sz="1700">
                <a:latin typeface="Tahoma"/>
                <a:ea typeface="Tahoma"/>
                <a:cs typeface="Tahoma"/>
              </a:rPr>
              <a:t>Observación</a:t>
            </a:r>
            <a:endParaRPr lang="es-ES" sz="1700">
              <a:latin typeface="Calibri" panose="020F0502020204030204"/>
              <a:ea typeface="Calibri"/>
              <a:cs typeface="Calibri"/>
            </a:endParaRPr>
          </a:p>
          <a:p>
            <a:pPr lvl="1">
              <a:buFont typeface="Courier New" panose="020B0604020202020204" pitchFamily="34" charset="0"/>
              <a:buChar char="o"/>
            </a:pPr>
            <a:r>
              <a:rPr lang="es-ES" sz="1700">
                <a:latin typeface="Tahoma"/>
                <a:ea typeface="Tahoma"/>
                <a:cs typeface="Tahoma"/>
              </a:rPr>
              <a:t>Experimentación </a:t>
            </a:r>
            <a:endParaRPr lang="es-ES" sz="1700">
              <a:ea typeface="Calibri"/>
              <a:cs typeface="Calibri"/>
            </a:endParaRPr>
          </a:p>
          <a:p>
            <a:pPr lvl="1">
              <a:buFont typeface="Courier New" panose="020B0604020202020204" pitchFamily="34" charset="0"/>
              <a:buChar char="o"/>
            </a:pPr>
            <a:r>
              <a:rPr lang="es-ES" sz="1700">
                <a:latin typeface="Tahoma"/>
                <a:ea typeface="Tahoma"/>
                <a:cs typeface="Tahoma"/>
              </a:rPr>
              <a:t>Encuestas</a:t>
            </a:r>
            <a:endParaRPr lang="es-ES" sz="1700">
              <a:latin typeface="Calibri" panose="020F0502020204030204"/>
              <a:ea typeface="Calibri" panose="020F0502020204030204"/>
              <a:cs typeface="Calibri" panose="020F0502020204030204"/>
            </a:endParaRPr>
          </a:p>
          <a:p>
            <a:pPr lvl="1">
              <a:buFont typeface="Courier New" panose="020B0604020202020204" pitchFamily="34" charset="0"/>
              <a:buChar char="o"/>
            </a:pPr>
            <a:r>
              <a:rPr lang="es-ES" sz="1700">
                <a:latin typeface="Tahoma"/>
                <a:ea typeface="Tahoma"/>
                <a:cs typeface="Tahoma"/>
              </a:rPr>
              <a:t>Diseño de cuestionarios y formatos. </a:t>
            </a:r>
            <a:endParaRPr lang="es-ES" sz="1700">
              <a:ea typeface="Calibri"/>
              <a:cs typeface="Calibri"/>
            </a:endParaRPr>
          </a:p>
          <a:p>
            <a:endParaRPr lang="es-ES" sz="1700">
              <a:latin typeface="Tahoma"/>
              <a:ea typeface="Tahoma"/>
              <a:cs typeface="Tahoma"/>
            </a:endParaRPr>
          </a:p>
          <a:p>
            <a:endParaRPr lang="es-ES" sz="1700">
              <a:ea typeface="Calibri"/>
              <a:cs typeface="Calibri"/>
            </a:endParaRPr>
          </a:p>
        </p:txBody>
      </p:sp>
    </p:spTree>
    <p:extLst>
      <p:ext uri="{BB962C8B-B14F-4D97-AF65-F5344CB8AC3E}">
        <p14:creationId xmlns:p14="http://schemas.microsoft.com/office/powerpoint/2010/main" val="464434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La experiencia del cliente vs la experiencia del colaborador - HR Connect">
            <a:extLst>
              <a:ext uri="{FF2B5EF4-FFF2-40B4-BE49-F238E27FC236}">
                <a16:creationId xmlns:a16="http://schemas.microsoft.com/office/drawing/2014/main" id="{340887BD-9FDD-28B6-9C2D-DBF12D37FD60}"/>
              </a:ext>
            </a:extLst>
          </p:cNvPr>
          <p:cNvPicPr>
            <a:picLocks noChangeAspect="1"/>
          </p:cNvPicPr>
          <p:nvPr/>
        </p:nvPicPr>
        <p:blipFill rotWithShape="1">
          <a:blip r:embed="rId2"/>
          <a:srcRect l="6941" r="-1" b="-1"/>
          <a:stretch/>
        </p:blipFill>
        <p:spPr>
          <a:xfrm>
            <a:off x="1"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BCCC9FE-6FB1-8B2F-B42C-0824DC4A0D1C}"/>
              </a:ext>
            </a:extLst>
          </p:cNvPr>
          <p:cNvSpPr>
            <a:spLocks noGrp="1"/>
          </p:cNvSpPr>
          <p:nvPr>
            <p:ph type="title"/>
          </p:nvPr>
        </p:nvSpPr>
        <p:spPr>
          <a:xfrm>
            <a:off x="7531610" y="365125"/>
            <a:ext cx="3822189" cy="1899912"/>
          </a:xfrm>
        </p:spPr>
        <p:txBody>
          <a:bodyPr>
            <a:normAutofit/>
          </a:bodyPr>
          <a:lstStyle/>
          <a:p>
            <a:r>
              <a:rPr lang="es-ES" sz="4000">
                <a:ea typeface="Calibri Light"/>
                <a:cs typeface="Calibri Light"/>
              </a:rPr>
              <a:t>Los problemas de investigación </a:t>
            </a:r>
            <a:endParaRPr lang="es-ES" sz="4000"/>
          </a:p>
        </p:txBody>
      </p:sp>
      <p:sp>
        <p:nvSpPr>
          <p:cNvPr id="3" name="Marcador de contenido 2">
            <a:extLst>
              <a:ext uri="{FF2B5EF4-FFF2-40B4-BE49-F238E27FC236}">
                <a16:creationId xmlns:a16="http://schemas.microsoft.com/office/drawing/2014/main" id="{0E19E65B-4327-1516-E18E-422D4C17EEA9}"/>
              </a:ext>
            </a:extLst>
          </p:cNvPr>
          <p:cNvSpPr>
            <a:spLocks noGrp="1"/>
          </p:cNvSpPr>
          <p:nvPr>
            <p:ph idx="1"/>
          </p:nvPr>
        </p:nvSpPr>
        <p:spPr>
          <a:xfrm>
            <a:off x="7531610" y="2434201"/>
            <a:ext cx="3822189" cy="3742762"/>
          </a:xfrm>
        </p:spPr>
        <p:txBody>
          <a:bodyPr vert="horz" lIns="91440" tIns="45720" rIns="91440" bIns="45720" rtlCol="0" anchor="t">
            <a:normAutofit/>
          </a:bodyPr>
          <a:lstStyle/>
          <a:p>
            <a:pPr marL="457200" indent="-457200"/>
            <a:endParaRPr lang="es-ES" sz="2000">
              <a:latin typeface="Arial Nova"/>
              <a:ea typeface="Calibri"/>
              <a:cs typeface="Calibri"/>
            </a:endParaRPr>
          </a:p>
          <a:p>
            <a:pPr marL="457200" indent="-457200"/>
            <a:endParaRPr lang="es-ES" sz="2000">
              <a:latin typeface="Arial Nova"/>
              <a:ea typeface="Calibri"/>
              <a:cs typeface="Calibri"/>
            </a:endParaRPr>
          </a:p>
          <a:p>
            <a:pPr marL="0" indent="0">
              <a:buNone/>
            </a:pPr>
            <a:r>
              <a:rPr lang="es-ES" sz="3200" dirty="0">
                <a:latin typeface="Arial Nova"/>
                <a:ea typeface="Calibri"/>
                <a:cs typeface="Arial"/>
              </a:rPr>
              <a:t>Experiencia de clientes, satisfacción de los clientes</a:t>
            </a:r>
          </a:p>
          <a:p>
            <a:pPr marL="457200" indent="-457200"/>
            <a:endParaRPr lang="es-ES" sz="2000">
              <a:latin typeface="Arial Nova"/>
              <a:ea typeface="Calibri"/>
              <a:cs typeface="Arial"/>
            </a:endParaRPr>
          </a:p>
        </p:txBody>
      </p:sp>
    </p:spTree>
    <p:extLst>
      <p:ext uri="{BB962C8B-B14F-4D97-AF65-F5344CB8AC3E}">
        <p14:creationId xmlns:p14="http://schemas.microsoft.com/office/powerpoint/2010/main" val="3083827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Combinar MMM con CLE para medir la eficacia publicitaria - Carlos Real Ugena">
            <a:extLst>
              <a:ext uri="{FF2B5EF4-FFF2-40B4-BE49-F238E27FC236}">
                <a16:creationId xmlns:a16="http://schemas.microsoft.com/office/drawing/2014/main" id="{5E5AF934-4738-225B-588D-E65EDEFAF1F3}"/>
              </a:ext>
            </a:extLst>
          </p:cNvPr>
          <p:cNvPicPr>
            <a:picLocks noChangeAspect="1"/>
          </p:cNvPicPr>
          <p:nvPr/>
        </p:nvPicPr>
        <p:blipFill rotWithShape="1">
          <a:blip r:embed="rId2"/>
          <a:srcRect t="641" b="11800"/>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BCCC9FE-6FB1-8B2F-B42C-0824DC4A0D1C}"/>
              </a:ext>
            </a:extLst>
          </p:cNvPr>
          <p:cNvSpPr>
            <a:spLocks noGrp="1"/>
          </p:cNvSpPr>
          <p:nvPr>
            <p:ph type="title"/>
          </p:nvPr>
        </p:nvSpPr>
        <p:spPr>
          <a:xfrm>
            <a:off x="838200" y="365125"/>
            <a:ext cx="3822189" cy="1899912"/>
          </a:xfrm>
        </p:spPr>
        <p:txBody>
          <a:bodyPr>
            <a:normAutofit/>
          </a:bodyPr>
          <a:lstStyle/>
          <a:p>
            <a:r>
              <a:rPr lang="es-ES" sz="4000">
                <a:ea typeface="Calibri Light"/>
                <a:cs typeface="Calibri Light"/>
              </a:rPr>
              <a:t>Los problemas de investigación </a:t>
            </a:r>
            <a:endParaRPr lang="es-ES" sz="4000"/>
          </a:p>
        </p:txBody>
      </p:sp>
      <p:sp>
        <p:nvSpPr>
          <p:cNvPr id="3" name="Marcador de contenido 2">
            <a:extLst>
              <a:ext uri="{FF2B5EF4-FFF2-40B4-BE49-F238E27FC236}">
                <a16:creationId xmlns:a16="http://schemas.microsoft.com/office/drawing/2014/main" id="{0E19E65B-4327-1516-E18E-422D4C17EEA9}"/>
              </a:ext>
            </a:extLst>
          </p:cNvPr>
          <p:cNvSpPr>
            <a:spLocks noGrp="1"/>
          </p:cNvSpPr>
          <p:nvPr>
            <p:ph idx="1"/>
          </p:nvPr>
        </p:nvSpPr>
        <p:spPr>
          <a:xfrm>
            <a:off x="838200" y="2434201"/>
            <a:ext cx="3822189" cy="3742762"/>
          </a:xfrm>
        </p:spPr>
        <p:txBody>
          <a:bodyPr vert="horz" lIns="91440" tIns="45720" rIns="91440" bIns="45720" rtlCol="0" anchor="t">
            <a:normAutofit/>
          </a:bodyPr>
          <a:lstStyle/>
          <a:p>
            <a:pPr marL="457200" indent="-457200"/>
            <a:endParaRPr lang="es-ES" sz="2000">
              <a:latin typeface="Arial Nova"/>
              <a:ea typeface="Calibri"/>
              <a:cs typeface="Calibri"/>
            </a:endParaRPr>
          </a:p>
          <a:p>
            <a:pPr marL="457200" indent="-457200"/>
            <a:endParaRPr lang="es-ES" sz="2000">
              <a:latin typeface="Arial Nova"/>
              <a:ea typeface="Calibri"/>
              <a:cs typeface="Arial"/>
            </a:endParaRPr>
          </a:p>
          <a:p>
            <a:pPr marL="0" indent="0">
              <a:buNone/>
            </a:pPr>
            <a:r>
              <a:rPr lang="es-ES" sz="3200" dirty="0">
                <a:latin typeface="Arial Nova"/>
                <a:ea typeface="Calibri"/>
                <a:cs typeface="Arial"/>
              </a:rPr>
              <a:t>Eficacia publicitaria</a:t>
            </a:r>
          </a:p>
          <a:p>
            <a:pPr marL="457200" indent="-457200"/>
            <a:endParaRPr lang="es-ES" sz="2000">
              <a:latin typeface="Arial Nova"/>
              <a:ea typeface="Calibri"/>
              <a:cs typeface="Arial"/>
            </a:endParaRPr>
          </a:p>
        </p:txBody>
      </p:sp>
    </p:spTree>
    <p:extLst>
      <p:ext uri="{BB962C8B-B14F-4D97-AF65-F5344CB8AC3E}">
        <p14:creationId xmlns:p14="http://schemas.microsoft.com/office/powerpoint/2010/main" val="2417535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BCCC9FE-6FB1-8B2F-B42C-0824DC4A0D1C}"/>
              </a:ext>
            </a:extLst>
          </p:cNvPr>
          <p:cNvSpPr>
            <a:spLocks noGrp="1"/>
          </p:cNvSpPr>
          <p:nvPr>
            <p:ph type="title"/>
          </p:nvPr>
        </p:nvSpPr>
        <p:spPr>
          <a:xfrm>
            <a:off x="6392583" y="501651"/>
            <a:ext cx="4434720" cy="1716255"/>
          </a:xfrm>
        </p:spPr>
        <p:txBody>
          <a:bodyPr anchor="b">
            <a:normAutofit/>
          </a:bodyPr>
          <a:lstStyle/>
          <a:p>
            <a:r>
              <a:rPr lang="es-ES" sz="4800">
                <a:ea typeface="Calibri Light"/>
                <a:cs typeface="Calibri Light"/>
              </a:rPr>
              <a:t>Los problemas de investigación </a:t>
            </a:r>
            <a:endParaRPr lang="es-ES" sz="4800"/>
          </a:p>
        </p:txBody>
      </p:sp>
      <p:sp>
        <p:nvSpPr>
          <p:cNvPr id="25" name="Rectangle 2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Herramienta de Comscore para la medición social de marcas y medios,  Empresas y Negocios | Interactiva">
            <a:extLst>
              <a:ext uri="{FF2B5EF4-FFF2-40B4-BE49-F238E27FC236}">
                <a16:creationId xmlns:a16="http://schemas.microsoft.com/office/drawing/2014/main" id="{12144395-7419-CB85-2BFF-4E1C25175AE8}"/>
              </a:ext>
            </a:extLst>
          </p:cNvPr>
          <p:cNvPicPr>
            <a:picLocks noChangeAspect="1"/>
          </p:cNvPicPr>
          <p:nvPr/>
        </p:nvPicPr>
        <p:blipFill rotWithShape="1">
          <a:blip r:embed="rId2"/>
          <a:srcRect t="8671" b="8673"/>
          <a:stretch/>
        </p:blipFill>
        <p:spPr>
          <a:xfrm>
            <a:off x="279143" y="299508"/>
            <a:ext cx="5221625" cy="3010397"/>
          </a:xfrm>
          <a:prstGeom prst="rect">
            <a:avLst/>
          </a:prstGeom>
        </p:spPr>
      </p:pic>
      <p:pic>
        <p:nvPicPr>
          <p:cNvPr id="6" name="Imagen 5" descr="Nielsen Readies Big Data Metrics for TV Advertising | Next TV">
            <a:extLst>
              <a:ext uri="{FF2B5EF4-FFF2-40B4-BE49-F238E27FC236}">
                <a16:creationId xmlns:a16="http://schemas.microsoft.com/office/drawing/2014/main" id="{D30C77EE-A0A4-645F-4A98-5C504A49B4B8}"/>
              </a:ext>
            </a:extLst>
          </p:cNvPr>
          <p:cNvPicPr>
            <a:picLocks noChangeAspect="1"/>
          </p:cNvPicPr>
          <p:nvPr/>
        </p:nvPicPr>
        <p:blipFill rotWithShape="1">
          <a:blip r:embed="rId3"/>
          <a:srcRect r="2436" b="3"/>
          <a:stretch/>
        </p:blipFill>
        <p:spPr>
          <a:xfrm>
            <a:off x="279143" y="3548095"/>
            <a:ext cx="5221625" cy="3010397"/>
          </a:xfrm>
          <a:prstGeom prst="rect">
            <a:avLst/>
          </a:prstGeom>
        </p:spPr>
      </p:pic>
      <p:sp>
        <p:nvSpPr>
          <p:cNvPr id="3" name="Marcador de contenido 2">
            <a:extLst>
              <a:ext uri="{FF2B5EF4-FFF2-40B4-BE49-F238E27FC236}">
                <a16:creationId xmlns:a16="http://schemas.microsoft.com/office/drawing/2014/main" id="{0E19E65B-4327-1516-E18E-422D4C17EEA9}"/>
              </a:ext>
            </a:extLst>
          </p:cNvPr>
          <p:cNvSpPr>
            <a:spLocks noGrp="1"/>
          </p:cNvSpPr>
          <p:nvPr>
            <p:ph idx="1"/>
          </p:nvPr>
        </p:nvSpPr>
        <p:spPr>
          <a:xfrm>
            <a:off x="6392583" y="2645922"/>
            <a:ext cx="4434721" cy="3710427"/>
          </a:xfrm>
        </p:spPr>
        <p:txBody>
          <a:bodyPr vert="horz" lIns="91440" tIns="45720" rIns="91440" bIns="45720" rtlCol="0" anchor="t">
            <a:normAutofit/>
          </a:bodyPr>
          <a:lstStyle/>
          <a:p>
            <a:pPr marL="0" indent="0">
              <a:buNone/>
            </a:pPr>
            <a:endParaRPr lang="es-ES" sz="2000">
              <a:solidFill>
                <a:schemeClr val="tx1">
                  <a:alpha val="80000"/>
                </a:schemeClr>
              </a:solidFill>
              <a:latin typeface="Arial Nova"/>
              <a:ea typeface="Calibri"/>
              <a:cs typeface="Calibri"/>
            </a:endParaRPr>
          </a:p>
          <a:p>
            <a:pPr marL="457200" indent="-457200"/>
            <a:endParaRPr lang="es-ES" sz="2000">
              <a:solidFill>
                <a:schemeClr val="tx1">
                  <a:alpha val="80000"/>
                </a:schemeClr>
              </a:solidFill>
              <a:latin typeface="Arial Nova"/>
              <a:ea typeface="Calibri"/>
              <a:cs typeface="Arial"/>
            </a:endParaRPr>
          </a:p>
          <a:p>
            <a:pPr marL="0" indent="0">
              <a:buNone/>
            </a:pPr>
            <a:r>
              <a:rPr lang="es-ES" sz="4400" dirty="0">
                <a:solidFill>
                  <a:schemeClr val="tx1">
                    <a:alpha val="80000"/>
                  </a:schemeClr>
                </a:solidFill>
                <a:latin typeface="Arial Nova"/>
                <a:ea typeface="Calibri"/>
                <a:cs typeface="Arial"/>
              </a:rPr>
              <a:t>Audiencias </a:t>
            </a:r>
          </a:p>
        </p:txBody>
      </p:sp>
      <p:cxnSp>
        <p:nvCxnSpPr>
          <p:cNvPr id="27" name="Straight Connector 2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785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3D4363-2181-9863-F1D3-814B4A94AE5A}"/>
              </a:ext>
            </a:extLst>
          </p:cNvPr>
          <p:cNvSpPr>
            <a:spLocks noGrp="1"/>
          </p:cNvSpPr>
          <p:nvPr>
            <p:ph type="title"/>
          </p:nvPr>
        </p:nvSpPr>
        <p:spPr>
          <a:xfrm>
            <a:off x="762000" y="1138036"/>
            <a:ext cx="4085665" cy="1402470"/>
          </a:xfrm>
        </p:spPr>
        <p:txBody>
          <a:bodyPr anchor="t">
            <a:normAutofit/>
          </a:bodyPr>
          <a:lstStyle/>
          <a:p>
            <a:r>
              <a:rPr lang="es-ES" sz="3200">
                <a:ea typeface="Calibri Light"/>
                <a:cs typeface="Calibri Light"/>
              </a:rPr>
              <a:t>Contenido</a:t>
            </a:r>
            <a:endParaRPr lang="es-ES" sz="3200"/>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B448CF8C-E4BD-25B3-A594-968AD235DDF2}"/>
              </a:ext>
            </a:extLst>
          </p:cNvPr>
          <p:cNvSpPr>
            <a:spLocks noGrp="1"/>
          </p:cNvSpPr>
          <p:nvPr>
            <p:ph idx="1"/>
          </p:nvPr>
        </p:nvSpPr>
        <p:spPr>
          <a:xfrm>
            <a:off x="762000" y="2551176"/>
            <a:ext cx="4085665" cy="3591207"/>
          </a:xfrm>
        </p:spPr>
        <p:txBody>
          <a:bodyPr vert="horz" lIns="91440" tIns="45720" rIns="91440" bIns="45720" rtlCol="0">
            <a:normAutofit/>
          </a:bodyPr>
          <a:lstStyle/>
          <a:p>
            <a:r>
              <a:rPr lang="es-ES" sz="2000" b="1">
                <a:latin typeface="Tahoma"/>
                <a:ea typeface="Tahoma"/>
                <a:cs typeface="Tahoma"/>
              </a:rPr>
              <a:t>Preparación, análisis y presentación de los datos </a:t>
            </a:r>
            <a:r>
              <a:rPr lang="es-ES" sz="2000">
                <a:latin typeface="Tahoma"/>
                <a:ea typeface="Tahoma"/>
                <a:cs typeface="Tahoma"/>
              </a:rPr>
              <a:t>•Creación del diseño de Investigación. </a:t>
            </a:r>
            <a:endParaRPr lang="es-ES" sz="2000">
              <a:ea typeface="Calibri" panose="020F0502020204030204"/>
              <a:cs typeface="Calibri" panose="020F0502020204030204"/>
            </a:endParaRPr>
          </a:p>
          <a:p>
            <a:r>
              <a:rPr lang="es-ES" sz="2000">
                <a:latin typeface="Tahoma"/>
                <a:ea typeface="Tahoma"/>
                <a:cs typeface="Tahoma"/>
              </a:rPr>
              <a:t>Análisis cuantitativo</a:t>
            </a:r>
            <a:br>
              <a:rPr lang="es-ES" sz="2000">
                <a:latin typeface="Tahoma"/>
                <a:ea typeface="Tahoma"/>
                <a:cs typeface="Tahoma"/>
              </a:rPr>
            </a:br>
            <a:r>
              <a:rPr lang="es-ES" sz="2000">
                <a:latin typeface="Tahoma"/>
                <a:ea typeface="Tahoma"/>
                <a:cs typeface="Tahoma"/>
              </a:rPr>
              <a:t> Análisis cualitativo</a:t>
            </a:r>
            <a:br>
              <a:rPr lang="es-ES" sz="2000">
                <a:latin typeface="Tahoma"/>
                <a:ea typeface="Tahoma"/>
                <a:cs typeface="Tahoma"/>
              </a:rPr>
            </a:br>
            <a:r>
              <a:rPr lang="es-ES" sz="2000">
                <a:latin typeface="Tahoma"/>
                <a:ea typeface="Tahoma"/>
                <a:cs typeface="Tahoma"/>
              </a:rPr>
              <a:t> Preparación y presentación del informe </a:t>
            </a:r>
            <a:endParaRPr lang="es-ES" sz="2000"/>
          </a:p>
          <a:p>
            <a:endParaRPr lang="es-ES" sz="2000">
              <a:ea typeface="Calibri"/>
              <a:cs typeface="Calibri"/>
            </a:endParaRPr>
          </a:p>
        </p:txBody>
      </p:sp>
      <p:pic>
        <p:nvPicPr>
          <p:cNvPr id="5" name="Picture 4" descr="Gráfico en un documento con un bolígrafo">
            <a:extLst>
              <a:ext uri="{FF2B5EF4-FFF2-40B4-BE49-F238E27FC236}">
                <a16:creationId xmlns:a16="http://schemas.microsoft.com/office/drawing/2014/main" id="{0C38947B-5E49-C338-A4DA-03C8EB75B554}"/>
              </a:ext>
            </a:extLst>
          </p:cNvPr>
          <p:cNvPicPr>
            <a:picLocks noChangeAspect="1"/>
          </p:cNvPicPr>
          <p:nvPr/>
        </p:nvPicPr>
        <p:blipFill rotWithShape="1">
          <a:blip r:embed="rId2"/>
          <a:srcRect l="25240" r="11188" b="-3"/>
          <a:stretch/>
        </p:blipFill>
        <p:spPr>
          <a:xfrm>
            <a:off x="5650992" y="10"/>
            <a:ext cx="6541008" cy="6857990"/>
          </a:xfrm>
          <a:prstGeom prst="rect">
            <a:avLst/>
          </a:prstGeom>
        </p:spPr>
      </p:pic>
    </p:spTree>
    <p:extLst>
      <p:ext uri="{BB962C8B-B14F-4D97-AF65-F5344CB8AC3E}">
        <p14:creationId xmlns:p14="http://schemas.microsoft.com/office/powerpoint/2010/main" val="3128562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61800" y="762001"/>
            <a:ext cx="5334197" cy="1708242"/>
          </a:xfrm>
        </p:spPr>
        <p:txBody>
          <a:bodyPr anchor="ctr">
            <a:normAutofit/>
          </a:bodyPr>
          <a:lstStyle/>
          <a:p>
            <a:r>
              <a:rPr lang="es-ES" sz="2800" dirty="0">
                <a:latin typeface="Calibri"/>
                <a:ea typeface="Calibri"/>
                <a:cs typeface="Calibri"/>
              </a:rPr>
              <a:t>La información y los datos son  de gran importancia en el proceso estratégico y táctico en marketing</a:t>
            </a:r>
            <a:endParaRPr lang="es-ES" sz="2800"/>
          </a:p>
        </p:txBody>
      </p:sp>
      <p:sp>
        <p:nvSpPr>
          <p:cNvPr id="3" name="Marcador de contenido 2"/>
          <p:cNvSpPr>
            <a:spLocks noGrp="1"/>
          </p:cNvSpPr>
          <p:nvPr>
            <p:ph idx="1"/>
          </p:nvPr>
        </p:nvSpPr>
        <p:spPr>
          <a:xfrm>
            <a:off x="761800" y="2470244"/>
            <a:ext cx="5334197" cy="3769835"/>
          </a:xfrm>
        </p:spPr>
        <p:txBody>
          <a:bodyPr vert="horz" lIns="91440" tIns="45720" rIns="91440" bIns="45720" rtlCol="0" anchor="ctr">
            <a:normAutofit/>
          </a:bodyPr>
          <a:lstStyle/>
          <a:p>
            <a:pPr marL="0" indent="0">
              <a:buNone/>
            </a:pPr>
            <a:r>
              <a:rPr lang="es-ES" sz="2000" dirty="0"/>
              <a:t>La información permite a los empresarios  conocer a fondo los consumidores, los mercados, la competencia  identificar tendencias, medir el retorno sobre las inversiones,  medir la  efectividad de las acciones y las tácticas, en fin,  es el oxígeno que nutre los procesos de toma de decisiones organizacionales. </a:t>
            </a:r>
            <a:endParaRPr lang="es-CO" sz="2000" dirty="0">
              <a:ea typeface="Calibri" panose="020F0502020204030204"/>
              <a:cs typeface="Calibri" panose="020F0502020204030204"/>
            </a:endParaRPr>
          </a:p>
        </p:txBody>
      </p:sp>
      <p:pic>
        <p:nvPicPr>
          <p:cNvPr id="5" name="Picture 4" descr="Un análisis digital financiero abstracto">
            <a:extLst>
              <a:ext uri="{FF2B5EF4-FFF2-40B4-BE49-F238E27FC236}">
                <a16:creationId xmlns:a16="http://schemas.microsoft.com/office/drawing/2014/main" id="{D897E8B8-7833-B60E-6F00-4FFB823921CD}"/>
              </a:ext>
            </a:extLst>
          </p:cNvPr>
          <p:cNvPicPr>
            <a:picLocks noChangeAspect="1"/>
          </p:cNvPicPr>
          <p:nvPr/>
        </p:nvPicPr>
        <p:blipFill rotWithShape="1">
          <a:blip r:embed="rId2"/>
          <a:srcRect l="40050" r="16799"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379752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6692" y="741391"/>
            <a:ext cx="5479719" cy="1616203"/>
          </a:xfrm>
        </p:spPr>
        <p:txBody>
          <a:bodyPr anchor="b">
            <a:normAutofit/>
          </a:bodyPr>
          <a:lstStyle/>
          <a:p>
            <a:r>
              <a:rPr lang="es-ES" sz="3200"/>
              <a:t>Sistema de Información de Marketing</a:t>
            </a:r>
            <a:endParaRPr lang="es-CO" sz="3200"/>
          </a:p>
        </p:txBody>
      </p:sp>
      <p:sp>
        <p:nvSpPr>
          <p:cNvPr id="3" name="Marcador de contenido 2"/>
          <p:cNvSpPr>
            <a:spLocks noGrp="1"/>
          </p:cNvSpPr>
          <p:nvPr>
            <p:ph idx="1"/>
          </p:nvPr>
        </p:nvSpPr>
        <p:spPr>
          <a:xfrm>
            <a:off x="876692" y="2533476"/>
            <a:ext cx="5479719" cy="3447832"/>
          </a:xfrm>
        </p:spPr>
        <p:txBody>
          <a:bodyPr vert="horz" lIns="91440" tIns="45720" rIns="91440" bIns="45720" rtlCol="0" anchor="t">
            <a:normAutofit/>
          </a:bodyPr>
          <a:lstStyle/>
          <a:p>
            <a:pPr marL="0" indent="0">
              <a:buNone/>
            </a:pPr>
            <a:r>
              <a:rPr lang="es-ES" sz="2000" dirty="0"/>
              <a:t>Tener un Sistema de Información de marketing estructurado dentro del proceso de marketing  contribuye a mejorar las estrategias, a controlar los procesos y a desarrollar procesos dinámicos de innovación entre otros. </a:t>
            </a:r>
            <a:endParaRPr lang="es-CO" sz="2000" dirty="0">
              <a:ea typeface="Calibri" panose="020F0502020204030204"/>
              <a:cs typeface="Calibri" panose="020F0502020204030204"/>
            </a:endParaRPr>
          </a:p>
        </p:txBody>
      </p:sp>
      <p:pic>
        <p:nvPicPr>
          <p:cNvPr id="5" name="Picture 4" descr="Gráfico">
            <a:extLst>
              <a:ext uri="{FF2B5EF4-FFF2-40B4-BE49-F238E27FC236}">
                <a16:creationId xmlns:a16="http://schemas.microsoft.com/office/drawing/2014/main" id="{CC0AFD9E-83A0-A3A7-0A80-BFBAD4202A3B}"/>
              </a:ext>
            </a:extLst>
          </p:cNvPr>
          <p:cNvPicPr>
            <a:picLocks noChangeAspect="1"/>
          </p:cNvPicPr>
          <p:nvPr/>
        </p:nvPicPr>
        <p:blipFill rotWithShape="1">
          <a:blip r:embed="rId2"/>
          <a:srcRect l="26320" r="28833" b="4"/>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511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áfico económico digital">
            <a:extLst>
              <a:ext uri="{FF2B5EF4-FFF2-40B4-BE49-F238E27FC236}">
                <a16:creationId xmlns:a16="http://schemas.microsoft.com/office/drawing/2014/main" id="{C41EB3C9-1C12-F629-5B51-74ABD35F258B}"/>
              </a:ext>
            </a:extLst>
          </p:cNvPr>
          <p:cNvPicPr>
            <a:picLocks noChangeAspect="1"/>
          </p:cNvPicPr>
          <p:nvPr/>
        </p:nvPicPr>
        <p:blipFill rotWithShape="1">
          <a:blip r:embed="rId2"/>
          <a:srcRect l="35366" t="9092" r="-7" b="-7"/>
          <a:stretch/>
        </p:blipFill>
        <p:spPr>
          <a:xfrm>
            <a:off x="20" y="10"/>
            <a:ext cx="8668492" cy="6857990"/>
          </a:xfrm>
          <a:prstGeom prst="rect">
            <a:avLst/>
          </a:prstGeom>
        </p:spPr>
      </p:pic>
      <p:sp>
        <p:nvSpPr>
          <p:cNvPr id="11" name="Rectangle 10">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tx1"/>
              </a:gs>
              <a:gs pos="35000">
                <a:schemeClr val="tx1">
                  <a:alpha val="76000"/>
                </a:schemeClr>
              </a:gs>
              <a:gs pos="19000">
                <a:schemeClr val="tx1">
                  <a:alpha val="40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8395868" y="1161288"/>
            <a:ext cx="3438144" cy="1124712"/>
          </a:xfrm>
        </p:spPr>
        <p:txBody>
          <a:bodyPr anchor="b">
            <a:normAutofit/>
          </a:bodyPr>
          <a:lstStyle/>
          <a:p>
            <a:r>
              <a:rPr lang="es-ES" sz="2800">
                <a:solidFill>
                  <a:schemeClr val="bg1"/>
                </a:solidFill>
              </a:rPr>
              <a:t>Impacto de la tecnología </a:t>
            </a:r>
            <a:endParaRPr lang="es-CO" sz="2800">
              <a:solidFill>
                <a:schemeClr val="bg1"/>
              </a:solidFill>
            </a:endParaRP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p:cNvSpPr>
            <a:spLocks noGrp="1"/>
          </p:cNvSpPr>
          <p:nvPr>
            <p:ph idx="1"/>
          </p:nvPr>
        </p:nvSpPr>
        <p:spPr>
          <a:xfrm>
            <a:off x="5995568" y="2718054"/>
            <a:ext cx="5839206" cy="3207258"/>
          </a:xfrm>
        </p:spPr>
        <p:txBody>
          <a:bodyPr vert="horz" lIns="91440" tIns="45720" rIns="91440" bIns="45720" rtlCol="0" anchor="t">
            <a:normAutofit/>
          </a:bodyPr>
          <a:lstStyle/>
          <a:p>
            <a:pPr marL="0" indent="0">
              <a:buNone/>
            </a:pPr>
            <a:r>
              <a:rPr lang="es-ES" sz="2400" dirty="0">
                <a:solidFill>
                  <a:schemeClr val="bg1"/>
                </a:solidFill>
              </a:rPr>
              <a:t>Hoy en día la tecnología permite tener grandes cantidades de datos (Big data), los cuales pueden ser procesados con el uso de la inteligencia artificial, ya sea para análisis de información interna, investigaciones de mercados  y análisis de la competencia e inteligencia comercial y de negocios.  </a:t>
            </a:r>
            <a:endParaRPr lang="es-CO" sz="2400">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300169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542926" y="1101464"/>
            <a:ext cx="3816096" cy="3694373"/>
          </a:xfrm>
        </p:spPr>
        <p:txBody>
          <a:bodyPr vert="horz" lIns="91440" tIns="45720" rIns="91440" bIns="45720" rtlCol="0" anchor="t">
            <a:normAutofit lnSpcReduction="10000"/>
          </a:bodyPr>
          <a:lstStyle/>
          <a:p>
            <a:pPr marL="0" indent="0">
              <a:buNone/>
            </a:pPr>
            <a:r>
              <a:rPr lang="es-ES" sz="2400" dirty="0"/>
              <a:t>En los casos de Netflix y el caso de Amazon podemos ver como estas empresas se basan en datos de conocimiento de los clientes, de la competencia y del mercado para el desarrollo de  su propuesta de valor, el desarrollo de las estrategias de precios y la personalización de ofertas.  </a:t>
            </a:r>
            <a:endParaRPr lang="es-CO" sz="2000"/>
          </a:p>
        </p:txBody>
      </p:sp>
      <p:pic>
        <p:nvPicPr>
          <p:cNvPr id="4" name="Imagen 3" descr="Amazon fires more employees, says layoffs will help improve business -  India Today">
            <a:extLst>
              <a:ext uri="{FF2B5EF4-FFF2-40B4-BE49-F238E27FC236}">
                <a16:creationId xmlns:a16="http://schemas.microsoft.com/office/drawing/2014/main" id="{42942D27-E7DB-1CB0-7415-A9C20573C90B}"/>
              </a:ext>
            </a:extLst>
          </p:cNvPr>
          <p:cNvPicPr>
            <a:picLocks noChangeAspect="1"/>
          </p:cNvPicPr>
          <p:nvPr/>
        </p:nvPicPr>
        <p:blipFill rotWithShape="1">
          <a:blip r:embed="rId2"/>
          <a:srcRect t="9879" r="-1" b="-1"/>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2" name="Imagen 1" descr="Netflix: 5 cosas que necesita mejorar con urgencia si quiere seguir  creciendo sin enfadar a sus clientes">
            <a:extLst>
              <a:ext uri="{FF2B5EF4-FFF2-40B4-BE49-F238E27FC236}">
                <a16:creationId xmlns:a16="http://schemas.microsoft.com/office/drawing/2014/main" id="{4494330A-8B5E-A5D9-440D-ADC4AE114E0A}"/>
              </a:ext>
            </a:extLst>
          </p:cNvPr>
          <p:cNvPicPr>
            <a:picLocks noChangeAspect="1"/>
          </p:cNvPicPr>
          <p:nvPr/>
        </p:nvPicPr>
        <p:blipFill rotWithShape="1">
          <a:blip r:embed="rId3"/>
          <a:srcRect t="9161" b="27940"/>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31941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Por qué son tan importantes los datos en tiempo real actualmente?">
            <a:extLst>
              <a:ext uri="{FF2B5EF4-FFF2-40B4-BE49-F238E27FC236}">
                <a16:creationId xmlns:a16="http://schemas.microsoft.com/office/drawing/2014/main" id="{9668B963-7692-9AD4-245C-F1D416503E11}"/>
              </a:ext>
            </a:extLst>
          </p:cNvPr>
          <p:cNvPicPr>
            <a:picLocks noChangeAspect="1"/>
          </p:cNvPicPr>
          <p:nvPr/>
        </p:nvPicPr>
        <p:blipFill rotWithShape="1">
          <a:blip r:embed="rId2"/>
          <a:srcRect r="4120" b="-1"/>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arcador de contenido 2"/>
          <p:cNvSpPr>
            <a:spLocks noGrp="1"/>
          </p:cNvSpPr>
          <p:nvPr>
            <p:ph idx="1"/>
          </p:nvPr>
        </p:nvSpPr>
        <p:spPr>
          <a:xfrm>
            <a:off x="6255260" y="2434201"/>
            <a:ext cx="5098539" cy="3742762"/>
          </a:xfrm>
        </p:spPr>
        <p:txBody>
          <a:bodyPr vert="horz" lIns="91440" tIns="45720" rIns="91440" bIns="45720" rtlCol="0" anchor="t">
            <a:normAutofit/>
          </a:bodyPr>
          <a:lstStyle/>
          <a:p>
            <a:pPr marL="0" indent="0">
              <a:buNone/>
            </a:pPr>
            <a:r>
              <a:rPr lang="es-ES" dirty="0"/>
              <a:t>Los Sistemas de Información de Marketing cada día son más inteligentes y se basan en datos en tiempo real, los cuales pueden ser analizados y proyectados por sistemas de inteligencia artificial.</a:t>
            </a:r>
            <a:endParaRPr lang="es-CO" dirty="0"/>
          </a:p>
        </p:txBody>
      </p:sp>
    </p:spTree>
    <p:extLst>
      <p:ext uri="{BB962C8B-B14F-4D97-AF65-F5344CB8AC3E}">
        <p14:creationId xmlns:p14="http://schemas.microsoft.com/office/powerpoint/2010/main" val="1081198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605</Words>
  <Application>Microsoft Office PowerPoint</Application>
  <PresentationFormat>Panorámica</PresentationFormat>
  <Paragraphs>49</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Investigación de Mercados </vt:lpstr>
      <vt:lpstr>Objetivos de aprendizaje</vt:lpstr>
      <vt:lpstr>Contenidos</vt:lpstr>
      <vt:lpstr>Contenido</vt:lpstr>
      <vt:lpstr>La información y los datos son  de gran importancia en el proceso estratégico y táctico en marketing</vt:lpstr>
      <vt:lpstr>Sistema de Información de Marketing</vt:lpstr>
      <vt:lpstr>Impacto de la tecnología </vt:lpstr>
      <vt:lpstr>Presentación de PowerPoint</vt:lpstr>
      <vt:lpstr>Presentación de PowerPoint</vt:lpstr>
      <vt:lpstr>¿Qué es un Sistema de Información de Marketing? </vt:lpstr>
      <vt:lpstr>¿Qué es un Sistema de Información de Marketing? </vt:lpstr>
      <vt:lpstr>¿Qué es un Sistema de Información de Marketing? </vt:lpstr>
      <vt:lpstr>Investigaciones de mercados en la era digital</vt:lpstr>
      <vt:lpstr>SIM</vt:lpstr>
      <vt:lpstr>SIM</vt:lpstr>
      <vt:lpstr>SIM</vt:lpstr>
      <vt:lpstr>Las técnicas de investigación de mercados</vt:lpstr>
      <vt:lpstr>Cambios muy rápidos</vt:lpstr>
      <vt:lpstr>Presentación de PowerPoint</vt:lpstr>
      <vt:lpstr>Inteligencia de marketing</vt:lpstr>
      <vt:lpstr>Inteligencia de marketing</vt:lpstr>
      <vt:lpstr>Inteligencia de marketing</vt:lpstr>
      <vt:lpstr>Sistemas de datos Internos </vt:lpstr>
      <vt:lpstr>Los problemas de investigación </vt:lpstr>
      <vt:lpstr>Los problemas de investigación </vt:lpstr>
      <vt:lpstr>Los problemas de investigación </vt:lpstr>
      <vt:lpstr>Los problemas de investigación </vt:lpstr>
      <vt:lpstr>Los problemas de investigación </vt:lpstr>
      <vt:lpstr>Los problemas de investigación </vt:lpstr>
      <vt:lpstr>Los problemas de investigación </vt:lpstr>
      <vt:lpstr>Los problemas de investigación </vt:lpstr>
      <vt:lpstr>Los problemas de investigación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Investigación de Mercados </dc:title>
  <dc:creator>Juan Carlos Rodriguez Gomez</dc:creator>
  <cp:lastModifiedBy>Juan Carlos Rodriguez Gomez</cp:lastModifiedBy>
  <cp:revision>265</cp:revision>
  <dcterms:created xsi:type="dcterms:W3CDTF">2024-02-15T22:53:00Z</dcterms:created>
  <dcterms:modified xsi:type="dcterms:W3CDTF">2024-02-17T12:18:26Z</dcterms:modified>
</cp:coreProperties>
</file>